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  <p:sldMasterId id="2147483660" r:id="rId2"/>
    <p:sldMasterId id="2147483673" r:id="rId3"/>
    <p:sldMasterId id="2147483692" r:id="rId4"/>
    <p:sldMasterId id="2147483711" r:id="rId5"/>
  </p:sldMasterIdLst>
  <p:notesMasterIdLst>
    <p:notesMasterId r:id="rId4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1339" r:id="rId44"/>
  </p:sldIdLst>
  <p:sldSz cx="9144000" cy="5143500" type="screen16x9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p6/mo7iu0Im4LHs7ISfmd/LCU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9C9AB6-9D7E-44DB-B81D-35DB3D945728}">
  <a:tblStyle styleId="{D29C9AB6-9D7E-44DB-B81D-35DB3D945728}" styleName="Table_0">
    <a:wholeTbl>
      <a:tcTxStyle>
        <a:font>
          <a:latin typeface="Arial"/>
          <a:ea typeface="Arial"/>
          <a:cs typeface="Arial"/>
        </a:font>
        <a:schemeClr val="tx1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64E8916-19E2-4B7E-8116-0B6B32F5D37A}" styleName="Table_1">
    <a:wholeTbl>
      <a:tcTxStyle>
        <a:font>
          <a:latin typeface="Arial"/>
          <a:ea typeface="Arial"/>
          <a:cs typeface="Arial"/>
        </a:font>
        <a:schemeClr val="tx1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0"/>
    <p:restoredTop sz="94694"/>
  </p:normalViewPr>
  <p:slideViewPr>
    <p:cSldViewPr snapToGrid="0">
      <p:cViewPr varScale="1">
        <p:scale>
          <a:sx n="161" d="100"/>
          <a:sy n="161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56" Type="http://customschemas.google.com/relationships/presentationmetadata" Target="meta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school.stanford.edu/groups/designresources/wiki/36873/attachments/74b3d/ModeGuideBOOTCAMP2010L.pdf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字體：蘋方繁（PingFang TC）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8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要有人做簽，五套</a:t>
            </a:r>
            <a:endParaRPr/>
          </a:p>
        </p:txBody>
      </p:sp>
      <p:sp>
        <p:nvSpPr>
          <p:cNvPr id="572" name="Google Shape;5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9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2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三角形每邊的概念便利貼皆被以互相關係性排列其位置，代表未來每兩張間概念相互關聯（未來執行可能性）與衝突（誘導創新可能性）的程度。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下一步驟將以</a:t>
            </a:r>
            <a:r>
              <a:rPr lang="zh-TW" u="sng">
                <a:highlight>
                  <a:srgbClr val="FF9900"/>
                </a:highlight>
              </a:rPr>
              <a:t>創新（未出現過）</a:t>
            </a:r>
            <a:r>
              <a:rPr lang="zh-TW"/>
              <a:t>及</a:t>
            </a:r>
            <a:r>
              <a:rPr lang="zh-TW" u="sng">
                <a:highlight>
                  <a:srgbClr val="FF9900"/>
                </a:highlight>
              </a:rPr>
              <a:t>市場價值（符合大眾價值）</a:t>
            </a:r>
            <a:r>
              <a:rPr lang="zh-TW"/>
              <a:t>評價每個概念，選出</a:t>
            </a:r>
            <a:r>
              <a:rPr lang="zh-TW" u="sng"/>
              <a:t>個人</a:t>
            </a:r>
            <a:r>
              <a:rPr lang="zh-TW"/>
              <a:t>在兩個專業及議題中</a:t>
            </a:r>
            <a:r>
              <a:rPr lang="zh-TW" u="sng">
                <a:highlight>
                  <a:srgbClr val="FF9900"/>
                </a:highlight>
              </a:rPr>
              <a:t>主觀絕對</a:t>
            </a:r>
            <a:r>
              <a:rPr lang="zh-TW"/>
              <a:t>最佳概念。投票的概念在於給予團隊中</a:t>
            </a:r>
            <a:r>
              <a:rPr lang="zh-TW">
                <a:highlight>
                  <a:srgbClr val="FF9900"/>
                </a:highlight>
              </a:rPr>
              <a:t>個人思考空間（個人思維的加入在於創造個人與團體間參與感，以強化團隊創新的內在動機）</a:t>
            </a:r>
            <a:r>
              <a:rPr lang="zh-TW"/>
              <a:t>，重新思考每一張便利貼內容的普世價值，以供未來融合三邊中所選擇出之便利貼激發解決方式概念聯想。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本步驟page21&amp;22可以被省略，但需意識到省略後會少了一次</a:t>
            </a:r>
            <a:r>
              <a:rPr lang="zh-TW">
                <a:highlight>
                  <a:srgbClr val="FF9900"/>
                </a:highlight>
              </a:rPr>
              <a:t>個人對單一便利貼（強調跨領域中個人獨立思考與參與的重要性）</a:t>
            </a:r>
            <a:r>
              <a:rPr lang="zh-TW"/>
              <a:t>以過去經驗作創新評價的過程。</a:t>
            </a:r>
            <a:endParaRPr/>
          </a:p>
        </p:txBody>
      </p:sp>
      <p:sp>
        <p:nvSpPr>
          <p:cNvPr id="653" name="Google Shape;6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00"/>
                </a:solidFill>
              </a:rPr>
              <a:t>若省略page21&amp;22之投票步驟，則將本頁1的部分改為</a:t>
            </a:r>
            <a:r>
              <a:rPr lang="zh-TW">
                <a:solidFill>
                  <a:srgbClr val="000000"/>
                </a:solidFill>
                <a:highlight>
                  <a:srgbClr val="FF9900"/>
                </a:highlight>
              </a:rPr>
              <a:t>“討論由領域A/領域B/議題三區域中貼挑選一張組合為三角形”。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00"/>
                </a:solidFill>
              </a:rPr>
              <a:t>省略投票過程（page21&amp;22），學員則需以有創新性及市場性的方式討論預選擇之便利貼，並於下一步驟與對方討論其創新機會。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21" name="Google Shape;7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p2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p2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p2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9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0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p3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6" name="Google Shape;916;p3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2" name="Google Shape;922;p3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7" name="Google Shape;937;p3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8"/>
              <a:buFont typeface="Arial"/>
              <a:buNone/>
            </a:pPr>
            <a:r>
              <a:rPr lang="zh-TW" sz="135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An Introduction to Design Thinking PROCESS GUIDE - d.School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6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37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8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5774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60" name="Google Shape;360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77" name="Google Shape;377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94" name="Google Shape;394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1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9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79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0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自訂版面配置">
  <p:cSld name="5_自訂版面配置">
    <p:bg>
      <p:bgPr>
        <a:solidFill>
          <a:srgbClr val="FFC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4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50"/>
              <a:buNone/>
              <a:defRPr sz="1125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8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8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8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8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8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8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71"/>
          <p:cNvSpPr txBox="1"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1"/>
          <p:cNvSpPr txBox="1"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8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8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8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8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8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內容" type="obj">
  <p:cSld name="OBJECT"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訂版面配置">
  <p:cSld name="3_自訂版面配置">
    <p:bg>
      <p:bgPr>
        <a:solidFill>
          <a:srgbClr val="C93555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250"/>
              <a:buFont typeface="Arial"/>
              <a:buNone/>
              <a:defRPr sz="1125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自訂版面配置">
  <p:cSld name="5_自訂版面配置">
    <p:bg>
      <p:bgPr>
        <a:solidFill>
          <a:srgbClr val="FFC00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4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250"/>
              <a:buFont typeface="Arial"/>
              <a:buNone/>
              <a:defRPr sz="1125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>
  <p:cSld name="標題及內容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及內容">
  <p:cSld name="2_標題及內容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0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0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0" name="Google Shape;150;p103"/>
          <p:cNvSpPr/>
          <p:nvPr/>
        </p:nvSpPr>
        <p:spPr>
          <a:xfrm>
            <a:off x="0" y="0"/>
            <a:ext cx="9144000" cy="115242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0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72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只有標題">
  <p:cSld name="1_只有標題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bg>
      <p:bgPr>
        <a:solidFill>
          <a:schemeClr val="dk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0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標題投影片">
  <p:cSld name="6_標題投影片">
    <p:bg>
      <p:bgPr>
        <a:solidFill>
          <a:srgbClr val="288DA7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8"/>
          <p:cNvSpPr txBox="1">
            <a:spLocks noGrp="1"/>
          </p:cNvSpPr>
          <p:nvPr>
            <p:ph type="subTitle" idx="1"/>
          </p:nvPr>
        </p:nvSpPr>
        <p:spPr>
          <a:xfrm>
            <a:off x="1331640" y="3147814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8D8D8"/>
              </a:buClr>
              <a:buSzPts val="2100"/>
              <a:buNone/>
              <a:defRPr b="0" i="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0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0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4" name="Google Shape;174;p108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250"/>
              <a:buFont typeface="Arial"/>
              <a:buNone/>
              <a:defRPr sz="1125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bg>
      <p:bgPr>
        <a:solidFill>
          <a:srgbClr val="47BAC5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9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250"/>
              <a:buFont typeface="Arial"/>
              <a:buNone/>
              <a:defRPr sz="1125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訂版面配置">
  <p:cSld name="1_自訂版面配置">
    <p:bg>
      <p:bgPr>
        <a:solidFill>
          <a:srgbClr val="4472C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0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250"/>
              <a:buFont typeface="Arial"/>
              <a:buNone/>
              <a:defRPr sz="1125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訂版面配置">
  <p:cSld name="2_自訂版面配置">
    <p:bg>
      <p:bgPr>
        <a:solidFill>
          <a:srgbClr val="F4957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1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250"/>
              <a:buFont typeface="Arial"/>
              <a:buNone/>
              <a:defRPr sz="1125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自訂版面配置">
  <p:cSld name="4_自訂版面配置">
    <p:bg>
      <p:bgPr>
        <a:solidFill>
          <a:srgbClr val="F54D7D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2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250"/>
              <a:buFont typeface="Arial"/>
              <a:buNone/>
              <a:defRPr sz="1125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>
  <p:cSld name="章節標題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1" name="Google Shape;191;p1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3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 - 中央" type="tx">
  <p:cSld name="TITLE_AND_BOD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5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0" name="Google Shape;200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照片 - 一頁三張">
  <p:cSld name="4_照片 - 一頁三張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0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50"/>
          <p:cNvSpPr/>
          <p:nvPr/>
        </p:nvSpPr>
        <p:spPr>
          <a:xfrm>
            <a:off x="0" y="0"/>
            <a:ext cx="9143998" cy="84749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50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言語錄">
  <p:cSld name="名言語錄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51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 - 中央">
  <p:cSld name="標題 - 中央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2"/>
          <p:cNvSpPr txBox="1">
            <a:spLocks noGrp="1"/>
          </p:cNvSpPr>
          <p:nvPr>
            <p:ph type="title"/>
          </p:nvPr>
        </p:nvSpPr>
        <p:spPr>
          <a:xfrm>
            <a:off x="892967" y="1701105"/>
            <a:ext cx="7358061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601" cy="27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自訂版面配置">
  <p:cSld name="5_自訂版面配置">
    <p:bg>
      <p:bgPr>
        <a:solidFill>
          <a:srgbClr val="FFC000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3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50"/>
              <a:buNone/>
              <a:defRPr sz="1125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照片 - 一頁三張">
  <p:cSld name="3_照片 - 一頁三張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5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55"/>
          <p:cNvSpPr/>
          <p:nvPr/>
        </p:nvSpPr>
        <p:spPr>
          <a:xfrm>
            <a:off x="0" y="0"/>
            <a:ext cx="9143998" cy="84749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55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6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56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只有標題" type="titleOnly">
  <p:cSld name="TITLE_ONLY"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7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45" cy="113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5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57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601" cy="27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4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照片 - 一頁三張">
  <p:cSld name="1_照片 - 一頁三張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1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61"/>
          <p:cNvSpPr/>
          <p:nvPr/>
        </p:nvSpPr>
        <p:spPr>
          <a:xfrm>
            <a:off x="0" y="0"/>
            <a:ext cx="9143998" cy="759373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61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2"/>
          <p:cNvSpPr txBox="1">
            <a:spLocks noGrp="1"/>
          </p:cNvSpPr>
          <p:nvPr>
            <p:ph type="title"/>
          </p:nvPr>
        </p:nvSpPr>
        <p:spPr>
          <a:xfrm>
            <a:off x="892967" y="863946"/>
            <a:ext cx="7358061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9" name="Google Shape;239;p62"/>
          <p:cNvSpPr txBox="1">
            <a:spLocks noGrp="1"/>
          </p:cNvSpPr>
          <p:nvPr>
            <p:ph type="body" idx="1"/>
          </p:nvPr>
        </p:nvSpPr>
        <p:spPr>
          <a:xfrm>
            <a:off x="892967" y="2652116"/>
            <a:ext cx="7358061" cy="59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0" name="Google Shape;240;p62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Google Shape;241;p62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照片 - 一頁三張">
  <p:cSld name="2_照片 - 一頁三張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3"/>
          <p:cNvSpPr/>
          <p:nvPr/>
        </p:nvSpPr>
        <p:spPr>
          <a:xfrm>
            <a:off x="0" y="0"/>
            <a:ext cx="9143998" cy="759373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63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副標題" type="title">
  <p:cSld name="TITL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4"/>
          <p:cNvSpPr txBox="1">
            <a:spLocks noGrp="1"/>
          </p:cNvSpPr>
          <p:nvPr>
            <p:ph type="title"/>
          </p:nvPr>
        </p:nvSpPr>
        <p:spPr>
          <a:xfrm>
            <a:off x="892967" y="863946"/>
            <a:ext cx="7358061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7" name="Google Shape;247;p64"/>
          <p:cNvSpPr txBox="1">
            <a:spLocks noGrp="1"/>
          </p:cNvSpPr>
          <p:nvPr>
            <p:ph type="body" idx="1"/>
          </p:nvPr>
        </p:nvSpPr>
        <p:spPr>
          <a:xfrm>
            <a:off x="892967" y="2652116"/>
            <a:ext cx="7358061" cy="59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8" name="Google Shape;248;p64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601" cy="27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水平">
  <p:cSld name="照片 - 水平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5"/>
          <p:cNvSpPr txBox="1">
            <a:spLocks noGrp="1"/>
          </p:cNvSpPr>
          <p:nvPr>
            <p:ph type="title"/>
          </p:nvPr>
        </p:nvSpPr>
        <p:spPr>
          <a:xfrm>
            <a:off x="892967" y="3542853"/>
            <a:ext cx="7358061" cy="750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1" name="Google Shape;251;p65"/>
          <p:cNvSpPr txBox="1">
            <a:spLocks noGrp="1"/>
          </p:cNvSpPr>
          <p:nvPr>
            <p:ph type="body" idx="1"/>
          </p:nvPr>
        </p:nvSpPr>
        <p:spPr>
          <a:xfrm>
            <a:off x="892967" y="4319735"/>
            <a:ext cx="7358061" cy="59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2" name="Google Shape;252;p65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601" cy="27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直式">
  <p:cSld name="照片 - 直式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6"/>
          <p:cNvSpPr txBox="1">
            <a:spLocks noGrp="1"/>
          </p:cNvSpPr>
          <p:nvPr>
            <p:ph type="title"/>
          </p:nvPr>
        </p:nvSpPr>
        <p:spPr>
          <a:xfrm>
            <a:off x="669725" y="334862"/>
            <a:ext cx="3750468" cy="210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5" name="Google Shape;255;p66"/>
          <p:cNvSpPr txBox="1">
            <a:spLocks noGrp="1"/>
          </p:cNvSpPr>
          <p:nvPr>
            <p:ph type="body" idx="1"/>
          </p:nvPr>
        </p:nvSpPr>
        <p:spPr>
          <a:xfrm>
            <a:off x="669725" y="2511474"/>
            <a:ext cx="3750468" cy="216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6" name="Google Shape;256;p66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601" cy="27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 - 上方">
  <p:cSld name="標題 - 上方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7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45" cy="113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9" name="Google Shape;259;p67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項目符號">
  <p:cSld name="標題與項目符號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8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45" cy="113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2" name="Google Shape;262;p68"/>
          <p:cNvSpPr txBox="1">
            <a:spLocks noGrp="1"/>
          </p:cNvSpPr>
          <p:nvPr>
            <p:ph type="body" idx="1"/>
          </p:nvPr>
        </p:nvSpPr>
        <p:spPr>
          <a:xfrm>
            <a:off x="669725" y="1372938"/>
            <a:ext cx="7804545" cy="331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3" name="Google Shape;263;p68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68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">
  <p:cSld name="照片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9"/>
          <p:cNvSpPr/>
          <p:nvPr/>
        </p:nvSpPr>
        <p:spPr>
          <a:xfrm>
            <a:off x="0" y="0"/>
            <a:ext cx="9143998" cy="189842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69"/>
          <p:cNvSpPr txBox="1">
            <a:spLocks noGrp="1"/>
          </p:cNvSpPr>
          <p:nvPr>
            <p:ph type="sldNum" idx="12"/>
          </p:nvPr>
        </p:nvSpPr>
        <p:spPr>
          <a:xfrm>
            <a:off x="8889725" y="5654"/>
            <a:ext cx="254273" cy="17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0"/>
          <p:cNvSpPr txBox="1">
            <a:spLocks noGrp="1"/>
          </p:cNvSpPr>
          <p:nvPr>
            <p:ph type="title"/>
          </p:nvPr>
        </p:nvSpPr>
        <p:spPr>
          <a:xfrm>
            <a:off x="311700" y="2150849"/>
            <a:ext cx="8520599" cy="84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0" name="Google Shape;270;p70"/>
          <p:cNvSpPr txBox="1">
            <a:spLocks noGrp="1"/>
          </p:cNvSpPr>
          <p:nvPr>
            <p:ph type="sldNum" idx="12"/>
          </p:nvPr>
        </p:nvSpPr>
        <p:spPr>
          <a:xfrm>
            <a:off x="8472457" y="4663214"/>
            <a:ext cx="548699" cy="39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5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5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只有標題" type="titleOnly">
  <p:cSld name="TITLE_ONLY">
    <p:bg>
      <p:bgPr>
        <a:solidFill>
          <a:schemeClr val="dk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9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5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59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0"/>
          <p:cNvSpPr txBox="1">
            <a:spLocks noGrp="1"/>
          </p:cNvSpPr>
          <p:nvPr>
            <p:ph type="title"/>
          </p:nvPr>
        </p:nvSpPr>
        <p:spPr>
          <a:xfrm>
            <a:off x="892966" y="863945"/>
            <a:ext cx="7358099" cy="174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82" name="Google Shape;282;p90"/>
          <p:cNvSpPr txBox="1">
            <a:spLocks noGrp="1"/>
          </p:cNvSpPr>
          <p:nvPr>
            <p:ph type="body" idx="1"/>
          </p:nvPr>
        </p:nvSpPr>
        <p:spPr>
          <a:xfrm>
            <a:off x="892966" y="2652116"/>
            <a:ext cx="7358099" cy="59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83" name="Google Shape;283;p90"/>
          <p:cNvSpPr/>
          <p:nvPr/>
        </p:nvSpPr>
        <p:spPr>
          <a:xfrm>
            <a:off x="0" y="0"/>
            <a:ext cx="9144000" cy="189898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90"/>
          <p:cNvSpPr txBox="1">
            <a:spLocks noGrp="1"/>
          </p:cNvSpPr>
          <p:nvPr>
            <p:ph type="sldNum" idx="12"/>
          </p:nvPr>
        </p:nvSpPr>
        <p:spPr>
          <a:xfrm>
            <a:off x="8889725" y="5652"/>
            <a:ext cx="254399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1"/>
          <p:cNvSpPr/>
          <p:nvPr/>
        </p:nvSpPr>
        <p:spPr>
          <a:xfrm>
            <a:off x="0" y="0"/>
            <a:ext cx="9144000" cy="189898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91"/>
          <p:cNvSpPr txBox="1">
            <a:spLocks noGrp="1"/>
          </p:cNvSpPr>
          <p:nvPr>
            <p:ph type="sldNum" idx="12"/>
          </p:nvPr>
        </p:nvSpPr>
        <p:spPr>
          <a:xfrm>
            <a:off x="8889725" y="5652"/>
            <a:ext cx="254399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照片 - 一頁三張">
  <p:cSld name="2_照片 - 一頁三張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2"/>
          <p:cNvSpPr/>
          <p:nvPr/>
        </p:nvSpPr>
        <p:spPr>
          <a:xfrm>
            <a:off x="0" y="0"/>
            <a:ext cx="9144000" cy="759300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92"/>
          <p:cNvSpPr txBox="1">
            <a:spLocks noGrp="1"/>
          </p:cNvSpPr>
          <p:nvPr>
            <p:ph type="sldNum" idx="12"/>
          </p:nvPr>
        </p:nvSpPr>
        <p:spPr>
          <a:xfrm>
            <a:off x="8889725" y="5652"/>
            <a:ext cx="254399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副標題" type="title">
  <p:cSld name="TITL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3"/>
          <p:cNvSpPr txBox="1">
            <a:spLocks noGrp="1"/>
          </p:cNvSpPr>
          <p:nvPr>
            <p:ph type="title"/>
          </p:nvPr>
        </p:nvSpPr>
        <p:spPr>
          <a:xfrm>
            <a:off x="892966" y="863945"/>
            <a:ext cx="7358099" cy="174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93" name="Google Shape;293;p93"/>
          <p:cNvSpPr txBox="1">
            <a:spLocks noGrp="1"/>
          </p:cNvSpPr>
          <p:nvPr>
            <p:ph type="body" idx="1"/>
          </p:nvPr>
        </p:nvSpPr>
        <p:spPr>
          <a:xfrm>
            <a:off x="892966" y="2652116"/>
            <a:ext cx="7358099" cy="59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94" name="Google Shape;294;p93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水平">
  <p:cSld name="照片 - 水平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4"/>
          <p:cNvSpPr txBox="1">
            <a:spLocks noGrp="1"/>
          </p:cNvSpPr>
          <p:nvPr>
            <p:ph type="title"/>
          </p:nvPr>
        </p:nvSpPr>
        <p:spPr>
          <a:xfrm>
            <a:off x="892966" y="3542853"/>
            <a:ext cx="7358099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97" name="Google Shape;297;p94"/>
          <p:cNvSpPr txBox="1">
            <a:spLocks noGrp="1"/>
          </p:cNvSpPr>
          <p:nvPr>
            <p:ph type="body" idx="1"/>
          </p:nvPr>
        </p:nvSpPr>
        <p:spPr>
          <a:xfrm>
            <a:off x="892966" y="4319735"/>
            <a:ext cx="7358099" cy="596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98" name="Google Shape;298;p94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 - 中央">
  <p:cSld name="標題 - 中央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5"/>
          <p:cNvSpPr txBox="1">
            <a:spLocks noGrp="1"/>
          </p:cNvSpPr>
          <p:nvPr>
            <p:ph type="title"/>
          </p:nvPr>
        </p:nvSpPr>
        <p:spPr>
          <a:xfrm>
            <a:off x="892966" y="1701105"/>
            <a:ext cx="7358099" cy="174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1" name="Google Shape;301;p95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直式">
  <p:cSld name="照片 - 直式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6"/>
          <p:cNvSpPr txBox="1">
            <a:spLocks noGrp="1"/>
          </p:cNvSpPr>
          <p:nvPr>
            <p:ph type="title"/>
          </p:nvPr>
        </p:nvSpPr>
        <p:spPr>
          <a:xfrm>
            <a:off x="669725" y="334862"/>
            <a:ext cx="3750600" cy="210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None/>
              <a:defRPr sz="3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4" name="Google Shape;304;p96"/>
          <p:cNvSpPr txBox="1">
            <a:spLocks noGrp="1"/>
          </p:cNvSpPr>
          <p:nvPr>
            <p:ph type="body" idx="1"/>
          </p:nvPr>
        </p:nvSpPr>
        <p:spPr>
          <a:xfrm>
            <a:off x="669725" y="2511474"/>
            <a:ext cx="3750600" cy="216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2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5" name="Google Shape;305;p96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 - 上方">
  <p:cSld name="標題 - 上方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7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8" name="Google Shape;308;p97"/>
          <p:cNvSpPr txBox="1">
            <a:spLocks noGrp="1"/>
          </p:cNvSpPr>
          <p:nvPr>
            <p:ph type="sldNum" idx="12"/>
          </p:nvPr>
        </p:nvSpPr>
        <p:spPr>
          <a:xfrm>
            <a:off x="8889725" y="5652"/>
            <a:ext cx="254399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項目符號">
  <p:cSld name="標題與項目符號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98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1" name="Google Shape;311;p98"/>
          <p:cNvSpPr txBox="1">
            <a:spLocks noGrp="1"/>
          </p:cNvSpPr>
          <p:nvPr>
            <p:ph type="body" idx="1"/>
          </p:nvPr>
        </p:nvSpPr>
        <p:spPr>
          <a:xfrm>
            <a:off x="669725" y="1372937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6549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2" name="Google Shape;312;p98"/>
          <p:cNvSpPr/>
          <p:nvPr/>
        </p:nvSpPr>
        <p:spPr>
          <a:xfrm>
            <a:off x="0" y="0"/>
            <a:ext cx="9144000" cy="189898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98"/>
          <p:cNvSpPr txBox="1">
            <a:spLocks noGrp="1"/>
          </p:cNvSpPr>
          <p:nvPr>
            <p:ph type="sldNum" idx="12"/>
          </p:nvPr>
        </p:nvSpPr>
        <p:spPr>
          <a:xfrm>
            <a:off x="8889725" y="5652"/>
            <a:ext cx="254399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言語錄">
  <p:cSld name="名言語錄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9"/>
          <p:cNvSpPr/>
          <p:nvPr/>
        </p:nvSpPr>
        <p:spPr>
          <a:xfrm>
            <a:off x="0" y="0"/>
            <a:ext cx="9144000" cy="189898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99"/>
          <p:cNvSpPr txBox="1">
            <a:spLocks noGrp="1"/>
          </p:cNvSpPr>
          <p:nvPr>
            <p:ph type="sldNum" idx="12"/>
          </p:nvPr>
        </p:nvSpPr>
        <p:spPr>
          <a:xfrm>
            <a:off x="8889725" y="5652"/>
            <a:ext cx="254399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">
  <p:cSld name="照片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0"/>
          <p:cNvSpPr/>
          <p:nvPr/>
        </p:nvSpPr>
        <p:spPr>
          <a:xfrm>
            <a:off x="0" y="0"/>
            <a:ext cx="9144000" cy="189898"/>
          </a:xfrm>
          <a:prstGeom prst="rect">
            <a:avLst/>
          </a:prstGeom>
          <a:solidFill>
            <a:srgbClr val="5A9EB2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100"/>
          <p:cNvSpPr txBox="1">
            <a:spLocks noGrp="1"/>
          </p:cNvSpPr>
          <p:nvPr>
            <p:ph type="sldNum" idx="12"/>
          </p:nvPr>
        </p:nvSpPr>
        <p:spPr>
          <a:xfrm>
            <a:off x="8889725" y="5652"/>
            <a:ext cx="254399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1"/>
          <p:cNvSpPr txBox="1">
            <a:spLocks noGrp="1"/>
          </p:cNvSpPr>
          <p:nvPr>
            <p:ph type="title"/>
          </p:nvPr>
        </p:nvSpPr>
        <p:spPr>
          <a:xfrm>
            <a:off x="311700" y="2150849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"/>
              <a:buNone/>
              <a:defRPr sz="3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2" name="Google Shape;322;p101"/>
          <p:cNvSpPr txBox="1">
            <a:spLocks noGrp="1"/>
          </p:cNvSpPr>
          <p:nvPr>
            <p:ph type="sldNum" idx="12"/>
          </p:nvPr>
        </p:nvSpPr>
        <p:spPr>
          <a:xfrm>
            <a:off x="8472457" y="4663214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8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78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78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C1A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45" cy="113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3" name="Google Shape;203;p49"/>
          <p:cNvSpPr txBox="1">
            <a:spLocks noGrp="1"/>
          </p:cNvSpPr>
          <p:nvPr>
            <p:ph type="body" idx="1"/>
          </p:nvPr>
        </p:nvSpPr>
        <p:spPr>
          <a:xfrm>
            <a:off x="669725" y="1372938"/>
            <a:ext cx="7804545" cy="331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4" name="Google Shape;204;p49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601" cy="27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8"/>
          <p:cNvSpPr txBox="1">
            <a:spLocks noGrp="1"/>
          </p:cNvSpPr>
          <p:nvPr>
            <p:ph type="title"/>
          </p:nvPr>
        </p:nvSpPr>
        <p:spPr>
          <a:xfrm>
            <a:off x="669725" y="234404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3" name="Google Shape;273;p58"/>
          <p:cNvSpPr txBox="1">
            <a:spLocks noGrp="1"/>
          </p:cNvSpPr>
          <p:nvPr>
            <p:ph type="body" idx="1"/>
          </p:nvPr>
        </p:nvSpPr>
        <p:spPr>
          <a:xfrm>
            <a:off x="669725" y="1372937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6549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4" name="Google Shape;274;p58"/>
          <p:cNvSpPr txBox="1">
            <a:spLocks noGrp="1"/>
          </p:cNvSpPr>
          <p:nvPr>
            <p:ph type="sldNum" idx="12"/>
          </p:nvPr>
        </p:nvSpPr>
        <p:spPr>
          <a:xfrm>
            <a:off x="4419598" y="4629967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50" tIns="29450" rIns="29450" bIns="294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defRPr sz="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"/>
          <p:cNvSpPr txBox="1"/>
          <p:nvPr/>
        </p:nvSpPr>
        <p:spPr>
          <a:xfrm>
            <a:off x="-749920" y="11541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1"/>
              </a:buClr>
              <a:buSzPts val="4800"/>
              <a:buFont typeface="Arial"/>
              <a:buNone/>
            </a:pPr>
            <a:r>
              <a:rPr lang="zh-TW" sz="4800" b="0" i="0" u="none" strike="noStrike" cap="none">
                <a:solidFill>
                  <a:srgbClr val="F4F5F1"/>
                </a:solidFill>
                <a:latin typeface="Arial"/>
                <a:ea typeface="Arial"/>
                <a:cs typeface="Arial"/>
                <a:sym typeface="Arial"/>
              </a:rPr>
              <a:t>跨領域工作坊課程設計</a:t>
            </a:r>
            <a:endParaRPr/>
          </a:p>
        </p:txBody>
      </p:sp>
      <p:sp>
        <p:nvSpPr>
          <p:cNvPr id="328" name="Google Shape;328;p1"/>
          <p:cNvSpPr txBox="1"/>
          <p:nvPr/>
        </p:nvSpPr>
        <p:spPr>
          <a:xfrm>
            <a:off x="-749920" y="3145800"/>
            <a:ext cx="85206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1"/>
              </a:buClr>
              <a:buSzPts val="2200"/>
              <a:buFont typeface="Arial"/>
              <a:buNone/>
            </a:pPr>
            <a:r>
              <a:rPr lang="zh-TW" sz="2200" b="0" i="0" u="none" strike="noStrike" cap="none">
                <a:solidFill>
                  <a:srgbClr val="F4F5F1"/>
                </a:solidFill>
                <a:latin typeface="Arial"/>
                <a:ea typeface="Arial"/>
                <a:cs typeface="Arial"/>
                <a:sym typeface="Arial"/>
              </a:rPr>
              <a:t>實作演練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4F5F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講師姓名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"/>
          <p:cNvSpPr/>
          <p:nvPr/>
        </p:nvSpPr>
        <p:spPr>
          <a:xfrm>
            <a:off x="1486830" y="4698475"/>
            <a:ext cx="52074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51A"/>
              </a:buClr>
              <a:buSzPts val="1000"/>
              <a:buFont typeface="Arial"/>
              <a:buNone/>
            </a:pPr>
            <a:r>
              <a:rPr lang="zh-TW" sz="1000" b="0" i="0" u="none" strike="noStrike" cap="non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歡迎使用，請註明出處 design-thinking.tw</a:t>
            </a:r>
            <a:br>
              <a:rPr lang="zh-TW" sz="1000" b="0" i="0" u="none" strike="noStrike" cap="non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000" b="0" i="0" u="none" strike="noStrike" cap="non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以創用CC 姓名標示-非商業性-相同方式分享 3.0 台灣 授權條款釋出。</a:t>
            </a:r>
            <a:endParaRPr/>
          </a:p>
        </p:txBody>
      </p:sp>
      <p:pic>
        <p:nvPicPr>
          <p:cNvPr id="330" name="Google Shape;330;p1" descr="https://mirrors.creativecommons.org/presskit/buttons/88x31/png/by-nc-s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192" y="4729253"/>
            <a:ext cx="967638" cy="33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" descr="一張含有 美工圖案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8100" y="531663"/>
            <a:ext cx="2776485" cy="620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"/>
          <p:cNvPicPr preferRelativeResize="0"/>
          <p:nvPr/>
        </p:nvPicPr>
        <p:blipFill rotWithShape="1">
          <a:blip r:embed="rId5">
            <a:alphaModFix/>
          </a:blip>
          <a:srcRect l="20842" t="13649" r="18783" b="16014"/>
          <a:stretch/>
        </p:blipFill>
        <p:spPr>
          <a:xfrm>
            <a:off x="6527771" y="848707"/>
            <a:ext cx="1294421" cy="149078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"/>
          <p:cNvSpPr txBox="1"/>
          <p:nvPr/>
        </p:nvSpPr>
        <p:spPr>
          <a:xfrm>
            <a:off x="8361081" y="202239"/>
            <a:ext cx="633507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zh-TW" sz="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altLang="zh-TW" sz="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2.04</a:t>
            </a:r>
            <a:r>
              <a:rPr lang="zh-TW" sz="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版</a:t>
            </a:r>
            <a:endParaRPr dirty="0"/>
          </a:p>
        </p:txBody>
      </p:sp>
      <p:grpSp>
        <p:nvGrpSpPr>
          <p:cNvPr id="334" name="Google Shape;334;p1"/>
          <p:cNvGrpSpPr/>
          <p:nvPr/>
        </p:nvGrpSpPr>
        <p:grpSpPr>
          <a:xfrm>
            <a:off x="256228" y="178479"/>
            <a:ext cx="2191697" cy="262964"/>
            <a:chOff x="256228" y="178479"/>
            <a:chExt cx="2191697" cy="262964"/>
          </a:xfrm>
        </p:grpSpPr>
        <p:sp>
          <p:nvSpPr>
            <p:cNvPr id="335" name="Google Shape;335;p1"/>
            <p:cNvSpPr txBox="1"/>
            <p:nvPr/>
          </p:nvSpPr>
          <p:spPr>
            <a:xfrm>
              <a:off x="519192" y="202239"/>
              <a:ext cx="192873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zh-TW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教育部跨領域教師發展暨人才培育計畫</a:t>
              </a: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6" name="Google Shape;336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6228" y="178479"/>
              <a:ext cx="262964" cy="2629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min" descr="2min">
            <a:hlinkClick r:id="" action="ppaction://media"/>
            <a:extLst>
              <a:ext uri="{FF2B5EF4-FFF2-40B4-BE49-F238E27FC236}">
                <a16:creationId xmlns:a16="http://schemas.microsoft.com/office/drawing/2014/main" id="{664AEDB6-6FA5-F040-850F-93942B69A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7515" y="-65466"/>
            <a:ext cx="1612360" cy="906953"/>
          </a:xfrm>
          <a:prstGeom prst="rect">
            <a:avLst/>
          </a:prstGeom>
        </p:spPr>
      </p:pic>
      <p:sp>
        <p:nvSpPr>
          <p:cNvPr id="435" name="Google Shape;435;p10"/>
          <p:cNvSpPr/>
          <p:nvPr/>
        </p:nvSpPr>
        <p:spPr>
          <a:xfrm>
            <a:off x="261864" y="192250"/>
            <a:ext cx="8181600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我的專長領域  </a:t>
            </a:r>
            <a:r>
              <a:rPr lang="zh-TW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(2分鐘)</a:t>
            </a:r>
            <a:endParaRPr/>
          </a:p>
        </p:txBody>
      </p:sp>
      <p:sp>
        <p:nvSpPr>
          <p:cNvPr id="436" name="Google Shape;436;p10"/>
          <p:cNvSpPr/>
          <p:nvPr/>
        </p:nvSpPr>
        <p:spPr>
          <a:xfrm>
            <a:off x="303125" y="941726"/>
            <a:ext cx="7939500" cy="1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508000" marR="0" lvl="0" indent="-469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想到「我的專長領域」，你會想到什麼？</a:t>
            </a:r>
            <a:endParaRPr/>
          </a:p>
          <a:p>
            <a:pPr marL="508000" marR="0" lvl="0" indent="-469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用簡短的名詞或圖畫表示</a:t>
            </a:r>
            <a:endParaRPr/>
          </a:p>
          <a:p>
            <a:pPr marL="508000" marR="0" lvl="0" indent="-469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越快越好，不要想太多！</a:t>
            </a:r>
            <a:endParaRPr/>
          </a:p>
          <a:p>
            <a:pPr marL="508000" marR="0" lvl="0" indent="-469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每人選一種顏色，用</a:t>
            </a:r>
            <a:r>
              <a:rPr lang="zh-TW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簽字筆</a:t>
            </a: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至少寫</a:t>
            </a:r>
            <a:r>
              <a:rPr lang="zh-TW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30張</a:t>
            </a:r>
            <a:endParaRPr/>
          </a:p>
          <a:p>
            <a:pPr marL="508000" marR="0" lvl="0" indent="-469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zh-TW"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一張便利貼只寫一個想法</a:t>
            </a:r>
            <a:endParaRPr/>
          </a:p>
        </p:txBody>
      </p:sp>
      <p:grpSp>
        <p:nvGrpSpPr>
          <p:cNvPr id="437" name="Google Shape;437;p10"/>
          <p:cNvGrpSpPr/>
          <p:nvPr/>
        </p:nvGrpSpPr>
        <p:grpSpPr>
          <a:xfrm>
            <a:off x="1244249" y="3209653"/>
            <a:ext cx="1220439" cy="854541"/>
            <a:chOff x="0" y="0"/>
            <a:chExt cx="1735799" cy="1620599"/>
          </a:xfrm>
        </p:grpSpPr>
        <p:sp>
          <p:nvSpPr>
            <p:cNvPr id="438" name="Google Shape;438;p10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0"/>
            <p:cNvSpPr/>
            <p:nvPr/>
          </p:nvSpPr>
          <p:spPr>
            <a:xfrm>
              <a:off x="0" y="579404"/>
              <a:ext cx="1735799" cy="4616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數學</a:t>
              </a:r>
              <a:endParaRPr/>
            </a:p>
          </p:txBody>
        </p:sp>
      </p:grpSp>
      <p:grpSp>
        <p:nvGrpSpPr>
          <p:cNvPr id="440" name="Google Shape;440;p10"/>
          <p:cNvGrpSpPr/>
          <p:nvPr/>
        </p:nvGrpSpPr>
        <p:grpSpPr>
          <a:xfrm>
            <a:off x="2627540" y="3655581"/>
            <a:ext cx="1220439" cy="854541"/>
            <a:chOff x="0" y="0"/>
            <a:chExt cx="1735799" cy="1620599"/>
          </a:xfrm>
        </p:grpSpPr>
        <p:sp>
          <p:nvSpPr>
            <p:cNvPr id="441" name="Google Shape;441;p10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0"/>
            <p:cNvSpPr/>
            <p:nvPr/>
          </p:nvSpPr>
          <p:spPr>
            <a:xfrm>
              <a:off x="0" y="579404"/>
              <a:ext cx="1735799" cy="4616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概念抽象</a:t>
              </a:r>
              <a:endParaRPr/>
            </a:p>
          </p:txBody>
        </p:sp>
      </p:grpSp>
      <p:grpSp>
        <p:nvGrpSpPr>
          <p:cNvPr id="443" name="Google Shape;443;p10"/>
          <p:cNvGrpSpPr/>
          <p:nvPr/>
        </p:nvGrpSpPr>
        <p:grpSpPr>
          <a:xfrm>
            <a:off x="3975114" y="3209653"/>
            <a:ext cx="1220439" cy="854541"/>
            <a:chOff x="0" y="0"/>
            <a:chExt cx="1735799" cy="1620599"/>
          </a:xfrm>
        </p:grpSpPr>
        <p:sp>
          <p:nvSpPr>
            <p:cNvPr id="444" name="Google Shape;444;p10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0" y="348571"/>
              <a:ext cx="1735799" cy="9233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需要邏輯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思考</a:t>
              </a:r>
              <a:endParaRPr/>
            </a:p>
          </p:txBody>
        </p:sp>
      </p:grpSp>
      <p:grpSp>
        <p:nvGrpSpPr>
          <p:cNvPr id="446" name="Google Shape;446;p10"/>
          <p:cNvGrpSpPr/>
          <p:nvPr/>
        </p:nvGrpSpPr>
        <p:grpSpPr>
          <a:xfrm>
            <a:off x="5322687" y="3655581"/>
            <a:ext cx="1220439" cy="854541"/>
            <a:chOff x="0" y="0"/>
            <a:chExt cx="1735799" cy="1620599"/>
          </a:xfrm>
        </p:grpSpPr>
        <p:sp>
          <p:nvSpPr>
            <p:cNvPr id="447" name="Google Shape;447;p10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0" y="579404"/>
              <a:ext cx="1735799" cy="4616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方程式</a:t>
              </a:r>
              <a:endParaRPr/>
            </a:p>
          </p:txBody>
        </p:sp>
      </p:grpSp>
      <p:grpSp>
        <p:nvGrpSpPr>
          <p:cNvPr id="449" name="Google Shape;449;p10"/>
          <p:cNvGrpSpPr/>
          <p:nvPr/>
        </p:nvGrpSpPr>
        <p:grpSpPr>
          <a:xfrm>
            <a:off x="6679189" y="3209653"/>
            <a:ext cx="1220439" cy="854541"/>
            <a:chOff x="0" y="0"/>
            <a:chExt cx="1735799" cy="1620599"/>
          </a:xfrm>
        </p:grpSpPr>
        <p:sp>
          <p:nvSpPr>
            <p:cNvPr id="450" name="Google Shape;450;p10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0" y="581637"/>
              <a:ext cx="1735799" cy="457200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幾何學</a:t>
              </a:r>
              <a:endParaRPr/>
            </a:p>
          </p:txBody>
        </p:sp>
      </p:grpSp>
      <p:grpSp>
        <p:nvGrpSpPr>
          <p:cNvPr id="452" name="Google Shape;452;p10"/>
          <p:cNvGrpSpPr/>
          <p:nvPr/>
        </p:nvGrpSpPr>
        <p:grpSpPr>
          <a:xfrm>
            <a:off x="6327075" y="1465600"/>
            <a:ext cx="1220440" cy="687296"/>
            <a:chOff x="0" y="-1"/>
            <a:chExt cx="1735800" cy="1620600"/>
          </a:xfrm>
        </p:grpSpPr>
        <p:sp>
          <p:nvSpPr>
            <p:cNvPr id="453" name="Google Shape;453;p10"/>
            <p:cNvSpPr/>
            <p:nvPr/>
          </p:nvSpPr>
          <p:spPr>
            <a:xfrm>
              <a:off x="0" y="-1"/>
              <a:ext cx="1735800" cy="1620600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0" y="579404"/>
              <a:ext cx="1735800" cy="461700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數學</a:t>
              </a:r>
              <a:endParaRPr/>
            </a:p>
          </p:txBody>
        </p:sp>
      </p:grpSp>
      <p:grpSp>
        <p:nvGrpSpPr>
          <p:cNvPr id="455" name="Google Shape;455;p10"/>
          <p:cNvGrpSpPr/>
          <p:nvPr/>
        </p:nvGrpSpPr>
        <p:grpSpPr>
          <a:xfrm>
            <a:off x="7709279" y="1465600"/>
            <a:ext cx="1220440" cy="687296"/>
            <a:chOff x="0" y="-1"/>
            <a:chExt cx="1735800" cy="1620600"/>
          </a:xfrm>
        </p:grpSpPr>
        <p:sp>
          <p:nvSpPr>
            <p:cNvPr id="456" name="Google Shape;456;p10"/>
            <p:cNvSpPr/>
            <p:nvPr/>
          </p:nvSpPr>
          <p:spPr>
            <a:xfrm>
              <a:off x="0" y="-1"/>
              <a:ext cx="1735800" cy="1620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0" y="579404"/>
              <a:ext cx="1735800" cy="4617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英文</a:t>
              </a:r>
              <a:endParaRPr/>
            </a:p>
          </p:txBody>
        </p:sp>
      </p:grpSp>
      <p:sp>
        <p:nvSpPr>
          <p:cNvPr id="458" name="Google Shape;458;p10"/>
          <p:cNvSpPr txBox="1"/>
          <p:nvPr/>
        </p:nvSpPr>
        <p:spPr>
          <a:xfrm>
            <a:off x="6543125" y="1174375"/>
            <a:ext cx="6612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A老師</a:t>
            </a:r>
            <a:endParaRPr/>
          </a:p>
        </p:txBody>
      </p:sp>
      <p:sp>
        <p:nvSpPr>
          <p:cNvPr id="459" name="Google Shape;459;p10"/>
          <p:cNvSpPr txBox="1"/>
          <p:nvPr/>
        </p:nvSpPr>
        <p:spPr>
          <a:xfrm>
            <a:off x="7988900" y="1174375"/>
            <a:ext cx="6612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B老師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1"/>
          <p:cNvSpPr/>
          <p:nvPr/>
        </p:nvSpPr>
        <p:spPr>
          <a:xfrm>
            <a:off x="1244250" y="882661"/>
            <a:ext cx="4941300" cy="108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請跟你的夥伴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互相解釋每一張紙條的內容</a:t>
            </a:r>
            <a:endParaRPr/>
          </a:p>
        </p:txBody>
      </p:sp>
      <p:grpSp>
        <p:nvGrpSpPr>
          <p:cNvPr id="466" name="Google Shape;466;p11"/>
          <p:cNvGrpSpPr/>
          <p:nvPr/>
        </p:nvGrpSpPr>
        <p:grpSpPr>
          <a:xfrm>
            <a:off x="1244311" y="2090553"/>
            <a:ext cx="1220440" cy="854542"/>
            <a:chOff x="0" y="0"/>
            <a:chExt cx="1735799" cy="1620599"/>
          </a:xfrm>
        </p:grpSpPr>
        <p:sp>
          <p:nvSpPr>
            <p:cNvPr id="467" name="Google Shape;467;p11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0" y="579404"/>
              <a:ext cx="1735799" cy="4616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數學</a:t>
              </a:r>
              <a:endParaRPr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2627602" y="2536481"/>
            <a:ext cx="1220440" cy="854542"/>
            <a:chOff x="0" y="0"/>
            <a:chExt cx="1735799" cy="1620599"/>
          </a:xfrm>
        </p:grpSpPr>
        <p:sp>
          <p:nvSpPr>
            <p:cNvPr id="470" name="Google Shape;470;p11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0" y="579404"/>
              <a:ext cx="1735799" cy="4616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概念抽象</a:t>
              </a:r>
              <a:endParaRPr/>
            </a:p>
          </p:txBody>
        </p:sp>
      </p:grpSp>
      <p:grpSp>
        <p:nvGrpSpPr>
          <p:cNvPr id="472" name="Google Shape;472;p11"/>
          <p:cNvGrpSpPr/>
          <p:nvPr/>
        </p:nvGrpSpPr>
        <p:grpSpPr>
          <a:xfrm>
            <a:off x="3975176" y="2090553"/>
            <a:ext cx="1220440" cy="854542"/>
            <a:chOff x="0" y="0"/>
            <a:chExt cx="1735799" cy="1620599"/>
          </a:xfrm>
        </p:grpSpPr>
        <p:sp>
          <p:nvSpPr>
            <p:cNvPr id="473" name="Google Shape;473;p11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0" y="348571"/>
              <a:ext cx="1735799" cy="9233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需要邏輯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思考</a:t>
              </a: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5322749" y="2536481"/>
            <a:ext cx="1220440" cy="854542"/>
            <a:chOff x="0" y="0"/>
            <a:chExt cx="1735799" cy="1620599"/>
          </a:xfrm>
        </p:grpSpPr>
        <p:sp>
          <p:nvSpPr>
            <p:cNvPr id="476" name="Google Shape;476;p11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0" y="579404"/>
              <a:ext cx="1735799" cy="4616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方程式</a:t>
              </a:r>
              <a:endParaRPr/>
            </a:p>
          </p:txBody>
        </p:sp>
      </p:grpSp>
      <p:grpSp>
        <p:nvGrpSpPr>
          <p:cNvPr id="478" name="Google Shape;478;p11"/>
          <p:cNvGrpSpPr/>
          <p:nvPr/>
        </p:nvGrpSpPr>
        <p:grpSpPr>
          <a:xfrm>
            <a:off x="6679251" y="2090553"/>
            <a:ext cx="1220440" cy="854542"/>
            <a:chOff x="0" y="0"/>
            <a:chExt cx="1735799" cy="1620599"/>
          </a:xfrm>
        </p:grpSpPr>
        <p:sp>
          <p:nvSpPr>
            <p:cNvPr id="479" name="Google Shape;479;p11"/>
            <p:cNvSpPr/>
            <p:nvPr/>
          </p:nvSpPr>
          <p:spPr>
            <a:xfrm>
              <a:off x="0" y="0"/>
              <a:ext cx="1735799" cy="1620599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0" y="581637"/>
              <a:ext cx="1735799" cy="457200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幾何學</a:t>
              </a:r>
              <a:endParaRPr/>
            </a:p>
          </p:txBody>
        </p:sp>
      </p:grpSp>
      <p:grpSp>
        <p:nvGrpSpPr>
          <p:cNvPr id="481" name="Google Shape;481;p11"/>
          <p:cNvGrpSpPr/>
          <p:nvPr/>
        </p:nvGrpSpPr>
        <p:grpSpPr>
          <a:xfrm>
            <a:off x="1257711" y="3456103"/>
            <a:ext cx="1220440" cy="854542"/>
            <a:chOff x="0" y="-1"/>
            <a:chExt cx="1735800" cy="1620600"/>
          </a:xfrm>
        </p:grpSpPr>
        <p:sp>
          <p:nvSpPr>
            <p:cNvPr id="482" name="Google Shape;482;p11"/>
            <p:cNvSpPr/>
            <p:nvPr/>
          </p:nvSpPr>
          <p:spPr>
            <a:xfrm>
              <a:off x="0" y="-1"/>
              <a:ext cx="1735800" cy="1620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0" y="579404"/>
              <a:ext cx="1735800" cy="4617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英文</a:t>
              </a:r>
              <a:endParaRPr/>
            </a:p>
          </p:txBody>
        </p:sp>
      </p:grpSp>
      <p:grpSp>
        <p:nvGrpSpPr>
          <p:cNvPr id="484" name="Google Shape;484;p11"/>
          <p:cNvGrpSpPr/>
          <p:nvPr/>
        </p:nvGrpSpPr>
        <p:grpSpPr>
          <a:xfrm>
            <a:off x="2641002" y="3902031"/>
            <a:ext cx="1220440" cy="854542"/>
            <a:chOff x="0" y="-1"/>
            <a:chExt cx="1735800" cy="1620600"/>
          </a:xfrm>
        </p:grpSpPr>
        <p:sp>
          <p:nvSpPr>
            <p:cNvPr id="485" name="Google Shape;485;p11"/>
            <p:cNvSpPr/>
            <p:nvPr/>
          </p:nvSpPr>
          <p:spPr>
            <a:xfrm>
              <a:off x="0" y="-1"/>
              <a:ext cx="1735800" cy="1620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0" y="579404"/>
              <a:ext cx="1735800" cy="4617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口語表達</a:t>
              </a:r>
              <a:endParaRPr/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3988576" y="3456103"/>
            <a:ext cx="1220440" cy="854542"/>
            <a:chOff x="0" y="-1"/>
            <a:chExt cx="1735800" cy="1620600"/>
          </a:xfrm>
        </p:grpSpPr>
        <p:sp>
          <p:nvSpPr>
            <p:cNvPr id="488" name="Google Shape;488;p11"/>
            <p:cNvSpPr/>
            <p:nvPr/>
          </p:nvSpPr>
          <p:spPr>
            <a:xfrm>
              <a:off x="0" y="-1"/>
              <a:ext cx="1735800" cy="1620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0" y="348571"/>
              <a:ext cx="1735800" cy="923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聽力</a:t>
              </a:r>
              <a:endParaRPr/>
            </a:p>
          </p:txBody>
        </p:sp>
      </p:grpSp>
      <p:grpSp>
        <p:nvGrpSpPr>
          <p:cNvPr id="490" name="Google Shape;490;p11"/>
          <p:cNvGrpSpPr/>
          <p:nvPr/>
        </p:nvGrpSpPr>
        <p:grpSpPr>
          <a:xfrm>
            <a:off x="5336149" y="3902031"/>
            <a:ext cx="1220440" cy="854542"/>
            <a:chOff x="0" y="-1"/>
            <a:chExt cx="1735800" cy="1620600"/>
          </a:xfrm>
        </p:grpSpPr>
        <p:sp>
          <p:nvSpPr>
            <p:cNvPr id="491" name="Google Shape;491;p11"/>
            <p:cNvSpPr/>
            <p:nvPr/>
          </p:nvSpPr>
          <p:spPr>
            <a:xfrm>
              <a:off x="0" y="-1"/>
              <a:ext cx="1735800" cy="1620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0" y="579404"/>
              <a:ext cx="1735800" cy="4617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英文寫作</a:t>
              </a:r>
              <a:endParaRPr/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6692651" y="3456103"/>
            <a:ext cx="1220440" cy="854542"/>
            <a:chOff x="-1" y="-1"/>
            <a:chExt cx="1735800" cy="1620600"/>
          </a:xfrm>
        </p:grpSpPr>
        <p:sp>
          <p:nvSpPr>
            <p:cNvPr id="494" name="Google Shape;494;p11"/>
            <p:cNvSpPr/>
            <p:nvPr/>
          </p:nvSpPr>
          <p:spPr>
            <a:xfrm>
              <a:off x="-1" y="-1"/>
              <a:ext cx="1735800" cy="1620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-1" y="581637"/>
              <a:ext cx="17358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75"/>
                <a:buFont typeface="Arial"/>
                <a:buNone/>
              </a:pPr>
              <a:r>
                <a:rPr lang="zh-TW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頭腦清楚</a:t>
              </a:r>
              <a:endParaRPr/>
            </a:p>
          </p:txBody>
        </p:sp>
      </p:grpSp>
      <p:pic>
        <p:nvPicPr>
          <p:cNvPr id="2" name="3min" descr="3min">
            <a:hlinkClick r:id="" action="ppaction://media"/>
            <a:extLst>
              <a:ext uri="{FF2B5EF4-FFF2-40B4-BE49-F238E27FC236}">
                <a16:creationId xmlns:a16="http://schemas.microsoft.com/office/drawing/2014/main" id="{F2C1293E-DD78-BE4F-94C2-4DFCC3D2C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8396" y="-14047"/>
            <a:ext cx="1505604" cy="846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2"/>
          <p:cNvPicPr preferRelativeResize="0"/>
          <p:nvPr/>
        </p:nvPicPr>
        <p:blipFill rotWithShape="1">
          <a:blip r:embed="rId5">
            <a:alphaModFix/>
          </a:blip>
          <a:srcRect t="1437" b="35437"/>
          <a:stretch/>
        </p:blipFill>
        <p:spPr>
          <a:xfrm>
            <a:off x="1787263" y="186885"/>
            <a:ext cx="5556737" cy="495511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2"/>
          <p:cNvSpPr txBox="1"/>
          <p:nvPr/>
        </p:nvSpPr>
        <p:spPr>
          <a:xfrm>
            <a:off x="133309" y="95691"/>
            <a:ext cx="30000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zh-TW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(9分鐘)</a:t>
            </a:r>
            <a:endParaRPr/>
          </a:p>
        </p:txBody>
      </p:sp>
      <p:sp>
        <p:nvSpPr>
          <p:cNvPr id="503" name="Google Shape;503;p12"/>
          <p:cNvSpPr txBox="1"/>
          <p:nvPr/>
        </p:nvSpPr>
        <p:spPr>
          <a:xfrm>
            <a:off x="59578" y="766800"/>
            <a:ext cx="1786500" cy="96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3454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C93454"/>
                </a:solidFill>
                <a:latin typeface="Arial"/>
                <a:ea typeface="Arial"/>
                <a:cs typeface="Arial"/>
                <a:sym typeface="Arial"/>
              </a:rPr>
              <a:t>步驟1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右上角寫上AB對應的學校與姓名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從30挑選15張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2"/>
          <p:cNvSpPr/>
          <p:nvPr/>
        </p:nvSpPr>
        <p:spPr>
          <a:xfrm>
            <a:off x="1953781" y="1093025"/>
            <a:ext cx="703095" cy="693742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數學</a:t>
            </a:r>
            <a:endParaRPr/>
          </a:p>
        </p:txBody>
      </p:sp>
      <p:sp>
        <p:nvSpPr>
          <p:cNvPr id="506" name="Google Shape;506;p12"/>
          <p:cNvSpPr/>
          <p:nvPr/>
        </p:nvSpPr>
        <p:spPr>
          <a:xfrm>
            <a:off x="6480447" y="1085074"/>
            <a:ext cx="703095" cy="6937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</a:t>
            </a:r>
            <a:endParaRPr/>
          </a:p>
        </p:txBody>
      </p:sp>
      <p:sp>
        <p:nvSpPr>
          <p:cNvPr id="507" name="Google Shape;507;p12"/>
          <p:cNvSpPr/>
          <p:nvPr/>
        </p:nvSpPr>
        <p:spPr>
          <a:xfrm>
            <a:off x="3625670" y="1834715"/>
            <a:ext cx="703215" cy="69367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方程式</a:t>
            </a:r>
            <a:endParaRPr/>
          </a:p>
        </p:txBody>
      </p:sp>
      <p:sp>
        <p:nvSpPr>
          <p:cNvPr id="508" name="Google Shape;508;p12"/>
          <p:cNvSpPr/>
          <p:nvPr/>
        </p:nvSpPr>
        <p:spPr>
          <a:xfrm>
            <a:off x="1953781" y="1827022"/>
            <a:ext cx="703215" cy="693670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幾何學</a:t>
            </a:r>
            <a:endParaRPr/>
          </a:p>
        </p:txBody>
      </p:sp>
      <p:sp>
        <p:nvSpPr>
          <p:cNvPr id="509" name="Google Shape;509;p12"/>
          <p:cNvSpPr/>
          <p:nvPr/>
        </p:nvSpPr>
        <p:spPr>
          <a:xfrm>
            <a:off x="3630781" y="1085646"/>
            <a:ext cx="703215" cy="69367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抽象概念</a:t>
            </a:r>
            <a:endParaRPr/>
          </a:p>
        </p:txBody>
      </p:sp>
      <p:sp>
        <p:nvSpPr>
          <p:cNvPr id="510" name="Google Shape;510;p12"/>
          <p:cNvSpPr/>
          <p:nvPr/>
        </p:nvSpPr>
        <p:spPr>
          <a:xfrm>
            <a:off x="3619967" y="2577633"/>
            <a:ext cx="703215" cy="69367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符號</a:t>
            </a:r>
            <a:endParaRPr/>
          </a:p>
        </p:txBody>
      </p:sp>
      <p:sp>
        <p:nvSpPr>
          <p:cNvPr id="511" name="Google Shape;511;p12"/>
          <p:cNvSpPr/>
          <p:nvPr/>
        </p:nvSpPr>
        <p:spPr>
          <a:xfrm>
            <a:off x="5674406" y="2149746"/>
            <a:ext cx="703215" cy="693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語言學</a:t>
            </a:r>
            <a:endParaRPr/>
          </a:p>
        </p:txBody>
      </p:sp>
      <p:sp>
        <p:nvSpPr>
          <p:cNvPr id="512" name="Google Shape;512;p12"/>
          <p:cNvSpPr/>
          <p:nvPr/>
        </p:nvSpPr>
        <p:spPr>
          <a:xfrm>
            <a:off x="6509613" y="2528385"/>
            <a:ext cx="703215" cy="693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聽力</a:t>
            </a:r>
            <a:endParaRPr/>
          </a:p>
        </p:txBody>
      </p:sp>
      <p:sp>
        <p:nvSpPr>
          <p:cNvPr id="513" name="Google Shape;513;p12"/>
          <p:cNvSpPr/>
          <p:nvPr/>
        </p:nvSpPr>
        <p:spPr>
          <a:xfrm>
            <a:off x="6482479" y="3400548"/>
            <a:ext cx="703215" cy="693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英文寫作</a:t>
            </a:r>
            <a:endParaRPr/>
          </a:p>
        </p:txBody>
      </p:sp>
      <p:sp>
        <p:nvSpPr>
          <p:cNvPr id="514" name="Google Shape;514;p12"/>
          <p:cNvSpPr/>
          <p:nvPr/>
        </p:nvSpPr>
        <p:spPr>
          <a:xfrm>
            <a:off x="4601954" y="2576939"/>
            <a:ext cx="703215" cy="693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頭腦清楚</a:t>
            </a:r>
            <a:endParaRPr/>
          </a:p>
        </p:txBody>
      </p:sp>
      <p:sp>
        <p:nvSpPr>
          <p:cNvPr id="515" name="Google Shape;515;p12"/>
          <p:cNvSpPr/>
          <p:nvPr/>
        </p:nvSpPr>
        <p:spPr>
          <a:xfrm>
            <a:off x="5587140" y="3819521"/>
            <a:ext cx="703095" cy="6937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口語表達</a:t>
            </a:r>
            <a:endParaRPr/>
          </a:p>
        </p:txBody>
      </p:sp>
      <p:sp>
        <p:nvSpPr>
          <p:cNvPr id="516" name="Google Shape;516;p12"/>
          <p:cNvSpPr/>
          <p:nvPr/>
        </p:nvSpPr>
        <p:spPr>
          <a:xfrm>
            <a:off x="2828741" y="3819521"/>
            <a:ext cx="703095" cy="693742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Microsoft JhengHei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邏輯思考</a:t>
            </a:r>
            <a:endParaRPr/>
          </a:p>
        </p:txBody>
      </p:sp>
      <p:sp>
        <p:nvSpPr>
          <p:cNvPr id="517" name="Google Shape;517;p12"/>
          <p:cNvSpPr txBox="1"/>
          <p:nvPr/>
        </p:nvSpPr>
        <p:spPr>
          <a:xfrm>
            <a:off x="59578" y="1736730"/>
            <a:ext cx="1786500" cy="103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3454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C93454"/>
                </a:solidFill>
                <a:latin typeface="Arial"/>
                <a:ea typeface="Arial"/>
                <a:cs typeface="Arial"/>
                <a:sym typeface="Arial"/>
              </a:rPr>
              <a:t>步驟2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貼上最外圍的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領域A、領域B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分別代表兩位老師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"/>
          <p:cNvSpPr txBox="1"/>
          <p:nvPr/>
        </p:nvSpPr>
        <p:spPr>
          <a:xfrm>
            <a:off x="59578" y="2741570"/>
            <a:ext cx="1786500" cy="131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3454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C93454"/>
                </a:solidFill>
                <a:latin typeface="Arial"/>
                <a:ea typeface="Arial"/>
                <a:cs typeface="Arial"/>
                <a:sym typeface="Arial"/>
              </a:rPr>
              <a:t>步驟3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貼上三角形兩側的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A、B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分別代表最熟悉或</a:t>
            </a:r>
            <a:b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最具代表的領域專業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"/>
          <p:cNvSpPr txBox="1"/>
          <p:nvPr/>
        </p:nvSpPr>
        <p:spPr>
          <a:xfrm>
            <a:off x="59578" y="3916831"/>
            <a:ext cx="1786500" cy="82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3454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C93454"/>
                </a:solidFill>
                <a:latin typeface="Arial"/>
                <a:ea typeface="Arial"/>
                <a:cs typeface="Arial"/>
                <a:sym typeface="Arial"/>
              </a:rPr>
              <a:t>步驟4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根據可連結的強度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調整便利貼的位置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9min" descr="9min">
            <a:hlinkClick r:id="" action="ppaction://media"/>
            <a:extLst>
              <a:ext uri="{FF2B5EF4-FFF2-40B4-BE49-F238E27FC236}">
                <a16:creationId xmlns:a16="http://schemas.microsoft.com/office/drawing/2014/main" id="{60A8BBD3-1DE1-4240-978E-5CD4D4CE5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537" y="-5154"/>
            <a:ext cx="1541463" cy="866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41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3" descr="一張含有 文字, 時鐘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4731" y="0"/>
            <a:ext cx="36392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13"/>
          <p:cNvSpPr/>
          <p:nvPr/>
        </p:nvSpPr>
        <p:spPr>
          <a:xfrm>
            <a:off x="371830" y="3194291"/>
            <a:ext cx="1914170" cy="467315"/>
          </a:xfrm>
          <a:prstGeom prst="leftRightArrow">
            <a:avLst>
              <a:gd name="adj1" fmla="val 59132"/>
              <a:gd name="adj2" fmla="val 45412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rot="5400000">
            <a:off x="-374000" y="1755902"/>
            <a:ext cx="1875724" cy="490121"/>
          </a:xfrm>
          <a:prstGeom prst="leftRightArrow">
            <a:avLst>
              <a:gd name="adj1" fmla="val 60165"/>
              <a:gd name="adj2" fmla="val 44468"/>
            </a:avLst>
          </a:prstGeom>
          <a:solidFill>
            <a:srgbClr val="C934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3"/>
          <p:cNvSpPr txBox="1"/>
          <p:nvPr/>
        </p:nvSpPr>
        <p:spPr>
          <a:xfrm>
            <a:off x="316283" y="3669101"/>
            <a:ext cx="4215860" cy="110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</a:pPr>
            <a:r>
              <a:rPr lang="zh-TW"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平行於三角形的橫邊代表與「</a:t>
            </a:r>
            <a:r>
              <a:rPr lang="zh-TW" sz="15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相鄰兩區域</a:t>
            </a:r>
            <a:r>
              <a:rPr lang="zh-TW"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」的關聯性、可連結強度。當A區便利貼越靠右上，代表便利貼與方案B關聯緊密，反之與議題S相近。</a:t>
            </a:r>
            <a:endParaRPr sz="15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3"/>
          <p:cNvSpPr txBox="1"/>
          <p:nvPr/>
        </p:nvSpPr>
        <p:spPr>
          <a:xfrm>
            <a:off x="832625" y="3299882"/>
            <a:ext cx="99257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zh-TW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放置水平原則</a:t>
            </a:r>
            <a:endParaRPr/>
          </a:p>
        </p:txBody>
      </p:sp>
      <p:sp>
        <p:nvSpPr>
          <p:cNvPr id="529" name="Google Shape;529;p13"/>
          <p:cNvSpPr txBox="1"/>
          <p:nvPr/>
        </p:nvSpPr>
        <p:spPr>
          <a:xfrm rot="5400000">
            <a:off x="-733" y="1878987"/>
            <a:ext cx="1131653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zh-TW"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放置垂直原則</a:t>
            </a:r>
            <a:endParaRPr dirty="0"/>
          </a:p>
        </p:txBody>
      </p:sp>
      <p:sp>
        <p:nvSpPr>
          <p:cNvPr id="530" name="Google Shape;530;p13"/>
          <p:cNvSpPr txBox="1"/>
          <p:nvPr/>
        </p:nvSpPr>
        <p:spPr>
          <a:xfrm>
            <a:off x="910269" y="1473297"/>
            <a:ext cx="3485597" cy="1446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</a:pPr>
            <a:r>
              <a:rPr lang="zh-TW"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垂直於三角形的縱邊表示與領域A老師之核心領域「</a:t>
            </a:r>
            <a:r>
              <a:rPr lang="zh-TW" sz="15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zh-TW" sz="15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」的關聯性。當便利貼越靠右下方，代表該便利貼越容易A老師核心領域連結，反之越難連結。</a:t>
            </a:r>
            <a:endParaRPr sz="15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384144" y="309440"/>
            <a:ext cx="172354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Arial"/>
              <a:buNone/>
            </a:pPr>
            <a:r>
              <a:rPr lang="zh-TW" sz="3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放置原則</a:t>
            </a:r>
            <a:endParaRPr/>
          </a:p>
        </p:txBody>
      </p:sp>
      <p:sp>
        <p:nvSpPr>
          <p:cNvPr id="532" name="Google Shape;532;p13"/>
          <p:cNvSpPr/>
          <p:nvPr/>
        </p:nvSpPr>
        <p:spPr>
          <a:xfrm rot="8100000">
            <a:off x="4901209" y="1706422"/>
            <a:ext cx="1747457" cy="142011"/>
          </a:xfrm>
          <a:prstGeom prst="leftRightArrow">
            <a:avLst>
              <a:gd name="adj1" fmla="val 21448"/>
              <a:gd name="adj2" fmla="val 15525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3"/>
          <p:cNvSpPr/>
          <p:nvPr/>
        </p:nvSpPr>
        <p:spPr>
          <a:xfrm>
            <a:off x="6138715" y="2422937"/>
            <a:ext cx="489284" cy="489284"/>
          </a:xfrm>
          <a:prstGeom prst="rect">
            <a:avLst/>
          </a:prstGeom>
          <a:solidFill>
            <a:srgbClr val="EDEDED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3"/>
          <p:cNvSpPr/>
          <p:nvPr/>
        </p:nvSpPr>
        <p:spPr>
          <a:xfrm>
            <a:off x="7989089" y="2422937"/>
            <a:ext cx="489284" cy="489284"/>
          </a:xfrm>
          <a:prstGeom prst="rect">
            <a:avLst/>
          </a:prstGeom>
          <a:solidFill>
            <a:srgbClr val="EDEDED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3"/>
          <p:cNvSpPr/>
          <p:nvPr/>
        </p:nvSpPr>
        <p:spPr>
          <a:xfrm>
            <a:off x="7070558" y="3397060"/>
            <a:ext cx="489284" cy="489284"/>
          </a:xfrm>
          <a:prstGeom prst="rect">
            <a:avLst/>
          </a:prstGeom>
          <a:solidFill>
            <a:srgbClr val="EDEDED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3"/>
          <p:cNvSpPr/>
          <p:nvPr/>
        </p:nvSpPr>
        <p:spPr>
          <a:xfrm rot="2920003">
            <a:off x="5088756" y="1706424"/>
            <a:ext cx="1311793" cy="142011"/>
          </a:xfrm>
          <a:prstGeom prst="leftRightArrow">
            <a:avLst>
              <a:gd name="adj1" fmla="val 21448"/>
              <a:gd name="adj2" fmla="val 155250"/>
            </a:avLst>
          </a:prstGeom>
          <a:solidFill>
            <a:srgbClr val="C934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4"/>
          <p:cNvSpPr txBox="1">
            <a:spLocks noGrp="1"/>
          </p:cNvSpPr>
          <p:nvPr>
            <p:ph type="ctrTitle"/>
          </p:nvPr>
        </p:nvSpPr>
        <p:spPr>
          <a:xfrm>
            <a:off x="98407" y="1103196"/>
            <a:ext cx="8942724" cy="205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zh-TW" sz="1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口頭報告</a:t>
            </a:r>
            <a:endParaRPr sz="1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4"/>
          <p:cNvSpPr txBox="1"/>
          <p:nvPr/>
        </p:nvSpPr>
        <p:spPr>
          <a:xfrm>
            <a:off x="832069" y="3154680"/>
            <a:ext cx="761779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zh-TW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每組1分鐘 共限時10分鐘</a:t>
            </a:r>
            <a:endParaRPr/>
          </a:p>
        </p:txBody>
      </p:sp>
      <p:pic>
        <p:nvPicPr>
          <p:cNvPr id="5" name="10min" descr="10min">
            <a:hlinkClick r:id="" action="ppaction://media"/>
            <a:extLst>
              <a:ext uri="{FF2B5EF4-FFF2-40B4-BE49-F238E27FC236}">
                <a16:creationId xmlns:a16="http://schemas.microsoft.com/office/drawing/2014/main" id="{D578CABB-0181-0843-97A9-06DC122BFB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0706" y="0"/>
            <a:ext cx="1703294" cy="95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5"/>
          <p:cNvSpPr txBox="1">
            <a:spLocks noGrp="1"/>
          </p:cNvSpPr>
          <p:nvPr>
            <p:ph type="title"/>
          </p:nvPr>
        </p:nvSpPr>
        <p:spPr>
          <a:xfrm>
            <a:off x="311700" y="242052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zh-TW" sz="280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接著我們將會進行.....</a:t>
            </a:r>
            <a:br>
              <a:rPr lang="zh-TW" sz="280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5"/>
          <p:cNvSpPr txBox="1"/>
          <p:nvPr/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決定題目：透過抽籤，決定課程主題，並融合雙教師的專業領域，訂定工作坊專案題目。</a:t>
            </a:r>
            <a:endParaRPr/>
          </a:p>
        </p:txBody>
      </p:sp>
      <p:pic>
        <p:nvPicPr>
          <p:cNvPr id="550" name="Google Shape;550;p15"/>
          <p:cNvPicPr preferRelativeResize="0"/>
          <p:nvPr/>
        </p:nvPicPr>
        <p:blipFill rotWithShape="1">
          <a:blip r:embed="rId3">
            <a:alphaModFix amt="50000"/>
          </a:blip>
          <a:srcRect l="7758" t="24533" r="7757" b="25332"/>
          <a:stretch/>
        </p:blipFill>
        <p:spPr>
          <a:xfrm>
            <a:off x="748692" y="530352"/>
            <a:ext cx="7669290" cy="4005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Google Shape;551;p15"/>
          <p:cNvGrpSpPr/>
          <p:nvPr/>
        </p:nvGrpSpPr>
        <p:grpSpPr>
          <a:xfrm>
            <a:off x="1277692" y="1819750"/>
            <a:ext cx="6618314" cy="1441200"/>
            <a:chOff x="1584576" y="1819750"/>
            <a:chExt cx="6618314" cy="1441200"/>
          </a:xfrm>
        </p:grpSpPr>
        <p:sp>
          <p:nvSpPr>
            <p:cNvPr id="552" name="Google Shape;552;p15"/>
            <p:cNvSpPr/>
            <p:nvPr/>
          </p:nvSpPr>
          <p:spPr>
            <a:xfrm>
              <a:off x="1584576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Discover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破冰暖身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發現異同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1330-1410</a:t>
              </a: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280925" y="1819750"/>
              <a:ext cx="1441200" cy="1441200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決定題目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1410-1440</a:t>
              </a: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5103739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Develop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課程設計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1440-1510</a:t>
              </a: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6761690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Deliver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分組報告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綜合交流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1510-1700</a:t>
              </a:r>
              <a:endParaRPr/>
            </a:p>
          </p:txBody>
        </p:sp>
        <p:cxnSp>
          <p:nvCxnSpPr>
            <p:cNvPr id="556" name="Google Shape;556;p15"/>
            <p:cNvCxnSpPr>
              <a:stCxn id="552" idx="6"/>
              <a:endCxn id="553" idx="2"/>
            </p:cNvCxnSpPr>
            <p:nvPr/>
          </p:nvCxnSpPr>
          <p:spPr>
            <a:xfrm>
              <a:off x="3025776" y="2540350"/>
              <a:ext cx="255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557" name="Google Shape;557;p15"/>
            <p:cNvCxnSpPr>
              <a:stCxn id="553" idx="6"/>
              <a:endCxn id="554" idx="2"/>
            </p:cNvCxnSpPr>
            <p:nvPr/>
          </p:nvCxnSpPr>
          <p:spPr>
            <a:xfrm>
              <a:off x="4722125" y="2540350"/>
              <a:ext cx="381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558" name="Google Shape;558;p15"/>
            <p:cNvCxnSpPr>
              <a:stCxn id="554" idx="6"/>
              <a:endCxn id="555" idx="2"/>
            </p:cNvCxnSpPr>
            <p:nvPr/>
          </p:nvCxnSpPr>
          <p:spPr>
            <a:xfrm>
              <a:off x="6544939" y="2540350"/>
              <a:ext cx="216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6"/>
          <p:cNvSpPr txBox="1">
            <a:spLocks noGrp="1"/>
          </p:cNvSpPr>
          <p:nvPr>
            <p:ph type="ctrTitle"/>
          </p:nvPr>
        </p:nvSpPr>
        <p:spPr>
          <a:xfrm>
            <a:off x="422032" y="2034879"/>
            <a:ext cx="8054669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5000"/>
              <a:buFont typeface="Microsoft JhengHei"/>
              <a:buNone/>
            </a:pPr>
            <a:r>
              <a:rPr lang="zh-TW" sz="1500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Define</a:t>
            </a:r>
            <a:r>
              <a:rPr lang="zh-TW" sz="15000">
                <a:latin typeface="Microsoft JhengHei"/>
                <a:ea typeface="Microsoft JhengHei"/>
                <a:cs typeface="Microsoft JhengHei"/>
                <a:sym typeface="Microsoft JhengHei"/>
              </a:rPr>
              <a:t> 決定題目</a:t>
            </a:r>
            <a:endParaRPr sz="15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7"/>
          <p:cNvSpPr txBox="1">
            <a:spLocks noGrp="1"/>
          </p:cNvSpPr>
          <p:nvPr>
            <p:ph type="ctrTitle"/>
          </p:nvPr>
        </p:nvSpPr>
        <p:spPr>
          <a:xfrm>
            <a:off x="0" y="786271"/>
            <a:ext cx="9139538" cy="377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rial"/>
              <a:buNone/>
            </a:pPr>
            <a:r>
              <a:rPr lang="zh-TW" sz="1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每組請派一人到台前抽籤 </a:t>
            </a:r>
            <a:endParaRPr/>
          </a:p>
        </p:txBody>
      </p:sp>
      <p:pic>
        <p:nvPicPr>
          <p:cNvPr id="4" name="2min" descr="2min">
            <a:hlinkClick r:id="" action="ppaction://media"/>
            <a:extLst>
              <a:ext uri="{FF2B5EF4-FFF2-40B4-BE49-F238E27FC236}">
                <a16:creationId xmlns:a16="http://schemas.microsoft.com/office/drawing/2014/main" id="{C8587F1E-49C5-F042-9880-742831EF2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7515" y="0"/>
            <a:ext cx="1612360" cy="906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8"/>
          <p:cNvGrpSpPr/>
          <p:nvPr/>
        </p:nvGrpSpPr>
        <p:grpSpPr>
          <a:xfrm>
            <a:off x="913227" y="578176"/>
            <a:ext cx="907487" cy="904954"/>
            <a:chOff x="0" y="0"/>
            <a:chExt cx="1271399" cy="1187100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食</a:t>
              </a:r>
              <a:endParaRPr/>
            </a:p>
          </p:txBody>
        </p:sp>
      </p:grpSp>
      <p:grpSp>
        <p:nvGrpSpPr>
          <p:cNvPr id="577" name="Google Shape;577;p18"/>
          <p:cNvGrpSpPr/>
          <p:nvPr/>
        </p:nvGrpSpPr>
        <p:grpSpPr>
          <a:xfrm>
            <a:off x="2190403" y="1485316"/>
            <a:ext cx="907487" cy="904954"/>
            <a:chOff x="0" y="0"/>
            <a:chExt cx="1271399" cy="1187100"/>
          </a:xfrm>
        </p:grpSpPr>
        <p:sp>
          <p:nvSpPr>
            <p:cNvPr id="578" name="Google Shape;578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衣</a:t>
              </a:r>
              <a:endParaRPr/>
            </a:p>
          </p:txBody>
        </p:sp>
      </p:grpSp>
      <p:grpSp>
        <p:nvGrpSpPr>
          <p:cNvPr id="580" name="Google Shape;580;p18"/>
          <p:cNvGrpSpPr/>
          <p:nvPr/>
        </p:nvGrpSpPr>
        <p:grpSpPr>
          <a:xfrm>
            <a:off x="4619961" y="3648135"/>
            <a:ext cx="907487" cy="904954"/>
            <a:chOff x="0" y="0"/>
            <a:chExt cx="1271399" cy="1187100"/>
          </a:xfrm>
        </p:grpSpPr>
        <p:sp>
          <p:nvSpPr>
            <p:cNvPr id="581" name="Google Shape;581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醫</a:t>
              </a:r>
              <a:endParaRPr/>
            </a:p>
          </p:txBody>
        </p:sp>
      </p:grpSp>
      <p:grpSp>
        <p:nvGrpSpPr>
          <p:cNvPr id="583" name="Google Shape;583;p18"/>
          <p:cNvGrpSpPr/>
          <p:nvPr/>
        </p:nvGrpSpPr>
        <p:grpSpPr>
          <a:xfrm>
            <a:off x="3470997" y="537079"/>
            <a:ext cx="907487" cy="904954"/>
            <a:chOff x="0" y="0"/>
            <a:chExt cx="1271399" cy="1187100"/>
          </a:xfrm>
        </p:grpSpPr>
        <p:sp>
          <p:nvSpPr>
            <p:cNvPr id="584" name="Google Shape;584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住</a:t>
              </a:r>
              <a:endParaRPr/>
            </a:p>
          </p:txBody>
        </p:sp>
      </p:grpSp>
      <p:grpSp>
        <p:nvGrpSpPr>
          <p:cNvPr id="586" name="Google Shape;586;p18"/>
          <p:cNvGrpSpPr/>
          <p:nvPr/>
        </p:nvGrpSpPr>
        <p:grpSpPr>
          <a:xfrm>
            <a:off x="4619961" y="1473247"/>
            <a:ext cx="907487" cy="904954"/>
            <a:chOff x="0" y="0"/>
            <a:chExt cx="1271399" cy="1187100"/>
          </a:xfrm>
        </p:grpSpPr>
        <p:sp>
          <p:nvSpPr>
            <p:cNvPr id="587" name="Google Shape;587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行</a:t>
              </a:r>
              <a:endParaRPr/>
            </a:p>
          </p:txBody>
        </p:sp>
      </p:grpSp>
      <p:grpSp>
        <p:nvGrpSpPr>
          <p:cNvPr id="589" name="Google Shape;589;p18"/>
          <p:cNvGrpSpPr/>
          <p:nvPr/>
        </p:nvGrpSpPr>
        <p:grpSpPr>
          <a:xfrm>
            <a:off x="5825685" y="495267"/>
            <a:ext cx="907487" cy="904954"/>
            <a:chOff x="0" y="0"/>
            <a:chExt cx="1271399" cy="1187100"/>
          </a:xfrm>
        </p:grpSpPr>
        <p:sp>
          <p:nvSpPr>
            <p:cNvPr id="590" name="Google Shape;590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育</a:t>
              </a:r>
              <a:endParaRPr/>
            </a:p>
          </p:txBody>
        </p:sp>
      </p:grpSp>
      <p:grpSp>
        <p:nvGrpSpPr>
          <p:cNvPr id="592" name="Google Shape;592;p18"/>
          <p:cNvGrpSpPr/>
          <p:nvPr/>
        </p:nvGrpSpPr>
        <p:grpSpPr>
          <a:xfrm>
            <a:off x="7274599" y="1485316"/>
            <a:ext cx="907487" cy="904954"/>
            <a:chOff x="0" y="0"/>
            <a:chExt cx="1271399" cy="1187100"/>
          </a:xfrm>
        </p:grpSpPr>
        <p:sp>
          <p:nvSpPr>
            <p:cNvPr id="593" name="Google Shape;593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樂</a:t>
              </a:r>
              <a:endParaRPr/>
            </a:p>
          </p:txBody>
        </p:sp>
      </p:grpSp>
      <p:grpSp>
        <p:nvGrpSpPr>
          <p:cNvPr id="595" name="Google Shape;595;p18"/>
          <p:cNvGrpSpPr/>
          <p:nvPr/>
        </p:nvGrpSpPr>
        <p:grpSpPr>
          <a:xfrm>
            <a:off x="5825685" y="2699349"/>
            <a:ext cx="907487" cy="904954"/>
            <a:chOff x="0" y="0"/>
            <a:chExt cx="1271399" cy="1187100"/>
          </a:xfrm>
        </p:grpSpPr>
        <p:sp>
          <p:nvSpPr>
            <p:cNvPr id="596" name="Google Shape;596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老</a:t>
              </a:r>
              <a:endParaRPr/>
            </a:p>
          </p:txBody>
        </p:sp>
      </p:grpSp>
      <p:grpSp>
        <p:nvGrpSpPr>
          <p:cNvPr id="598" name="Google Shape;598;p18"/>
          <p:cNvGrpSpPr/>
          <p:nvPr/>
        </p:nvGrpSpPr>
        <p:grpSpPr>
          <a:xfrm>
            <a:off x="7274599" y="3618958"/>
            <a:ext cx="907487" cy="904954"/>
            <a:chOff x="0" y="0"/>
            <a:chExt cx="1271399" cy="1187100"/>
          </a:xfrm>
        </p:grpSpPr>
        <p:sp>
          <p:nvSpPr>
            <p:cNvPr id="599" name="Google Shape;599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幼</a:t>
              </a:r>
              <a:endParaRPr/>
            </a:p>
          </p:txBody>
        </p:sp>
      </p:grpSp>
      <p:grpSp>
        <p:nvGrpSpPr>
          <p:cNvPr id="601" name="Google Shape;601;p18"/>
          <p:cNvGrpSpPr/>
          <p:nvPr/>
        </p:nvGrpSpPr>
        <p:grpSpPr>
          <a:xfrm>
            <a:off x="913227" y="2714004"/>
            <a:ext cx="907487" cy="904954"/>
            <a:chOff x="0" y="0"/>
            <a:chExt cx="1271399" cy="1187100"/>
          </a:xfrm>
        </p:grpSpPr>
        <p:sp>
          <p:nvSpPr>
            <p:cNvPr id="602" name="Google Shape;602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旅</a:t>
              </a:r>
              <a:endParaRPr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2190403" y="3648141"/>
            <a:ext cx="907487" cy="904954"/>
            <a:chOff x="0" y="0"/>
            <a:chExt cx="1271399" cy="1187100"/>
          </a:xfrm>
        </p:grpSpPr>
        <p:sp>
          <p:nvSpPr>
            <p:cNvPr id="605" name="Google Shape;605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享</a:t>
              </a:r>
              <a:endParaRPr/>
            </a:p>
          </p:txBody>
        </p:sp>
      </p:grpSp>
      <p:grpSp>
        <p:nvGrpSpPr>
          <p:cNvPr id="607" name="Google Shape;607;p18"/>
          <p:cNvGrpSpPr/>
          <p:nvPr/>
        </p:nvGrpSpPr>
        <p:grpSpPr>
          <a:xfrm>
            <a:off x="3470997" y="2699355"/>
            <a:ext cx="907487" cy="904954"/>
            <a:chOff x="0" y="0"/>
            <a:chExt cx="1271399" cy="1187100"/>
          </a:xfrm>
        </p:grpSpPr>
        <p:sp>
          <p:nvSpPr>
            <p:cNvPr id="608" name="Google Shape;608;p18"/>
            <p:cNvSpPr/>
            <p:nvPr/>
          </p:nvSpPr>
          <p:spPr>
            <a:xfrm>
              <a:off x="0" y="0"/>
              <a:ext cx="1271399" cy="1187100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32750" tIns="32750" rIns="32750" bIns="32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None/>
              </a:pP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0" y="108743"/>
              <a:ext cx="1271399" cy="969599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25"/>
                <a:buFont typeface="Arial"/>
                <a:buNone/>
              </a:pPr>
              <a:r>
                <a:rPr lang="zh-TW" sz="4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聚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9"/>
          <p:cNvSpPr/>
          <p:nvPr/>
        </p:nvSpPr>
        <p:spPr>
          <a:xfrm>
            <a:off x="274143" y="118300"/>
            <a:ext cx="4750200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訂定工作坊專案題目</a:t>
            </a:r>
            <a:endParaRPr/>
          </a:p>
        </p:txBody>
      </p:sp>
      <p:sp>
        <p:nvSpPr>
          <p:cNvPr id="615" name="Google Shape;615;p19"/>
          <p:cNvSpPr/>
          <p:nvPr/>
        </p:nvSpPr>
        <p:spPr>
          <a:xfrm>
            <a:off x="2256511" y="2712055"/>
            <a:ext cx="946800" cy="41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431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＋</a:t>
            </a:r>
            <a:endParaRPr/>
          </a:p>
        </p:txBody>
      </p:sp>
      <p:sp>
        <p:nvSpPr>
          <p:cNvPr id="616" name="Google Shape;616;p19"/>
          <p:cNvSpPr/>
          <p:nvPr/>
        </p:nvSpPr>
        <p:spPr>
          <a:xfrm>
            <a:off x="6562672" y="2712045"/>
            <a:ext cx="1916999" cy="41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431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＝      ？</a:t>
            </a:r>
            <a:endParaRPr/>
          </a:p>
        </p:txBody>
      </p:sp>
      <p:sp>
        <p:nvSpPr>
          <p:cNvPr id="617" name="Google Shape;617;p19"/>
          <p:cNvSpPr/>
          <p:nvPr/>
        </p:nvSpPr>
        <p:spPr>
          <a:xfrm>
            <a:off x="4120560" y="2712055"/>
            <a:ext cx="946800" cy="41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431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＋</a:t>
            </a:r>
            <a:endParaRPr/>
          </a:p>
        </p:txBody>
      </p:sp>
      <p:sp>
        <p:nvSpPr>
          <p:cNvPr id="618" name="Google Shape;618;p19"/>
          <p:cNvSpPr txBox="1"/>
          <p:nvPr/>
        </p:nvSpPr>
        <p:spPr>
          <a:xfrm>
            <a:off x="881500" y="1782895"/>
            <a:ext cx="2524499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抽籤決定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課程主題</a:t>
            </a:r>
            <a:endParaRPr/>
          </a:p>
        </p:txBody>
      </p:sp>
      <p:sp>
        <p:nvSpPr>
          <p:cNvPr id="619" name="Google Shape;619;p19"/>
          <p:cNvSpPr txBox="1"/>
          <p:nvPr/>
        </p:nvSpPr>
        <p:spPr>
          <a:xfrm>
            <a:off x="2978150" y="2117145"/>
            <a:ext cx="1681799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領域A</a:t>
            </a:r>
            <a:endParaRPr/>
          </a:p>
        </p:txBody>
      </p:sp>
      <p:sp>
        <p:nvSpPr>
          <p:cNvPr id="620" name="Google Shape;620;p19"/>
          <p:cNvSpPr txBox="1"/>
          <p:nvPr/>
        </p:nvSpPr>
        <p:spPr>
          <a:xfrm>
            <a:off x="4800275" y="2117145"/>
            <a:ext cx="1681799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領域B</a:t>
            </a:r>
            <a:endParaRPr/>
          </a:p>
        </p:txBody>
      </p:sp>
      <p:sp>
        <p:nvSpPr>
          <p:cNvPr id="621" name="Google Shape;621;p19"/>
          <p:cNvSpPr txBox="1"/>
          <p:nvPr/>
        </p:nvSpPr>
        <p:spPr>
          <a:xfrm>
            <a:off x="6710600" y="1773520"/>
            <a:ext cx="19842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工作坊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專案題目</a:t>
            </a:r>
            <a:endParaRPr/>
          </a:p>
        </p:txBody>
      </p:sp>
      <p:sp>
        <p:nvSpPr>
          <p:cNvPr id="622" name="Google Shape;622;p19"/>
          <p:cNvSpPr/>
          <p:nvPr/>
        </p:nvSpPr>
        <p:spPr>
          <a:xfrm>
            <a:off x="3128600" y="2604666"/>
            <a:ext cx="690449" cy="68512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數學</a:t>
            </a:r>
            <a:endParaRPr/>
          </a:p>
        </p:txBody>
      </p:sp>
      <p:sp>
        <p:nvSpPr>
          <p:cNvPr id="623" name="Google Shape;623;p19"/>
          <p:cNvSpPr/>
          <p:nvPr/>
        </p:nvSpPr>
        <p:spPr>
          <a:xfrm>
            <a:off x="4954737" y="2604666"/>
            <a:ext cx="690449" cy="6851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英文</a:t>
            </a:r>
            <a:endParaRPr/>
          </a:p>
        </p:txBody>
      </p:sp>
      <p:sp>
        <p:nvSpPr>
          <p:cNvPr id="624" name="Google Shape;624;p19"/>
          <p:cNvSpPr/>
          <p:nvPr/>
        </p:nvSpPr>
        <p:spPr>
          <a:xfrm>
            <a:off x="1239375" y="2604666"/>
            <a:ext cx="690449" cy="685123"/>
          </a:xfrm>
          <a:prstGeom prst="rect">
            <a:avLst/>
          </a:prstGeom>
          <a:solidFill>
            <a:srgbClr val="A0DDD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旅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"/>
          <p:cNvPicPr preferRelativeResize="0"/>
          <p:nvPr/>
        </p:nvPicPr>
        <p:blipFill rotWithShape="1">
          <a:blip r:embed="rId3">
            <a:alphaModFix amt="50000"/>
          </a:blip>
          <a:srcRect l="7758" t="24533" r="7757" b="25332"/>
          <a:stretch/>
        </p:blipFill>
        <p:spPr>
          <a:xfrm>
            <a:off x="748692" y="530352"/>
            <a:ext cx="7669290" cy="400507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"/>
          <p:cNvSpPr txBox="1">
            <a:spLocks noGrp="1"/>
          </p:cNvSpPr>
          <p:nvPr>
            <p:ph type="title"/>
          </p:nvPr>
        </p:nvSpPr>
        <p:spPr>
          <a:xfrm>
            <a:off x="311700" y="242052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zh-TW" sz="2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下午工作坊的流程</a:t>
            </a:r>
            <a:br>
              <a:rPr lang="zh-TW" sz="2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"/>
          <p:cNvSpPr txBox="1">
            <a:spLocks noGrp="1"/>
          </p:cNvSpPr>
          <p:nvPr>
            <p:ph type="body" idx="1"/>
          </p:nvPr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破冰暖身：拉近關係、跨越尷尬，加速小組度過摸索期。</a:t>
            </a:r>
            <a:endParaRPr/>
          </a:p>
        </p:txBody>
      </p:sp>
      <p:grpSp>
        <p:nvGrpSpPr>
          <p:cNvPr id="344" name="Google Shape;344;p2"/>
          <p:cNvGrpSpPr/>
          <p:nvPr/>
        </p:nvGrpSpPr>
        <p:grpSpPr>
          <a:xfrm>
            <a:off x="1277692" y="1819750"/>
            <a:ext cx="6618314" cy="1441200"/>
            <a:chOff x="1584576" y="1819750"/>
            <a:chExt cx="6618314" cy="1441200"/>
          </a:xfrm>
        </p:grpSpPr>
        <p:sp>
          <p:nvSpPr>
            <p:cNvPr id="345" name="Google Shape;345;p2"/>
            <p:cNvSpPr/>
            <p:nvPr/>
          </p:nvSpPr>
          <p:spPr>
            <a:xfrm>
              <a:off x="1584576" y="1819750"/>
              <a:ext cx="1441200" cy="1441200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Discover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破冰暖身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發現異同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1330-1410</a:t>
              </a: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280925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決定題目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1410-1440</a:t>
              </a: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103739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Develop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課程設計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1440-1510</a:t>
              </a: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761690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Deliver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分組報告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綜合交流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1510-1700</a:t>
              </a:r>
              <a:endParaRPr/>
            </a:p>
          </p:txBody>
        </p:sp>
        <p:cxnSp>
          <p:nvCxnSpPr>
            <p:cNvPr id="349" name="Google Shape;349;p2"/>
            <p:cNvCxnSpPr>
              <a:stCxn id="345" idx="6"/>
              <a:endCxn id="346" idx="2"/>
            </p:cNvCxnSpPr>
            <p:nvPr/>
          </p:nvCxnSpPr>
          <p:spPr>
            <a:xfrm>
              <a:off x="3025776" y="2540350"/>
              <a:ext cx="255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350" name="Google Shape;350;p2"/>
            <p:cNvCxnSpPr>
              <a:stCxn id="346" idx="6"/>
              <a:endCxn id="347" idx="2"/>
            </p:cNvCxnSpPr>
            <p:nvPr/>
          </p:nvCxnSpPr>
          <p:spPr>
            <a:xfrm>
              <a:off x="4722125" y="2540350"/>
              <a:ext cx="381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351" name="Google Shape;351;p2"/>
            <p:cNvCxnSpPr>
              <a:stCxn id="347" idx="6"/>
              <a:endCxn id="348" idx="2"/>
            </p:cNvCxnSpPr>
            <p:nvPr/>
          </p:nvCxnSpPr>
          <p:spPr>
            <a:xfrm>
              <a:off x="6544939" y="2540350"/>
              <a:ext cx="216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0"/>
          <p:cNvPicPr preferRelativeResize="0"/>
          <p:nvPr/>
        </p:nvPicPr>
        <p:blipFill rotWithShape="1">
          <a:blip r:embed="rId3">
            <a:alphaModFix/>
          </a:blip>
          <a:srcRect l="-288" t="37623" r="287" b="5124"/>
          <a:stretch/>
        </p:blipFill>
        <p:spPr>
          <a:xfrm>
            <a:off x="3015347" y="198681"/>
            <a:ext cx="6111026" cy="4944819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0"/>
          <p:cNvSpPr txBox="1"/>
          <p:nvPr/>
        </p:nvSpPr>
        <p:spPr>
          <a:xfrm>
            <a:off x="0" y="-18553"/>
            <a:ext cx="3281000" cy="183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抽籤+找出異同點&gt;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zh-TW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列舉可能的主題15張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00"/>
              <a:buFont typeface="Arial"/>
              <a:buNone/>
            </a:pPr>
            <a:r>
              <a:rPr lang="zh-TW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儘量以問題或動作為主</a:t>
            </a:r>
            <a:endParaRPr/>
          </a:p>
        </p:txBody>
      </p:sp>
      <p:sp>
        <p:nvSpPr>
          <p:cNvPr id="631" name="Google Shape;631;p20"/>
          <p:cNvSpPr/>
          <p:nvPr/>
        </p:nvSpPr>
        <p:spPr>
          <a:xfrm>
            <a:off x="3461110" y="4355474"/>
            <a:ext cx="690449" cy="685123"/>
          </a:xfrm>
          <a:prstGeom prst="rect">
            <a:avLst/>
          </a:prstGeom>
          <a:solidFill>
            <a:srgbClr val="A0DDD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旅</a:t>
            </a:r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563200" y="1736132"/>
            <a:ext cx="1475390" cy="3036787"/>
            <a:chOff x="563200" y="1736132"/>
            <a:chExt cx="1475390" cy="3036787"/>
          </a:xfrm>
        </p:grpSpPr>
        <p:sp>
          <p:nvSpPr>
            <p:cNvPr id="633" name="Google Shape;633;p20"/>
            <p:cNvSpPr/>
            <p:nvPr/>
          </p:nvSpPr>
          <p:spPr>
            <a:xfrm>
              <a:off x="1348141" y="1736132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風景</a:t>
              </a: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563200" y="1736132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騙子</a:t>
              </a: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1348141" y="2520019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小偷</a:t>
              </a: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564556" y="2520019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訂房</a:t>
              </a: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1348141" y="4087796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lang="zh-TW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當地文化</a:t>
              </a:r>
              <a:endParaRPr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563783" y="4087796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停車</a:t>
              </a:r>
              <a:endParaRPr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1348141" y="3303907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歷史</a:t>
              </a: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563200" y="3303907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問路</a:t>
              </a:r>
              <a:endParaRPr/>
            </a:p>
          </p:txBody>
        </p:sp>
      </p:grpSp>
      <p:sp>
        <p:nvSpPr>
          <p:cNvPr id="641" name="Google Shape;641;p20"/>
          <p:cNvSpPr/>
          <p:nvPr/>
        </p:nvSpPr>
        <p:spPr>
          <a:xfrm>
            <a:off x="561874" y="3303907"/>
            <a:ext cx="690449" cy="68512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問路</a:t>
            </a:r>
            <a:endParaRPr/>
          </a:p>
        </p:txBody>
      </p:sp>
      <p:grpSp>
        <p:nvGrpSpPr>
          <p:cNvPr id="642" name="Google Shape;642;p20"/>
          <p:cNvGrpSpPr/>
          <p:nvPr/>
        </p:nvGrpSpPr>
        <p:grpSpPr>
          <a:xfrm>
            <a:off x="5741537" y="3508467"/>
            <a:ext cx="3030353" cy="1532130"/>
            <a:chOff x="5987551" y="3583350"/>
            <a:chExt cx="3030353" cy="1532130"/>
          </a:xfrm>
        </p:grpSpPr>
        <p:sp>
          <p:nvSpPr>
            <p:cNvPr id="643" name="Google Shape;643;p20"/>
            <p:cNvSpPr/>
            <p:nvPr/>
          </p:nvSpPr>
          <p:spPr>
            <a:xfrm>
              <a:off x="8327455" y="4363425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風景</a:t>
              </a: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5987551" y="3583350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騙子</a:t>
              </a: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7523122" y="4363425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小偷</a:t>
              </a: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6985404" y="3583350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訂房</a:t>
              </a: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7982358" y="3583350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lang="zh-TW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當地文化</a:t>
              </a: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5994121" y="4430357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停車</a:t>
              </a: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6758621" y="4259696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歷史</a:t>
              </a:r>
              <a:endParaRPr/>
            </a:p>
          </p:txBody>
        </p:sp>
      </p:grpSp>
      <p:sp>
        <p:nvSpPr>
          <p:cNvPr id="650" name="Google Shape;650;p20"/>
          <p:cNvSpPr/>
          <p:nvPr/>
        </p:nvSpPr>
        <p:spPr>
          <a:xfrm>
            <a:off x="5741537" y="2686992"/>
            <a:ext cx="690449" cy="68512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問路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1"/>
          <p:cNvSpPr txBox="1">
            <a:spLocks noGrp="1"/>
          </p:cNvSpPr>
          <p:nvPr>
            <p:ph type="ctrTitle"/>
          </p:nvPr>
        </p:nvSpPr>
        <p:spPr>
          <a:xfrm>
            <a:off x="662837" y="2034879"/>
            <a:ext cx="7813864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Font typeface="Microsoft JhengHei"/>
              <a:buNone/>
            </a:pPr>
            <a:r>
              <a:rPr lang="zh-TW" sz="20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投票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2867" y="0"/>
            <a:ext cx="3641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22"/>
          <p:cNvSpPr/>
          <p:nvPr/>
        </p:nvSpPr>
        <p:spPr>
          <a:xfrm>
            <a:off x="5735277" y="4392553"/>
            <a:ext cx="462797" cy="456640"/>
          </a:xfrm>
          <a:prstGeom prst="rect">
            <a:avLst/>
          </a:prstGeom>
          <a:solidFill>
            <a:srgbClr val="A0DDD7"/>
          </a:solidFill>
          <a:ln w="9525" cap="flat" cmpd="sng">
            <a:solidFill>
              <a:srgbClr val="A0DD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旅</a:t>
            </a:r>
            <a:endParaRPr/>
          </a:p>
        </p:txBody>
      </p:sp>
      <p:sp>
        <p:nvSpPr>
          <p:cNvPr id="662" name="Google Shape;662;p22"/>
          <p:cNvSpPr/>
          <p:nvPr/>
        </p:nvSpPr>
        <p:spPr>
          <a:xfrm>
            <a:off x="8471762" y="4475245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風景</a:t>
            </a:r>
            <a:endParaRPr/>
          </a:p>
        </p:txBody>
      </p:sp>
      <p:sp>
        <p:nvSpPr>
          <p:cNvPr id="663" name="Google Shape;663;p22"/>
          <p:cNvSpPr/>
          <p:nvPr/>
        </p:nvSpPr>
        <p:spPr>
          <a:xfrm>
            <a:off x="6961397" y="3879637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騙子</a:t>
            </a:r>
            <a:endParaRPr/>
          </a:p>
        </p:txBody>
      </p:sp>
      <p:sp>
        <p:nvSpPr>
          <p:cNvPr id="664" name="Google Shape;664;p22"/>
          <p:cNvSpPr/>
          <p:nvPr/>
        </p:nvSpPr>
        <p:spPr>
          <a:xfrm>
            <a:off x="7932539" y="4475245"/>
            <a:ext cx="462876" cy="45659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小偷</a:t>
            </a:r>
            <a:endParaRPr/>
          </a:p>
        </p:txBody>
      </p:sp>
      <p:sp>
        <p:nvSpPr>
          <p:cNvPr id="665" name="Google Shape;665;p22"/>
          <p:cNvSpPr/>
          <p:nvPr/>
        </p:nvSpPr>
        <p:spPr>
          <a:xfrm>
            <a:off x="7612035" y="3861315"/>
            <a:ext cx="462876" cy="45659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訂房</a:t>
            </a:r>
            <a:endParaRPr/>
          </a:p>
        </p:txBody>
      </p:sp>
      <p:sp>
        <p:nvSpPr>
          <p:cNvPr id="666" name="Google Shape;666;p22"/>
          <p:cNvSpPr/>
          <p:nvPr/>
        </p:nvSpPr>
        <p:spPr>
          <a:xfrm>
            <a:off x="8350158" y="3838270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當地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文化</a:t>
            </a:r>
            <a:endParaRPr/>
          </a:p>
        </p:txBody>
      </p:sp>
      <p:sp>
        <p:nvSpPr>
          <p:cNvPr id="667" name="Google Shape;667;p22"/>
          <p:cNvSpPr/>
          <p:nvPr/>
        </p:nvSpPr>
        <p:spPr>
          <a:xfrm>
            <a:off x="6961397" y="4588980"/>
            <a:ext cx="462876" cy="45659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</a:t>
            </a:r>
            <a:endParaRPr/>
          </a:p>
        </p:txBody>
      </p:sp>
      <p:sp>
        <p:nvSpPr>
          <p:cNvPr id="668" name="Google Shape;668;p22"/>
          <p:cNvSpPr/>
          <p:nvPr/>
        </p:nvSpPr>
        <p:spPr>
          <a:xfrm>
            <a:off x="7393313" y="4336789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歷史</a:t>
            </a:r>
            <a:endParaRPr/>
          </a:p>
        </p:txBody>
      </p:sp>
      <p:sp>
        <p:nvSpPr>
          <p:cNvPr id="669" name="Google Shape;669;p22"/>
          <p:cNvSpPr/>
          <p:nvPr/>
        </p:nvSpPr>
        <p:spPr>
          <a:xfrm>
            <a:off x="5597831" y="669820"/>
            <a:ext cx="462797" cy="45664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數學</a:t>
            </a:r>
            <a:endParaRPr/>
          </a:p>
        </p:txBody>
      </p:sp>
      <p:sp>
        <p:nvSpPr>
          <p:cNvPr id="670" name="Google Shape;670;p22"/>
          <p:cNvSpPr/>
          <p:nvPr/>
        </p:nvSpPr>
        <p:spPr>
          <a:xfrm>
            <a:off x="8586571" y="669820"/>
            <a:ext cx="462797" cy="456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</a:t>
            </a:r>
            <a:endParaRPr/>
          </a:p>
        </p:txBody>
      </p:sp>
      <p:sp>
        <p:nvSpPr>
          <p:cNvPr id="671" name="Google Shape;671;p22"/>
          <p:cNvSpPr/>
          <p:nvPr/>
        </p:nvSpPr>
        <p:spPr>
          <a:xfrm>
            <a:off x="6747059" y="1299033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Microsoft JhengHei"/>
              <a:buNone/>
            </a:pPr>
            <a:r>
              <a:rPr lang="zh-TW" sz="11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方程式</a:t>
            </a:r>
            <a:endParaRPr/>
          </a:p>
        </p:txBody>
      </p:sp>
      <p:sp>
        <p:nvSpPr>
          <p:cNvPr id="672" name="Google Shape;672;p22"/>
          <p:cNvSpPr/>
          <p:nvPr/>
        </p:nvSpPr>
        <p:spPr>
          <a:xfrm>
            <a:off x="5597790" y="1339671"/>
            <a:ext cx="462876" cy="45659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Microsoft JhengHei"/>
              <a:buNone/>
            </a:pPr>
            <a:r>
              <a:rPr lang="zh-TW" sz="11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幾何學</a:t>
            </a:r>
            <a:endParaRPr/>
          </a:p>
        </p:txBody>
      </p:sp>
      <p:sp>
        <p:nvSpPr>
          <p:cNvPr id="673" name="Google Shape;673;p22"/>
          <p:cNvSpPr/>
          <p:nvPr/>
        </p:nvSpPr>
        <p:spPr>
          <a:xfrm>
            <a:off x="6747059" y="813687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抽象</a:t>
            </a:r>
            <a:endParaRPr sz="12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概念</a:t>
            </a:r>
            <a:endParaRPr/>
          </a:p>
        </p:txBody>
      </p:sp>
      <p:sp>
        <p:nvSpPr>
          <p:cNvPr id="674" name="Google Shape;674;p22"/>
          <p:cNvSpPr/>
          <p:nvPr/>
        </p:nvSpPr>
        <p:spPr>
          <a:xfrm>
            <a:off x="6747059" y="1830829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符號</a:t>
            </a:r>
            <a:endParaRPr/>
          </a:p>
        </p:txBody>
      </p:sp>
      <p:sp>
        <p:nvSpPr>
          <p:cNvPr id="675" name="Google Shape;675;p22"/>
          <p:cNvSpPr/>
          <p:nvPr/>
        </p:nvSpPr>
        <p:spPr>
          <a:xfrm>
            <a:off x="7999625" y="1347983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Microsoft JhengHei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語言學</a:t>
            </a:r>
            <a:endParaRPr/>
          </a:p>
        </p:txBody>
      </p:sp>
      <p:sp>
        <p:nvSpPr>
          <p:cNvPr id="676" name="Google Shape;676;p22"/>
          <p:cNvSpPr/>
          <p:nvPr/>
        </p:nvSpPr>
        <p:spPr>
          <a:xfrm>
            <a:off x="8608906" y="1669037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聽力</a:t>
            </a:r>
            <a:endParaRPr/>
          </a:p>
        </p:txBody>
      </p:sp>
      <p:sp>
        <p:nvSpPr>
          <p:cNvPr id="677" name="Google Shape;677;p22"/>
          <p:cNvSpPr/>
          <p:nvPr/>
        </p:nvSpPr>
        <p:spPr>
          <a:xfrm>
            <a:off x="8608906" y="2273463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寫作</a:t>
            </a:r>
            <a:endParaRPr/>
          </a:p>
        </p:txBody>
      </p:sp>
      <p:sp>
        <p:nvSpPr>
          <p:cNvPr id="678" name="Google Shape;678;p22"/>
          <p:cNvSpPr/>
          <p:nvPr/>
        </p:nvSpPr>
        <p:spPr>
          <a:xfrm>
            <a:off x="7339109" y="1696213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頭腦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清楚</a:t>
            </a:r>
            <a:endParaRPr/>
          </a:p>
        </p:txBody>
      </p:sp>
      <p:sp>
        <p:nvSpPr>
          <p:cNvPr id="679" name="Google Shape;679;p22"/>
          <p:cNvSpPr/>
          <p:nvPr/>
        </p:nvSpPr>
        <p:spPr>
          <a:xfrm>
            <a:off x="8000008" y="2446430"/>
            <a:ext cx="462797" cy="456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口語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表達</a:t>
            </a:r>
            <a:endParaRPr/>
          </a:p>
        </p:txBody>
      </p:sp>
      <p:sp>
        <p:nvSpPr>
          <p:cNvPr id="680" name="Google Shape;680;p22"/>
          <p:cNvSpPr/>
          <p:nvPr/>
        </p:nvSpPr>
        <p:spPr>
          <a:xfrm>
            <a:off x="6180187" y="2446430"/>
            <a:ext cx="462797" cy="45664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sz="12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思考</a:t>
            </a:r>
            <a:endParaRPr/>
          </a:p>
        </p:txBody>
      </p:sp>
      <p:sp>
        <p:nvSpPr>
          <p:cNvPr id="681" name="Google Shape;681;p22"/>
          <p:cNvSpPr/>
          <p:nvPr/>
        </p:nvSpPr>
        <p:spPr>
          <a:xfrm>
            <a:off x="7088743" y="3383569"/>
            <a:ext cx="462797" cy="456640"/>
          </a:xfrm>
          <a:prstGeom prst="rect">
            <a:avLst/>
          </a:prstGeom>
          <a:solidFill>
            <a:srgbClr val="A0DDD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問路</a:t>
            </a:r>
            <a:endParaRPr/>
          </a:p>
        </p:txBody>
      </p:sp>
      <p:sp>
        <p:nvSpPr>
          <p:cNvPr id="682" name="Google Shape;682;p22"/>
          <p:cNvSpPr txBox="1"/>
          <p:nvPr/>
        </p:nvSpPr>
        <p:spPr>
          <a:xfrm>
            <a:off x="249878" y="830726"/>
            <a:ext cx="3776996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一人12票（藍*6/紅*6）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三個區域（領域A/領域B/議題）</a:t>
            </a:r>
            <a:b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每一區域各自選出：</a:t>
            </a:r>
            <a:b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2個新奇、有創意（藍）</a:t>
            </a:r>
            <a:b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2個有市場（紅）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22"/>
          <p:cNvSpPr txBox="1"/>
          <p:nvPr/>
        </p:nvSpPr>
        <p:spPr>
          <a:xfrm>
            <a:off x="249878" y="2387771"/>
            <a:ext cx="3935693" cy="223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選出被投票的便利貼作為參考概念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2"/>
          <p:cNvSpPr txBox="1"/>
          <p:nvPr/>
        </p:nvSpPr>
        <p:spPr>
          <a:xfrm>
            <a:off x="186036" y="382831"/>
            <a:ext cx="1800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強調意見的平等</a:t>
            </a:r>
            <a:endParaRPr/>
          </a:p>
        </p:txBody>
      </p:sp>
      <p:sp>
        <p:nvSpPr>
          <p:cNvPr id="685" name="Google Shape;685;p22"/>
          <p:cNvSpPr/>
          <p:nvPr/>
        </p:nvSpPr>
        <p:spPr>
          <a:xfrm>
            <a:off x="1805542" y="4217492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歷史</a:t>
            </a:r>
            <a:endParaRPr/>
          </a:p>
        </p:txBody>
      </p:sp>
      <p:sp>
        <p:nvSpPr>
          <p:cNvPr id="686" name="Google Shape;686;p22"/>
          <p:cNvSpPr/>
          <p:nvPr/>
        </p:nvSpPr>
        <p:spPr>
          <a:xfrm>
            <a:off x="1235304" y="3079065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符號</a:t>
            </a:r>
            <a:endParaRPr/>
          </a:p>
        </p:txBody>
      </p:sp>
      <p:sp>
        <p:nvSpPr>
          <p:cNvPr id="687" name="Google Shape;687;p22"/>
          <p:cNvSpPr/>
          <p:nvPr/>
        </p:nvSpPr>
        <p:spPr>
          <a:xfrm>
            <a:off x="1235304" y="3642449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Microsoft JhengHei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語言學</a:t>
            </a:r>
            <a:endParaRPr/>
          </a:p>
        </p:txBody>
      </p:sp>
      <p:sp>
        <p:nvSpPr>
          <p:cNvPr id="688" name="Google Shape;688;p22"/>
          <p:cNvSpPr/>
          <p:nvPr/>
        </p:nvSpPr>
        <p:spPr>
          <a:xfrm>
            <a:off x="665143" y="3642449"/>
            <a:ext cx="462797" cy="456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口語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表達</a:t>
            </a:r>
            <a:endParaRPr/>
          </a:p>
        </p:txBody>
      </p:sp>
      <p:sp>
        <p:nvSpPr>
          <p:cNvPr id="689" name="Google Shape;689;p22"/>
          <p:cNvSpPr/>
          <p:nvPr/>
        </p:nvSpPr>
        <p:spPr>
          <a:xfrm>
            <a:off x="665143" y="3079065"/>
            <a:ext cx="462797" cy="45664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sz="12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思考</a:t>
            </a:r>
            <a:endParaRPr/>
          </a:p>
        </p:txBody>
      </p:sp>
      <p:sp>
        <p:nvSpPr>
          <p:cNvPr id="690" name="Google Shape;690;p22"/>
          <p:cNvSpPr/>
          <p:nvPr/>
        </p:nvSpPr>
        <p:spPr>
          <a:xfrm>
            <a:off x="665143" y="4217492"/>
            <a:ext cx="462797" cy="456640"/>
          </a:xfrm>
          <a:prstGeom prst="rect">
            <a:avLst/>
          </a:prstGeom>
          <a:solidFill>
            <a:srgbClr val="A0DDD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問路</a:t>
            </a:r>
            <a:endParaRPr/>
          </a:p>
        </p:txBody>
      </p:sp>
      <p:sp>
        <p:nvSpPr>
          <p:cNvPr id="691" name="Google Shape;691;p22"/>
          <p:cNvSpPr/>
          <p:nvPr/>
        </p:nvSpPr>
        <p:spPr>
          <a:xfrm>
            <a:off x="1235304" y="4217492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當地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文化</a:t>
            </a:r>
            <a:endParaRPr/>
          </a:p>
        </p:txBody>
      </p:sp>
      <p:sp>
        <p:nvSpPr>
          <p:cNvPr id="692" name="Google Shape;692;p22"/>
          <p:cNvSpPr/>
          <p:nvPr/>
        </p:nvSpPr>
        <p:spPr>
          <a:xfrm>
            <a:off x="1805542" y="3079065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抽象</a:t>
            </a:r>
            <a:endParaRPr sz="12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概念</a:t>
            </a:r>
            <a:endParaRPr/>
          </a:p>
        </p:txBody>
      </p:sp>
      <p:grpSp>
        <p:nvGrpSpPr>
          <p:cNvPr id="693" name="Google Shape;693;p22"/>
          <p:cNvGrpSpPr/>
          <p:nvPr/>
        </p:nvGrpSpPr>
        <p:grpSpPr>
          <a:xfrm>
            <a:off x="6124806" y="766789"/>
            <a:ext cx="2740104" cy="4070479"/>
            <a:chOff x="6124806" y="766789"/>
            <a:chExt cx="2740104" cy="4070479"/>
          </a:xfrm>
        </p:grpSpPr>
        <p:sp>
          <p:nvSpPr>
            <p:cNvPr id="694" name="Google Shape;694;p22"/>
            <p:cNvSpPr/>
            <p:nvPr/>
          </p:nvSpPr>
          <p:spPr>
            <a:xfrm>
              <a:off x="6526588" y="2846746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6240254" y="2387771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6697454" y="1092371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6794436" y="766789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6898345" y="2200734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6124806" y="2687419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6699770" y="1828437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7127642" y="1785827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7155351" y="1044609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8362315" y="2846746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7960533" y="2417256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8034417" y="2844971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8346145" y="2366989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8285273" y="1725047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2"/>
            <p:cNvSpPr/>
            <p:nvPr/>
          </p:nvSpPr>
          <p:spPr>
            <a:xfrm>
              <a:off x="8123033" y="1735793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2"/>
            <p:cNvSpPr/>
            <p:nvPr/>
          </p:nvSpPr>
          <p:spPr>
            <a:xfrm>
              <a:off x="8354691" y="1281673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7931868" y="1691289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7504577" y="3369757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2"/>
            <p:cNvSpPr/>
            <p:nvPr/>
          </p:nvSpPr>
          <p:spPr>
            <a:xfrm>
              <a:off x="7371003" y="3337348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8328132" y="4222619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>
              <a:off x="7661430" y="4724621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7789617" y="4408426"/>
              <a:ext cx="112647" cy="1126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7410573" y="3745772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>
              <a:off x="8316427" y="3793555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>
              <a:off x="8752263" y="4186662"/>
              <a:ext cx="112647" cy="112647"/>
            </a:xfrm>
            <a:prstGeom prst="ellipse">
              <a:avLst/>
            </a:prstGeom>
            <a:solidFill>
              <a:srgbClr val="FDA2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2867" y="0"/>
            <a:ext cx="3641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23"/>
          <p:cNvSpPr/>
          <p:nvPr/>
        </p:nvSpPr>
        <p:spPr>
          <a:xfrm>
            <a:off x="5735277" y="4392553"/>
            <a:ext cx="462797" cy="456640"/>
          </a:xfrm>
          <a:prstGeom prst="rect">
            <a:avLst/>
          </a:prstGeom>
          <a:solidFill>
            <a:srgbClr val="A0DDD7"/>
          </a:solidFill>
          <a:ln w="9525" cap="flat" cmpd="sng">
            <a:solidFill>
              <a:srgbClr val="A0DD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旅</a:t>
            </a:r>
            <a:endParaRPr/>
          </a:p>
        </p:txBody>
      </p:sp>
      <p:sp>
        <p:nvSpPr>
          <p:cNvPr id="725" name="Google Shape;725;p23"/>
          <p:cNvSpPr/>
          <p:nvPr/>
        </p:nvSpPr>
        <p:spPr>
          <a:xfrm>
            <a:off x="8471762" y="4475245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風景</a:t>
            </a:r>
            <a:endParaRPr/>
          </a:p>
        </p:txBody>
      </p:sp>
      <p:sp>
        <p:nvSpPr>
          <p:cNvPr id="726" name="Google Shape;726;p23"/>
          <p:cNvSpPr/>
          <p:nvPr/>
        </p:nvSpPr>
        <p:spPr>
          <a:xfrm>
            <a:off x="6961397" y="3879637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騙子</a:t>
            </a:r>
            <a:endParaRPr/>
          </a:p>
        </p:txBody>
      </p:sp>
      <p:sp>
        <p:nvSpPr>
          <p:cNvPr id="727" name="Google Shape;727;p23"/>
          <p:cNvSpPr/>
          <p:nvPr/>
        </p:nvSpPr>
        <p:spPr>
          <a:xfrm>
            <a:off x="7932539" y="4475245"/>
            <a:ext cx="462876" cy="4565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小偷</a:t>
            </a:r>
            <a:endParaRPr/>
          </a:p>
        </p:txBody>
      </p:sp>
      <p:sp>
        <p:nvSpPr>
          <p:cNvPr id="728" name="Google Shape;728;p23"/>
          <p:cNvSpPr/>
          <p:nvPr/>
        </p:nvSpPr>
        <p:spPr>
          <a:xfrm>
            <a:off x="7612035" y="3861315"/>
            <a:ext cx="462876" cy="4565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訂房</a:t>
            </a:r>
            <a:endParaRPr/>
          </a:p>
        </p:txBody>
      </p:sp>
      <p:sp>
        <p:nvSpPr>
          <p:cNvPr id="729" name="Google Shape;729;p23"/>
          <p:cNvSpPr/>
          <p:nvPr/>
        </p:nvSpPr>
        <p:spPr>
          <a:xfrm>
            <a:off x="8350158" y="3838270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當地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文化</a:t>
            </a:r>
            <a:endParaRPr/>
          </a:p>
        </p:txBody>
      </p:sp>
      <p:sp>
        <p:nvSpPr>
          <p:cNvPr id="730" name="Google Shape;730;p23"/>
          <p:cNvSpPr/>
          <p:nvPr/>
        </p:nvSpPr>
        <p:spPr>
          <a:xfrm>
            <a:off x="6961397" y="4588980"/>
            <a:ext cx="462876" cy="4565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</a:t>
            </a:r>
            <a:endParaRPr/>
          </a:p>
        </p:txBody>
      </p:sp>
      <p:sp>
        <p:nvSpPr>
          <p:cNvPr id="731" name="Google Shape;731;p23"/>
          <p:cNvSpPr/>
          <p:nvPr/>
        </p:nvSpPr>
        <p:spPr>
          <a:xfrm>
            <a:off x="7393313" y="4336789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歷史</a:t>
            </a:r>
            <a:endParaRPr/>
          </a:p>
        </p:txBody>
      </p:sp>
      <p:sp>
        <p:nvSpPr>
          <p:cNvPr id="732" name="Google Shape;732;p23"/>
          <p:cNvSpPr/>
          <p:nvPr/>
        </p:nvSpPr>
        <p:spPr>
          <a:xfrm>
            <a:off x="5589518" y="667286"/>
            <a:ext cx="462797" cy="45664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數學</a:t>
            </a:r>
            <a:endParaRPr/>
          </a:p>
        </p:txBody>
      </p:sp>
      <p:sp>
        <p:nvSpPr>
          <p:cNvPr id="733" name="Google Shape;733;p23"/>
          <p:cNvSpPr/>
          <p:nvPr/>
        </p:nvSpPr>
        <p:spPr>
          <a:xfrm>
            <a:off x="8594884" y="667286"/>
            <a:ext cx="462797" cy="456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</a:t>
            </a:r>
            <a:endParaRPr/>
          </a:p>
        </p:txBody>
      </p:sp>
      <p:sp>
        <p:nvSpPr>
          <p:cNvPr id="734" name="Google Shape;734;p23"/>
          <p:cNvSpPr/>
          <p:nvPr/>
        </p:nvSpPr>
        <p:spPr>
          <a:xfrm>
            <a:off x="6747059" y="1299033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Microsoft JhengHei"/>
              <a:buNone/>
            </a:pPr>
            <a:r>
              <a:rPr lang="zh-TW" sz="11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方程式</a:t>
            </a:r>
            <a:endParaRPr/>
          </a:p>
        </p:txBody>
      </p:sp>
      <p:sp>
        <p:nvSpPr>
          <p:cNvPr id="735" name="Google Shape;735;p23"/>
          <p:cNvSpPr/>
          <p:nvPr/>
        </p:nvSpPr>
        <p:spPr>
          <a:xfrm>
            <a:off x="5589477" y="1281480"/>
            <a:ext cx="462876" cy="456593"/>
          </a:xfrm>
          <a:prstGeom prst="rect">
            <a:avLst/>
          </a:prstGeom>
          <a:solidFill>
            <a:srgbClr val="C9345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Microsoft JhengHei"/>
              <a:buNone/>
            </a:pPr>
            <a:r>
              <a:rPr lang="zh-TW" sz="11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幾何學</a:t>
            </a:r>
            <a:endParaRPr/>
          </a:p>
        </p:txBody>
      </p:sp>
      <p:sp>
        <p:nvSpPr>
          <p:cNvPr id="736" name="Google Shape;736;p23"/>
          <p:cNvSpPr/>
          <p:nvPr/>
        </p:nvSpPr>
        <p:spPr>
          <a:xfrm>
            <a:off x="6747059" y="813687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抽象</a:t>
            </a:r>
            <a:endParaRPr sz="12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概念</a:t>
            </a:r>
            <a:endParaRPr/>
          </a:p>
        </p:txBody>
      </p:sp>
      <p:sp>
        <p:nvSpPr>
          <p:cNvPr id="737" name="Google Shape;737;p23"/>
          <p:cNvSpPr/>
          <p:nvPr/>
        </p:nvSpPr>
        <p:spPr>
          <a:xfrm>
            <a:off x="6747059" y="1830829"/>
            <a:ext cx="462876" cy="456593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符號</a:t>
            </a:r>
            <a:endParaRPr/>
          </a:p>
        </p:txBody>
      </p:sp>
      <p:sp>
        <p:nvSpPr>
          <p:cNvPr id="738" name="Google Shape;738;p23"/>
          <p:cNvSpPr/>
          <p:nvPr/>
        </p:nvSpPr>
        <p:spPr>
          <a:xfrm>
            <a:off x="7999625" y="1347983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Microsoft JhengHei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語言學</a:t>
            </a:r>
            <a:endParaRPr/>
          </a:p>
        </p:txBody>
      </p:sp>
      <p:sp>
        <p:nvSpPr>
          <p:cNvPr id="739" name="Google Shape;739;p23"/>
          <p:cNvSpPr/>
          <p:nvPr/>
        </p:nvSpPr>
        <p:spPr>
          <a:xfrm>
            <a:off x="8608906" y="1669037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聽力</a:t>
            </a:r>
            <a:endParaRPr/>
          </a:p>
        </p:txBody>
      </p:sp>
      <p:sp>
        <p:nvSpPr>
          <p:cNvPr id="740" name="Google Shape;740;p23"/>
          <p:cNvSpPr/>
          <p:nvPr/>
        </p:nvSpPr>
        <p:spPr>
          <a:xfrm>
            <a:off x="8608906" y="2273463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寫作</a:t>
            </a:r>
            <a:endParaRPr/>
          </a:p>
        </p:txBody>
      </p:sp>
      <p:sp>
        <p:nvSpPr>
          <p:cNvPr id="741" name="Google Shape;741;p23"/>
          <p:cNvSpPr/>
          <p:nvPr/>
        </p:nvSpPr>
        <p:spPr>
          <a:xfrm>
            <a:off x="7339109" y="1696213"/>
            <a:ext cx="462876" cy="4565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頭腦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清楚</a:t>
            </a:r>
            <a:endParaRPr/>
          </a:p>
        </p:txBody>
      </p:sp>
      <p:sp>
        <p:nvSpPr>
          <p:cNvPr id="742" name="Google Shape;742;p23"/>
          <p:cNvSpPr/>
          <p:nvPr/>
        </p:nvSpPr>
        <p:spPr>
          <a:xfrm>
            <a:off x="8000008" y="2446430"/>
            <a:ext cx="462797" cy="456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口語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表達</a:t>
            </a:r>
            <a:endParaRPr/>
          </a:p>
        </p:txBody>
      </p:sp>
      <p:sp>
        <p:nvSpPr>
          <p:cNvPr id="743" name="Google Shape;743;p23"/>
          <p:cNvSpPr/>
          <p:nvPr/>
        </p:nvSpPr>
        <p:spPr>
          <a:xfrm>
            <a:off x="6180187" y="2446430"/>
            <a:ext cx="462797" cy="456640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sz="12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思考</a:t>
            </a:r>
            <a:endParaRPr/>
          </a:p>
        </p:txBody>
      </p:sp>
      <p:sp>
        <p:nvSpPr>
          <p:cNvPr id="744" name="Google Shape;744;p23"/>
          <p:cNvSpPr/>
          <p:nvPr/>
        </p:nvSpPr>
        <p:spPr>
          <a:xfrm>
            <a:off x="7088743" y="3386814"/>
            <a:ext cx="462797" cy="456640"/>
          </a:xfrm>
          <a:prstGeom prst="rect">
            <a:avLst/>
          </a:prstGeom>
          <a:solidFill>
            <a:srgbClr val="A0DDD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Microsoft JhengHei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問路</a:t>
            </a:r>
            <a:endParaRPr/>
          </a:p>
        </p:txBody>
      </p:sp>
      <p:sp>
        <p:nvSpPr>
          <p:cNvPr id="745" name="Google Shape;745;p23"/>
          <p:cNvSpPr/>
          <p:nvPr/>
        </p:nvSpPr>
        <p:spPr>
          <a:xfrm rot="10800000">
            <a:off x="6639359" y="2659972"/>
            <a:ext cx="1336414" cy="792370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23"/>
          <p:cNvSpPr/>
          <p:nvPr/>
        </p:nvSpPr>
        <p:spPr>
          <a:xfrm rot="10800000">
            <a:off x="6982702" y="987940"/>
            <a:ext cx="1626992" cy="2873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1430" y="46993"/>
                </a:moveTo>
                <a:lnTo>
                  <a:pt x="0" y="0"/>
                </a:lnTo>
                <a:lnTo>
                  <a:pt x="120000" y="120000"/>
                </a:lnTo>
                <a:lnTo>
                  <a:pt x="21430" y="46993"/>
                </a:lnTo>
                <a:close/>
              </a:path>
            </a:pathLst>
          </a:custGeom>
          <a:noFill/>
          <a:ln w="38100" cap="flat" cmpd="sng">
            <a:solidFill>
              <a:srgbClr val="592F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23"/>
          <p:cNvSpPr/>
          <p:nvPr/>
        </p:nvSpPr>
        <p:spPr>
          <a:xfrm rot="10800000">
            <a:off x="6916086" y="1620452"/>
            <a:ext cx="1336413" cy="279431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59603" y="0"/>
                </a:lnTo>
                <a:lnTo>
                  <a:pt x="120000" y="102646"/>
                </a:lnTo>
                <a:lnTo>
                  <a:pt x="0" y="120000"/>
                </a:lnTo>
                <a:close/>
              </a:path>
            </a:pathLst>
          </a:custGeom>
          <a:noFill/>
          <a:ln w="38100" cap="flat" cmpd="sng">
            <a:solidFill>
              <a:srgbClr val="51EF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23"/>
          <p:cNvSpPr/>
          <p:nvPr/>
        </p:nvSpPr>
        <p:spPr>
          <a:xfrm rot="10800000">
            <a:off x="6639358" y="2671765"/>
            <a:ext cx="1336414" cy="792370"/>
          </a:xfrm>
          <a:prstGeom prst="triangle">
            <a:avLst>
              <a:gd name="adj" fmla="val 50000"/>
            </a:avLst>
          </a:prstGeom>
          <a:solidFill>
            <a:srgbClr val="C93555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9" name="Google Shape;749;p23" descr="IMG_0210.JPG"/>
          <p:cNvPicPr preferRelativeResize="0"/>
          <p:nvPr/>
        </p:nvPicPr>
        <p:blipFill rotWithShape="1">
          <a:blip r:embed="rId4">
            <a:alphaModFix/>
          </a:blip>
          <a:srcRect l="5845" t="3620" r="11220" b="16102"/>
          <a:stretch/>
        </p:blipFill>
        <p:spPr>
          <a:xfrm>
            <a:off x="1022361" y="2534041"/>
            <a:ext cx="1644345" cy="238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23" descr="IMG_0202.JPG"/>
          <p:cNvPicPr preferRelativeResize="0"/>
          <p:nvPr/>
        </p:nvPicPr>
        <p:blipFill rotWithShape="1">
          <a:blip r:embed="rId5">
            <a:alphaModFix/>
          </a:blip>
          <a:srcRect l="5353" t="5711" r="8860" b="8014"/>
          <a:stretch/>
        </p:blipFill>
        <p:spPr>
          <a:xfrm>
            <a:off x="2764365" y="2525001"/>
            <a:ext cx="1596837" cy="2408784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23"/>
          <p:cNvSpPr txBox="1"/>
          <p:nvPr/>
        </p:nvSpPr>
        <p:spPr>
          <a:xfrm>
            <a:off x="186036" y="247810"/>
            <a:ext cx="3253572" cy="202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嘗試由領域A/領域B/議題三區域中各獲票便利貼挑選一張組合為三角形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該三角形的三張便利貼可作為課程設計的參考概念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嘗試不同三角組合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23"/>
          <p:cNvSpPr txBox="1"/>
          <p:nvPr/>
        </p:nvSpPr>
        <p:spPr>
          <a:xfrm>
            <a:off x="190135" y="2515388"/>
            <a:ext cx="1699083" cy="30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範例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23"/>
          <p:cNvSpPr/>
          <p:nvPr/>
        </p:nvSpPr>
        <p:spPr>
          <a:xfrm rot="5400000">
            <a:off x="800481" y="2633715"/>
            <a:ext cx="106123" cy="45719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9832" y="4907"/>
            <a:ext cx="7264168" cy="5133687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24"/>
          <p:cNvSpPr/>
          <p:nvPr/>
        </p:nvSpPr>
        <p:spPr>
          <a:xfrm>
            <a:off x="5339932" y="1851232"/>
            <a:ext cx="1419900" cy="33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4"/>
          <p:cNvSpPr/>
          <p:nvPr/>
        </p:nvSpPr>
        <p:spPr>
          <a:xfrm>
            <a:off x="3002308" y="2660756"/>
            <a:ext cx="1419900" cy="33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4"/>
          <p:cNvSpPr txBox="1"/>
          <p:nvPr/>
        </p:nvSpPr>
        <p:spPr>
          <a:xfrm>
            <a:off x="170513" y="684401"/>
            <a:ext cx="1709287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首先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右上角寫上AB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對應的學校與姓名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4"/>
          <p:cNvSpPr/>
          <p:nvPr/>
        </p:nvSpPr>
        <p:spPr>
          <a:xfrm>
            <a:off x="151165" y="133056"/>
            <a:ext cx="1310036" cy="47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請在14:40完成</a:t>
            </a:r>
            <a:endParaRPr/>
          </a:p>
        </p:txBody>
      </p:sp>
      <p:grpSp>
        <p:nvGrpSpPr>
          <p:cNvPr id="763" name="Google Shape;763;p24"/>
          <p:cNvGrpSpPr/>
          <p:nvPr/>
        </p:nvGrpSpPr>
        <p:grpSpPr>
          <a:xfrm>
            <a:off x="3076641" y="806700"/>
            <a:ext cx="4423928" cy="694673"/>
            <a:chOff x="3076641" y="806700"/>
            <a:chExt cx="4423928" cy="694673"/>
          </a:xfrm>
        </p:grpSpPr>
        <p:sp>
          <p:nvSpPr>
            <p:cNvPr id="764" name="Google Shape;764;p24"/>
            <p:cNvSpPr/>
            <p:nvPr/>
          </p:nvSpPr>
          <p:spPr>
            <a:xfrm>
              <a:off x="5166691" y="806700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數學</a:t>
              </a:r>
              <a:endParaRPr/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6810120" y="816250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英文</a:t>
              </a:r>
              <a:endParaRPr/>
            </a:p>
          </p:txBody>
        </p:sp>
        <p:sp>
          <p:nvSpPr>
            <p:cNvPr id="766" name="Google Shape;766;p24"/>
            <p:cNvSpPr/>
            <p:nvPr/>
          </p:nvSpPr>
          <p:spPr>
            <a:xfrm>
              <a:off x="3076641" y="808065"/>
              <a:ext cx="690449" cy="685123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旅</a:t>
              </a:r>
              <a:endParaRPr/>
            </a:p>
          </p:txBody>
        </p:sp>
      </p:grpSp>
      <p:sp>
        <p:nvSpPr>
          <p:cNvPr id="767" name="Google Shape;767;p24"/>
          <p:cNvSpPr txBox="1"/>
          <p:nvPr/>
        </p:nvSpPr>
        <p:spPr>
          <a:xfrm>
            <a:off x="151165" y="1465394"/>
            <a:ext cx="1709287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再針對三角形三邊最後的決定填上概念的選擇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9800" y="4895"/>
            <a:ext cx="7264200" cy="513371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25"/>
          <p:cNvSpPr/>
          <p:nvPr/>
        </p:nvSpPr>
        <p:spPr>
          <a:xfrm>
            <a:off x="3253342" y="1982929"/>
            <a:ext cx="2491499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3"/>
              <a:buFont typeface="Microsoft JhengHei"/>
              <a:buNone/>
            </a:pPr>
            <a:r>
              <a:rPr lang="zh-TW" sz="1050" b="0" i="0" u="none" strike="noStrike" cap="none">
                <a:solidFill>
                  <a:srgbClr val="C935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一個說英文的外國人(who)</a:t>
            </a:r>
            <a:endParaRPr/>
          </a:p>
        </p:txBody>
      </p:sp>
      <p:sp>
        <p:nvSpPr>
          <p:cNvPr id="774" name="Google Shape;774;p25"/>
          <p:cNvSpPr/>
          <p:nvPr/>
        </p:nvSpPr>
        <p:spPr>
          <a:xfrm>
            <a:off x="5339907" y="1851232"/>
            <a:ext cx="14199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C935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5" name="Google Shape;775;p25"/>
          <p:cNvSpPr/>
          <p:nvPr/>
        </p:nvSpPr>
        <p:spPr>
          <a:xfrm>
            <a:off x="5931206" y="2830931"/>
            <a:ext cx="16878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3"/>
              <a:buFont typeface="Microsoft JhengHei"/>
              <a:buNone/>
            </a:pPr>
            <a:r>
              <a:rPr lang="zh-TW" sz="1050" b="0" i="0" u="none" strike="noStrike" cap="none">
                <a:solidFill>
                  <a:srgbClr val="C935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找到旅館(why)</a:t>
            </a:r>
            <a:endParaRPr/>
          </a:p>
        </p:txBody>
      </p:sp>
      <p:sp>
        <p:nvSpPr>
          <p:cNvPr id="776" name="Google Shape;776;p25"/>
          <p:cNvSpPr/>
          <p:nvPr/>
        </p:nvSpPr>
        <p:spPr>
          <a:xfrm>
            <a:off x="3002283" y="2660756"/>
            <a:ext cx="14199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C935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7" name="Google Shape;777;p25"/>
          <p:cNvSpPr/>
          <p:nvPr/>
        </p:nvSpPr>
        <p:spPr>
          <a:xfrm>
            <a:off x="3542999" y="2741575"/>
            <a:ext cx="19689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3"/>
              <a:buFont typeface="Microsoft JhengHei"/>
              <a:buNone/>
            </a:pPr>
            <a:r>
              <a:rPr lang="zh-TW" sz="1050" b="0" i="0" u="none" strike="noStrike" cap="none">
                <a:solidFill>
                  <a:srgbClr val="C935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看不懂中文(how/what)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3"/>
              <a:buFont typeface="Microsoft JhengHei"/>
              <a:buNone/>
            </a:pPr>
            <a:r>
              <a:rPr lang="zh-TW" sz="1050" b="0" i="0" u="none" strike="noStrike" cap="none">
                <a:solidFill>
                  <a:srgbClr val="C935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搞不懂門牌邏輯 迷路</a:t>
            </a:r>
            <a:endParaRPr/>
          </a:p>
        </p:txBody>
      </p:sp>
      <p:sp>
        <p:nvSpPr>
          <p:cNvPr id="778" name="Google Shape;778;p25"/>
          <p:cNvSpPr/>
          <p:nvPr/>
        </p:nvSpPr>
        <p:spPr>
          <a:xfrm>
            <a:off x="4679550" y="3965506"/>
            <a:ext cx="19689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Microsoft JhengHei"/>
              <a:buNone/>
            </a:pPr>
            <a:r>
              <a:rPr lang="zh-TW" sz="2400" b="0" i="0" u="none" strike="noStrike" cap="none">
                <a:solidFill>
                  <a:srgbClr val="C935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英文找路系統</a:t>
            </a:r>
            <a:endParaRPr/>
          </a:p>
        </p:txBody>
      </p:sp>
      <p:sp>
        <p:nvSpPr>
          <p:cNvPr id="779" name="Google Shape;779;p25"/>
          <p:cNvSpPr/>
          <p:nvPr/>
        </p:nvSpPr>
        <p:spPr>
          <a:xfrm>
            <a:off x="5744841" y="1883057"/>
            <a:ext cx="2096473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3"/>
              <a:buFont typeface="Microsoft JhengHei"/>
              <a:buNone/>
            </a:pPr>
            <a:r>
              <a:rPr lang="zh-TW" sz="1050" b="0" i="0" u="none" strike="noStrike" cap="none">
                <a:solidFill>
                  <a:srgbClr val="C935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來台灣旅行；想要看懂道路標示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3"/>
              <a:buFont typeface="Microsoft JhengHei"/>
              <a:buNone/>
            </a:pPr>
            <a:r>
              <a:rPr lang="zh-TW" sz="1050" b="0" i="0" u="none" strike="noStrike" cap="none">
                <a:solidFill>
                  <a:srgbClr val="C935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及找到門牌號碼(where/when)</a:t>
            </a:r>
            <a:endParaRPr/>
          </a:p>
        </p:txBody>
      </p:sp>
      <p:grpSp>
        <p:nvGrpSpPr>
          <p:cNvPr id="780" name="Google Shape;780;p25"/>
          <p:cNvGrpSpPr/>
          <p:nvPr/>
        </p:nvGrpSpPr>
        <p:grpSpPr>
          <a:xfrm>
            <a:off x="76650" y="1772600"/>
            <a:ext cx="1699083" cy="302822"/>
            <a:chOff x="76650" y="1772600"/>
            <a:chExt cx="1699083" cy="302822"/>
          </a:xfrm>
        </p:grpSpPr>
        <p:sp>
          <p:nvSpPr>
            <p:cNvPr id="781" name="Google Shape;781;p25"/>
            <p:cNvSpPr txBox="1"/>
            <p:nvPr/>
          </p:nvSpPr>
          <p:spPr>
            <a:xfrm>
              <a:off x="76650" y="1772600"/>
              <a:ext cx="1699083" cy="302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範例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5"/>
            <p:cNvSpPr/>
            <p:nvPr/>
          </p:nvSpPr>
          <p:spPr>
            <a:xfrm rot="10800000">
              <a:off x="580452" y="1890927"/>
              <a:ext cx="106123" cy="45719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3" name="Google Shape;783;p25"/>
          <p:cNvGrpSpPr/>
          <p:nvPr/>
        </p:nvGrpSpPr>
        <p:grpSpPr>
          <a:xfrm>
            <a:off x="3076641" y="821559"/>
            <a:ext cx="4423920" cy="685123"/>
            <a:chOff x="3076641" y="821559"/>
            <a:chExt cx="4423920" cy="685123"/>
          </a:xfrm>
        </p:grpSpPr>
        <p:sp>
          <p:nvSpPr>
            <p:cNvPr id="784" name="Google Shape;784;p25"/>
            <p:cNvSpPr/>
            <p:nvPr/>
          </p:nvSpPr>
          <p:spPr>
            <a:xfrm>
              <a:off x="5166675" y="821559"/>
              <a:ext cx="690449" cy="685123"/>
            </a:xfrm>
            <a:prstGeom prst="rect">
              <a:avLst/>
            </a:prstGeom>
            <a:solidFill>
              <a:srgbClr val="C9345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邏輯思考</a:t>
              </a: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6810112" y="821559"/>
              <a:ext cx="690449" cy="685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口語表達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3076641" y="821559"/>
              <a:ext cx="690449" cy="685123"/>
            </a:xfrm>
            <a:prstGeom prst="rect">
              <a:avLst/>
            </a:prstGeom>
            <a:solidFill>
              <a:srgbClr val="A0DDD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問路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87" name="Google Shape;787;p25"/>
          <p:cNvPicPr preferRelativeResize="0"/>
          <p:nvPr/>
        </p:nvPicPr>
        <p:blipFill rotWithShape="1">
          <a:blip r:embed="rId4">
            <a:alphaModFix/>
          </a:blip>
          <a:srcRect l="903" b="2126"/>
          <a:stretch/>
        </p:blipFill>
        <p:spPr>
          <a:xfrm>
            <a:off x="160941" y="2044029"/>
            <a:ext cx="2194434" cy="147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942" y="3571663"/>
            <a:ext cx="2194434" cy="15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25"/>
          <p:cNvSpPr/>
          <p:nvPr/>
        </p:nvSpPr>
        <p:spPr>
          <a:xfrm>
            <a:off x="5331459" y="3214174"/>
            <a:ext cx="381662" cy="70418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5"/>
          <p:cNvSpPr/>
          <p:nvPr/>
        </p:nvSpPr>
        <p:spPr>
          <a:xfrm rot="10800000">
            <a:off x="6850872" y="3372552"/>
            <a:ext cx="381662" cy="70418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93454"/>
          </a:solidFill>
          <a:ln w="25400" cap="flat" cmpd="sng">
            <a:solidFill>
              <a:srgbClr val="C934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5"/>
          <p:cNvSpPr txBox="1"/>
          <p:nvPr/>
        </p:nvSpPr>
        <p:spPr>
          <a:xfrm>
            <a:off x="170514" y="284222"/>
            <a:ext cx="160522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並完成以下內容</a:t>
            </a:r>
            <a:b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(who/where/when/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how/what/why)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5"/>
          <p:cNvSpPr txBox="1"/>
          <p:nvPr/>
        </p:nvSpPr>
        <p:spPr>
          <a:xfrm>
            <a:off x="170514" y="1023218"/>
            <a:ext cx="1605220" cy="53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並於右上角填上屬於X/Y型工坊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5"/>
          <p:cNvSpPr txBox="1"/>
          <p:nvPr/>
        </p:nvSpPr>
        <p:spPr>
          <a:xfrm>
            <a:off x="6491850" y="155386"/>
            <a:ext cx="3497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3454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C93454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2000" b="1" i="0" u="none" strike="noStrike" cap="none">
              <a:solidFill>
                <a:srgbClr val="C934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6"/>
          <p:cNvSpPr txBox="1"/>
          <p:nvPr/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課程設計：決定X型或Y型工作坊，運用ABCD四種教學方法，設計18小時的課程。</a:t>
            </a:r>
            <a:endParaRPr/>
          </a:p>
        </p:txBody>
      </p:sp>
      <p:pic>
        <p:nvPicPr>
          <p:cNvPr id="799" name="Google Shape;799;p26"/>
          <p:cNvPicPr preferRelativeResize="0"/>
          <p:nvPr/>
        </p:nvPicPr>
        <p:blipFill rotWithShape="1">
          <a:blip r:embed="rId3">
            <a:alphaModFix amt="50000"/>
          </a:blip>
          <a:srcRect l="7758" t="24533" r="7757" b="25332"/>
          <a:stretch/>
        </p:blipFill>
        <p:spPr>
          <a:xfrm>
            <a:off x="748692" y="500677"/>
            <a:ext cx="7669290" cy="4005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26"/>
          <p:cNvGrpSpPr/>
          <p:nvPr/>
        </p:nvGrpSpPr>
        <p:grpSpPr>
          <a:xfrm>
            <a:off x="1277692" y="1819750"/>
            <a:ext cx="6618314" cy="1441200"/>
            <a:chOff x="1584576" y="1819750"/>
            <a:chExt cx="6618314" cy="1441200"/>
          </a:xfrm>
        </p:grpSpPr>
        <p:sp>
          <p:nvSpPr>
            <p:cNvPr id="801" name="Google Shape;801;p26"/>
            <p:cNvSpPr/>
            <p:nvPr/>
          </p:nvSpPr>
          <p:spPr>
            <a:xfrm>
              <a:off x="1584576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Discover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破冰暖身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發現異同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1330-1410</a:t>
              </a:r>
              <a:endParaRPr/>
            </a:p>
          </p:txBody>
        </p:sp>
        <p:sp>
          <p:nvSpPr>
            <p:cNvPr id="802" name="Google Shape;802;p26"/>
            <p:cNvSpPr/>
            <p:nvPr/>
          </p:nvSpPr>
          <p:spPr>
            <a:xfrm>
              <a:off x="3280925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決定題目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1410-1440</a:t>
              </a:r>
              <a:endParaRPr/>
            </a:p>
          </p:txBody>
        </p:sp>
        <p:sp>
          <p:nvSpPr>
            <p:cNvPr id="803" name="Google Shape;803;p26"/>
            <p:cNvSpPr/>
            <p:nvPr/>
          </p:nvSpPr>
          <p:spPr>
            <a:xfrm>
              <a:off x="5103739" y="1819750"/>
              <a:ext cx="1441200" cy="1441200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Develop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課程設計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1440-1510</a:t>
              </a: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6761690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Deliver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分組報告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綜合交流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1510-1700</a:t>
              </a:r>
              <a:endParaRPr/>
            </a:p>
          </p:txBody>
        </p:sp>
        <p:cxnSp>
          <p:nvCxnSpPr>
            <p:cNvPr id="805" name="Google Shape;805;p26"/>
            <p:cNvCxnSpPr>
              <a:stCxn id="801" idx="6"/>
              <a:endCxn id="802" idx="2"/>
            </p:cNvCxnSpPr>
            <p:nvPr/>
          </p:nvCxnSpPr>
          <p:spPr>
            <a:xfrm>
              <a:off x="3025776" y="2540350"/>
              <a:ext cx="255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806" name="Google Shape;806;p26"/>
            <p:cNvCxnSpPr>
              <a:stCxn id="802" idx="6"/>
              <a:endCxn id="803" idx="2"/>
            </p:cNvCxnSpPr>
            <p:nvPr/>
          </p:nvCxnSpPr>
          <p:spPr>
            <a:xfrm>
              <a:off x="4722125" y="2540350"/>
              <a:ext cx="381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807" name="Google Shape;807;p26"/>
            <p:cNvCxnSpPr>
              <a:stCxn id="803" idx="6"/>
              <a:endCxn id="804" idx="2"/>
            </p:cNvCxnSpPr>
            <p:nvPr/>
          </p:nvCxnSpPr>
          <p:spPr>
            <a:xfrm>
              <a:off x="6544939" y="2540350"/>
              <a:ext cx="216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  <p:sp>
        <p:nvSpPr>
          <p:cNvPr id="808" name="Google Shape;808;p26"/>
          <p:cNvSpPr txBox="1">
            <a:spLocks noGrp="1"/>
          </p:cNvSpPr>
          <p:nvPr>
            <p:ph type="title"/>
          </p:nvPr>
        </p:nvSpPr>
        <p:spPr>
          <a:xfrm>
            <a:off x="311700" y="214327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zh-TW" sz="2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接著我們進行&lt;課表設計&gt;</a:t>
            </a:r>
            <a:br>
              <a:rPr lang="zh-TW" sz="2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7"/>
          <p:cNvSpPr txBox="1">
            <a:spLocks noGrp="1"/>
          </p:cNvSpPr>
          <p:nvPr>
            <p:ph type="ctrTitle"/>
          </p:nvPr>
        </p:nvSpPr>
        <p:spPr>
          <a:xfrm>
            <a:off x="422032" y="2034879"/>
            <a:ext cx="8054669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5000"/>
              <a:buFont typeface="Microsoft JhengHei"/>
              <a:buNone/>
            </a:pPr>
            <a:r>
              <a:rPr lang="zh-TW" sz="1500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Develop</a:t>
            </a:r>
            <a:r>
              <a:rPr lang="zh-TW" sz="15000">
                <a:latin typeface="Microsoft JhengHei"/>
                <a:ea typeface="Microsoft JhengHei"/>
                <a:cs typeface="Microsoft JhengHei"/>
                <a:sym typeface="Microsoft JhengHei"/>
              </a:rPr>
              <a:t> 課表設計</a:t>
            </a:r>
            <a:endParaRPr sz="15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28"/>
          <p:cNvPicPr preferRelativeResize="0"/>
          <p:nvPr/>
        </p:nvPicPr>
        <p:blipFill rotWithShape="1">
          <a:blip r:embed="rId3">
            <a:alphaModFix amt="35000"/>
          </a:blip>
          <a:srcRect l="12292" t="30964" r="7417" b="36723"/>
          <a:stretch/>
        </p:blipFill>
        <p:spPr>
          <a:xfrm>
            <a:off x="386311" y="596647"/>
            <a:ext cx="8430489" cy="3505253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28"/>
          <p:cNvSpPr txBox="1">
            <a:spLocks noGrp="1"/>
          </p:cNvSpPr>
          <p:nvPr>
            <p:ph type="title"/>
          </p:nvPr>
        </p:nvSpPr>
        <p:spPr>
          <a:xfrm>
            <a:off x="311700" y="312486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zh-TW" sz="2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跨領域工作坊的操作類型</a:t>
            </a:r>
            <a:endParaRPr dirty="0"/>
          </a:p>
        </p:txBody>
      </p:sp>
      <p:sp>
        <p:nvSpPr>
          <p:cNvPr id="820" name="Google Shape;820;p28"/>
          <p:cNvSpPr txBox="1"/>
          <p:nvPr/>
        </p:nvSpPr>
        <p:spPr>
          <a:xfrm>
            <a:off x="1590600" y="3140600"/>
            <a:ext cx="21231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450"/>
              <a:buFont typeface="Arial"/>
              <a:buNone/>
            </a:pPr>
            <a:r>
              <a:rPr lang="zh-TW" sz="1800" b="1" i="0" u="none" strike="noStrike" cap="none">
                <a:solidFill>
                  <a:srgbClr val="C93454"/>
                </a:solidFill>
                <a:latin typeface="Arial"/>
                <a:ea typeface="Arial"/>
                <a:cs typeface="Arial"/>
                <a:sym typeface="Arial"/>
              </a:rPr>
              <a:t>X型跨領域工作坊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934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93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8"/>
          <p:cNvSpPr txBox="1"/>
          <p:nvPr/>
        </p:nvSpPr>
        <p:spPr>
          <a:xfrm>
            <a:off x="1050650" y="3511425"/>
            <a:ext cx="3521399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同理心+釐清問題＋發想解決方案</a:t>
            </a:r>
            <a:endParaRPr/>
          </a:p>
        </p:txBody>
      </p:sp>
      <p:sp>
        <p:nvSpPr>
          <p:cNvPr id="822" name="Google Shape;822;p28"/>
          <p:cNvSpPr txBox="1"/>
          <p:nvPr/>
        </p:nvSpPr>
        <p:spPr>
          <a:xfrm>
            <a:off x="4743975" y="3511425"/>
            <a:ext cx="3521399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解決的想法+原型製作+使用測試</a:t>
            </a:r>
            <a:endParaRPr/>
          </a:p>
        </p:txBody>
      </p:sp>
      <p:sp>
        <p:nvSpPr>
          <p:cNvPr id="823" name="Google Shape;823;p28"/>
          <p:cNvSpPr txBox="1"/>
          <p:nvPr/>
        </p:nvSpPr>
        <p:spPr>
          <a:xfrm>
            <a:off x="5205700" y="3140600"/>
            <a:ext cx="21231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450"/>
              <a:buFont typeface="Arial"/>
              <a:buNone/>
            </a:pPr>
            <a:r>
              <a:rPr lang="zh-TW" sz="1800" b="1" i="0" u="none" strike="noStrike" cap="none">
                <a:solidFill>
                  <a:srgbClr val="C93454"/>
                </a:solidFill>
                <a:latin typeface="Arial"/>
                <a:ea typeface="Arial"/>
                <a:cs typeface="Arial"/>
                <a:sym typeface="Arial"/>
              </a:rPr>
              <a:t>Ｙ型跨領域工作坊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934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93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8"/>
          <p:cNvSpPr txBox="1">
            <a:spLocks noGrp="1"/>
          </p:cNvSpPr>
          <p:nvPr>
            <p:ph type="body" idx="1"/>
          </p:nvPr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將設計思考五步驟，轉化為兩種類型的工作坊，X型為前三步驟、Y型為後三步驟，聚焦此三步驟的實務練習，以兩天來執行教學。</a:t>
            </a:r>
            <a:endParaRPr/>
          </a:p>
        </p:txBody>
      </p:sp>
      <p:sp>
        <p:nvSpPr>
          <p:cNvPr id="825" name="Google Shape;825;p28"/>
          <p:cNvSpPr/>
          <p:nvPr/>
        </p:nvSpPr>
        <p:spPr>
          <a:xfrm>
            <a:off x="508782" y="1592636"/>
            <a:ext cx="1441200" cy="1441200"/>
          </a:xfrm>
          <a:prstGeom prst="ellipse">
            <a:avLst/>
          </a:prstGeom>
          <a:solidFill>
            <a:srgbClr val="F2F2F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EMPATHY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同理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8"/>
          <p:cNvSpPr/>
          <p:nvPr/>
        </p:nvSpPr>
        <p:spPr>
          <a:xfrm>
            <a:off x="2146764" y="1592636"/>
            <a:ext cx="1441200" cy="1441200"/>
          </a:xfrm>
          <a:prstGeom prst="ellipse">
            <a:avLst/>
          </a:prstGeom>
          <a:solidFill>
            <a:srgbClr val="F2F2F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釐清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8"/>
          <p:cNvSpPr/>
          <p:nvPr/>
        </p:nvSpPr>
        <p:spPr>
          <a:xfrm>
            <a:off x="3784746" y="1592636"/>
            <a:ext cx="1441200" cy="1441200"/>
          </a:xfrm>
          <a:prstGeom prst="ellipse">
            <a:avLst/>
          </a:prstGeom>
          <a:solidFill>
            <a:srgbClr val="F2F2F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發想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8"/>
          <p:cNvSpPr/>
          <p:nvPr/>
        </p:nvSpPr>
        <p:spPr>
          <a:xfrm>
            <a:off x="5422728" y="1592636"/>
            <a:ext cx="1441200" cy="1441200"/>
          </a:xfrm>
          <a:prstGeom prst="ellipse">
            <a:avLst/>
          </a:prstGeom>
          <a:solidFill>
            <a:srgbClr val="F2F2F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8"/>
          <p:cNvSpPr/>
          <p:nvPr/>
        </p:nvSpPr>
        <p:spPr>
          <a:xfrm>
            <a:off x="7060710" y="1592636"/>
            <a:ext cx="1441200" cy="1441200"/>
          </a:xfrm>
          <a:prstGeom prst="ellipse">
            <a:avLst/>
          </a:prstGeom>
          <a:solidFill>
            <a:srgbClr val="F2F2F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驗證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8"/>
          <p:cNvSpPr txBox="1"/>
          <p:nvPr/>
        </p:nvSpPr>
        <p:spPr>
          <a:xfrm>
            <a:off x="5440420" y="2127386"/>
            <a:ext cx="14058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zh-TW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1" name="Google Shape;831;p28"/>
          <p:cNvCxnSpPr/>
          <p:nvPr/>
        </p:nvCxnSpPr>
        <p:spPr>
          <a:xfrm>
            <a:off x="1770213" y="1668811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832" name="Google Shape;832;p28"/>
          <p:cNvCxnSpPr/>
          <p:nvPr/>
        </p:nvCxnSpPr>
        <p:spPr>
          <a:xfrm>
            <a:off x="3437290" y="1668811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833" name="Google Shape;833;p28"/>
          <p:cNvCxnSpPr/>
          <p:nvPr/>
        </p:nvCxnSpPr>
        <p:spPr>
          <a:xfrm>
            <a:off x="5063164" y="1668811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834" name="Google Shape;834;p28"/>
          <p:cNvCxnSpPr/>
          <p:nvPr/>
        </p:nvCxnSpPr>
        <p:spPr>
          <a:xfrm>
            <a:off x="6662917" y="1668811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835" name="Google Shape;835;p28"/>
          <p:cNvCxnSpPr/>
          <p:nvPr/>
        </p:nvCxnSpPr>
        <p:spPr>
          <a:xfrm>
            <a:off x="1749519" y="2948961"/>
            <a:ext cx="6186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836" name="Google Shape;836;p28"/>
          <p:cNvCxnSpPr/>
          <p:nvPr/>
        </p:nvCxnSpPr>
        <p:spPr>
          <a:xfrm>
            <a:off x="3417267" y="2948961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837" name="Google Shape;837;p28"/>
          <p:cNvCxnSpPr/>
          <p:nvPr/>
        </p:nvCxnSpPr>
        <p:spPr>
          <a:xfrm>
            <a:off x="5043792" y="2948961"/>
            <a:ext cx="5790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cxnSp>
        <p:nvCxnSpPr>
          <p:cNvPr id="838" name="Google Shape;838;p28"/>
          <p:cNvCxnSpPr/>
          <p:nvPr/>
        </p:nvCxnSpPr>
        <p:spPr>
          <a:xfrm>
            <a:off x="6642894" y="2948961"/>
            <a:ext cx="598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sm" len="sm"/>
          </a:ln>
        </p:spPr>
      </p:cxnSp>
      <p:pic>
        <p:nvPicPr>
          <p:cNvPr id="839" name="Google Shape;839;p28"/>
          <p:cNvPicPr preferRelativeResize="0"/>
          <p:nvPr/>
        </p:nvPicPr>
        <p:blipFill rotWithShape="1">
          <a:blip r:embed="rId4">
            <a:alphaModFix amt="50000"/>
          </a:blip>
          <a:srcRect l="7758" t="24533" r="7757" b="25332"/>
          <a:stretch/>
        </p:blipFill>
        <p:spPr>
          <a:xfrm>
            <a:off x="-8580657" y="-882892"/>
            <a:ext cx="7669290" cy="4005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0" name="Google Shape;840;p28"/>
          <p:cNvGrpSpPr/>
          <p:nvPr/>
        </p:nvGrpSpPr>
        <p:grpSpPr>
          <a:xfrm>
            <a:off x="-8051657" y="406506"/>
            <a:ext cx="6618314" cy="1441200"/>
            <a:chOff x="1584576" y="1819750"/>
            <a:chExt cx="6618314" cy="1441200"/>
          </a:xfrm>
        </p:grpSpPr>
        <p:sp>
          <p:nvSpPr>
            <p:cNvPr id="841" name="Google Shape;841;p28"/>
            <p:cNvSpPr/>
            <p:nvPr/>
          </p:nvSpPr>
          <p:spPr>
            <a:xfrm>
              <a:off x="1584576" y="1819750"/>
              <a:ext cx="1441200" cy="1441200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Discover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破冰暖身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發現異同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1330-1410</a:t>
              </a: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3280925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決定題目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1410-1440</a:t>
              </a: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103739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Develop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課程設計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1440-1510</a:t>
              </a: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6761690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Deliver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分組報告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綜合交流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1510-1700</a:t>
              </a:r>
              <a:endParaRPr/>
            </a:p>
          </p:txBody>
        </p:sp>
        <p:cxnSp>
          <p:nvCxnSpPr>
            <p:cNvPr id="845" name="Google Shape;845;p28"/>
            <p:cNvCxnSpPr>
              <a:stCxn id="841" idx="6"/>
              <a:endCxn id="842" idx="2"/>
            </p:cNvCxnSpPr>
            <p:nvPr/>
          </p:nvCxnSpPr>
          <p:spPr>
            <a:xfrm>
              <a:off x="3025776" y="2540350"/>
              <a:ext cx="255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846" name="Google Shape;846;p28"/>
            <p:cNvCxnSpPr>
              <a:stCxn id="842" idx="6"/>
              <a:endCxn id="843" idx="2"/>
            </p:cNvCxnSpPr>
            <p:nvPr/>
          </p:nvCxnSpPr>
          <p:spPr>
            <a:xfrm>
              <a:off x="4722125" y="2540350"/>
              <a:ext cx="381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847" name="Google Shape;847;p28"/>
            <p:cNvCxnSpPr>
              <a:stCxn id="843" idx="6"/>
              <a:endCxn id="844" idx="2"/>
            </p:cNvCxnSpPr>
            <p:nvPr/>
          </p:nvCxnSpPr>
          <p:spPr>
            <a:xfrm>
              <a:off x="6544939" y="2540350"/>
              <a:ext cx="216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9"/>
          <p:cNvSpPr/>
          <p:nvPr/>
        </p:nvSpPr>
        <p:spPr>
          <a:xfrm>
            <a:off x="187895" y="218913"/>
            <a:ext cx="3372299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發展課表設計</a:t>
            </a:r>
            <a:endParaRPr/>
          </a:p>
        </p:txBody>
      </p:sp>
      <p:sp>
        <p:nvSpPr>
          <p:cNvPr id="853" name="Google Shape;853;p29"/>
          <p:cNvSpPr/>
          <p:nvPr/>
        </p:nvSpPr>
        <p:spPr>
          <a:xfrm>
            <a:off x="3581475" y="288925"/>
            <a:ext cx="5392199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zh-TW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限時40分鐘，請在15:10完成</a:t>
            </a:r>
            <a:endParaRPr/>
          </a:p>
        </p:txBody>
      </p:sp>
      <p:sp>
        <p:nvSpPr>
          <p:cNvPr id="854" name="Google Shape;854;p29"/>
          <p:cNvSpPr/>
          <p:nvPr/>
        </p:nvSpPr>
        <p:spPr>
          <a:xfrm>
            <a:off x="765525" y="1855494"/>
            <a:ext cx="1564499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2921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45818E"/>
                </a:solidFill>
                <a:latin typeface="Arial"/>
                <a:ea typeface="Arial"/>
                <a:cs typeface="Arial"/>
                <a:sym typeface="Arial"/>
              </a:rPr>
              <a:t>A. 觀察體驗</a:t>
            </a:r>
            <a:endParaRPr/>
          </a:p>
        </p:txBody>
      </p:sp>
      <p:pic>
        <p:nvPicPr>
          <p:cNvPr id="855" name="Google Shape;855;p29"/>
          <p:cNvPicPr preferRelativeResize="0"/>
          <p:nvPr/>
        </p:nvPicPr>
        <p:blipFill rotWithShape="1">
          <a:blip r:embed="rId3">
            <a:alphaModFix/>
          </a:blip>
          <a:srcRect l="6217" t="7563" r="6915" b="7841"/>
          <a:stretch/>
        </p:blipFill>
        <p:spPr>
          <a:xfrm>
            <a:off x="699715" y="2369489"/>
            <a:ext cx="1630309" cy="122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9"/>
          <p:cNvPicPr preferRelativeResize="0"/>
          <p:nvPr/>
        </p:nvPicPr>
        <p:blipFill rotWithShape="1">
          <a:blip r:embed="rId4">
            <a:alphaModFix/>
          </a:blip>
          <a:srcRect l="9840" t="7565" r="8503" b="12784"/>
          <a:stretch/>
        </p:blipFill>
        <p:spPr>
          <a:xfrm>
            <a:off x="2816692" y="2369489"/>
            <a:ext cx="1532538" cy="115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9"/>
          <p:cNvPicPr preferRelativeResize="0"/>
          <p:nvPr/>
        </p:nvPicPr>
        <p:blipFill rotWithShape="1">
          <a:blip r:embed="rId5">
            <a:alphaModFix/>
          </a:blip>
          <a:srcRect l="6061" t="7564" r="8250" b="7842"/>
          <a:stretch/>
        </p:blipFill>
        <p:spPr>
          <a:xfrm>
            <a:off x="4794772" y="2369489"/>
            <a:ext cx="1608185" cy="122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9"/>
          <p:cNvPicPr preferRelativeResize="0"/>
          <p:nvPr/>
        </p:nvPicPr>
        <p:blipFill rotWithShape="1">
          <a:blip r:embed="rId6">
            <a:alphaModFix/>
          </a:blip>
          <a:srcRect l="6469" t="6500" r="7095" b="11869"/>
          <a:stretch/>
        </p:blipFill>
        <p:spPr>
          <a:xfrm>
            <a:off x="6848499" y="2369489"/>
            <a:ext cx="1582499" cy="1152939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29"/>
          <p:cNvSpPr/>
          <p:nvPr/>
        </p:nvSpPr>
        <p:spPr>
          <a:xfrm>
            <a:off x="2816691" y="1859153"/>
            <a:ext cx="1541999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2921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45818E"/>
                </a:solidFill>
                <a:latin typeface="Arial"/>
                <a:ea typeface="Arial"/>
                <a:cs typeface="Arial"/>
                <a:sym typeface="Arial"/>
              </a:rPr>
              <a:t>B. 單向授課</a:t>
            </a:r>
            <a:endParaRPr/>
          </a:p>
        </p:txBody>
      </p:sp>
      <p:sp>
        <p:nvSpPr>
          <p:cNvPr id="860" name="Google Shape;860;p29"/>
          <p:cNvSpPr/>
          <p:nvPr/>
        </p:nvSpPr>
        <p:spPr>
          <a:xfrm>
            <a:off x="4845357" y="1855494"/>
            <a:ext cx="15576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2921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45818E"/>
                </a:solidFill>
                <a:latin typeface="Arial"/>
                <a:ea typeface="Arial"/>
                <a:cs typeface="Arial"/>
                <a:sym typeface="Arial"/>
              </a:rPr>
              <a:t>C. 學生討論</a:t>
            </a:r>
            <a:endParaRPr/>
          </a:p>
        </p:txBody>
      </p:sp>
      <p:sp>
        <p:nvSpPr>
          <p:cNvPr id="861" name="Google Shape;861;p29"/>
          <p:cNvSpPr/>
          <p:nvPr/>
        </p:nvSpPr>
        <p:spPr>
          <a:xfrm>
            <a:off x="6889622" y="1855494"/>
            <a:ext cx="1582499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2921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45818E"/>
                </a:solidFill>
                <a:latin typeface="Arial"/>
                <a:ea typeface="Arial"/>
                <a:cs typeface="Arial"/>
                <a:sym typeface="Arial"/>
              </a:rPr>
              <a:t>D. 從做中學</a:t>
            </a:r>
            <a:endParaRPr/>
          </a:p>
        </p:txBody>
      </p:sp>
      <p:sp>
        <p:nvSpPr>
          <p:cNvPr id="862" name="Google Shape;862;p29"/>
          <p:cNvSpPr txBox="1"/>
          <p:nvPr/>
        </p:nvSpPr>
        <p:spPr>
          <a:xfrm>
            <a:off x="386250" y="849375"/>
            <a:ext cx="85239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為了引發設計思考不同階段的學習成效，跨領域工作坊至少會使用四種教學方法，運用於工作坊兩天的課表中：</a:t>
            </a:r>
            <a:endParaRPr/>
          </a:p>
        </p:txBody>
      </p:sp>
      <p:sp>
        <p:nvSpPr>
          <p:cNvPr id="863" name="Google Shape;863;p29"/>
          <p:cNvSpPr txBox="1"/>
          <p:nvPr/>
        </p:nvSpPr>
        <p:spPr>
          <a:xfrm>
            <a:off x="629975" y="3744500"/>
            <a:ext cx="1782899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理解使用者</a:t>
            </a:r>
            <a:b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，培養同理心</a:t>
            </a:r>
            <a:endParaRPr/>
          </a:p>
        </p:txBody>
      </p:sp>
      <p:sp>
        <p:nvSpPr>
          <p:cNvPr id="864" name="Google Shape;864;p29"/>
          <p:cNvSpPr txBox="1"/>
          <p:nvPr/>
        </p:nvSpPr>
        <p:spPr>
          <a:xfrm>
            <a:off x="2678975" y="3740850"/>
            <a:ext cx="1782899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提供主題知識，建立基礎</a:t>
            </a:r>
            <a:endParaRPr/>
          </a:p>
        </p:txBody>
      </p:sp>
      <p:sp>
        <p:nvSpPr>
          <p:cNvPr id="865" name="Google Shape;865;p29"/>
          <p:cNvSpPr txBox="1"/>
          <p:nvPr/>
        </p:nvSpPr>
        <p:spPr>
          <a:xfrm>
            <a:off x="4804175" y="3725600"/>
            <a:ext cx="1782899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促進跨域交流，腦力激盪</a:t>
            </a:r>
            <a:endParaRPr/>
          </a:p>
        </p:txBody>
      </p:sp>
      <p:sp>
        <p:nvSpPr>
          <p:cNvPr id="866" name="Google Shape;866;p29"/>
          <p:cNvSpPr txBox="1"/>
          <p:nvPr/>
        </p:nvSpPr>
        <p:spPr>
          <a:xfrm>
            <a:off x="6776975" y="3744750"/>
            <a:ext cx="1946999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具體實作原型</a:t>
            </a:r>
            <a:b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，合作解決問題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"/>
          <p:cNvSpPr txBox="1">
            <a:spLocks noGrp="1"/>
          </p:cNvSpPr>
          <p:nvPr>
            <p:ph type="ctrTitle"/>
          </p:nvPr>
        </p:nvSpPr>
        <p:spPr>
          <a:xfrm>
            <a:off x="98407" y="1560396"/>
            <a:ext cx="8942724" cy="205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zh-TW" sz="1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暖身破冰</a:t>
            </a:r>
            <a:endParaRPr sz="1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30"/>
          <p:cNvSpPr/>
          <p:nvPr/>
        </p:nvSpPr>
        <p:spPr>
          <a:xfrm>
            <a:off x="180815" y="144431"/>
            <a:ext cx="7444800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課表設計範例</a:t>
            </a: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(必須包含ABCD四種教學方法)</a:t>
            </a:r>
            <a:endParaRPr/>
          </a:p>
        </p:txBody>
      </p:sp>
      <p:graphicFrame>
        <p:nvGraphicFramePr>
          <p:cNvPr id="872" name="Google Shape;872;p30"/>
          <p:cNvGraphicFramePr/>
          <p:nvPr/>
        </p:nvGraphicFramePr>
        <p:xfrm>
          <a:off x="180815" y="959196"/>
          <a:ext cx="8467675" cy="4094975"/>
        </p:xfrm>
        <a:graphic>
          <a:graphicData uri="http://schemas.openxmlformats.org/drawingml/2006/table">
            <a:tbl>
              <a:tblPr firstRow="1" bandRow="1">
                <a:noFill/>
                <a:tableStyleId>{D29C9AB6-9D7E-44DB-B81D-35DB3D945728}</a:tableStyleId>
              </a:tblPr>
              <a:tblGrid>
                <a:gridCol w="1411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4350">
                <a:tc row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預習作業：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閱讀逐字稿病試著分析使用者需要什麼？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課前閱讀：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使用者研究線上影片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9:00~10:30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引言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演講1: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好的訪談技巧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週間作業：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針對第一週課程中的提案沒人至少訪問3為長者，並記錄至少10個觀點，以便利貼的方式寫出，作為第二週課程討論內容。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9:00~10:30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分組實作：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分享使用者訪談結果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創造人物角色原型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3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10:30~10:50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Coffee break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10:30~10:50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Coffee break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4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10:50~12:00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演講2: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使用者經驗研究方法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10:50~12:00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分組實作：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描繪同理心地圖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3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12:00~13:00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午餐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12:00~13:00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午餐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5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13:00~14:50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分組實作：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使用者研究工具練習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助教群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13:00~14:50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分組實作：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腦力激盪與評選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產出設計概念於簡報製作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3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14:50~15:10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Coffee break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14:50~15:10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Coffee break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5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15:10~16:30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16:30~17:00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分組實作：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使用者研究規劃設計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分組報告於作業說明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15:10~16:30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16:30~17:00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成果發表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TW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閉幕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73" name="Google Shape;873;p30"/>
          <p:cNvGrpSpPr/>
          <p:nvPr/>
        </p:nvGrpSpPr>
        <p:grpSpPr>
          <a:xfrm>
            <a:off x="180815" y="958153"/>
            <a:ext cx="8466174" cy="4095984"/>
            <a:chOff x="180815" y="958153"/>
            <a:chExt cx="8466174" cy="4095984"/>
          </a:xfrm>
        </p:grpSpPr>
        <p:sp>
          <p:nvSpPr>
            <p:cNvPr id="874" name="Google Shape;874;p30"/>
            <p:cNvSpPr txBox="1"/>
            <p:nvPr/>
          </p:nvSpPr>
          <p:spPr>
            <a:xfrm>
              <a:off x="180815" y="958153"/>
              <a:ext cx="1401959" cy="4086000"/>
            </a:xfrm>
            <a:prstGeom prst="rect">
              <a:avLst/>
            </a:prstGeom>
            <a:solidFill>
              <a:srgbClr val="FDCDC4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觀察體驗</a:t>
              </a:r>
              <a:endParaRPr/>
            </a:p>
          </p:txBody>
        </p:sp>
        <p:sp>
          <p:nvSpPr>
            <p:cNvPr id="875" name="Google Shape;875;p30"/>
            <p:cNvSpPr txBox="1"/>
            <p:nvPr/>
          </p:nvSpPr>
          <p:spPr>
            <a:xfrm>
              <a:off x="2596518" y="1159418"/>
              <a:ext cx="1800000" cy="810000"/>
            </a:xfrm>
            <a:prstGeom prst="rect">
              <a:avLst/>
            </a:prstGeom>
            <a:solidFill>
              <a:srgbClr val="F1E5A7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B單向授課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0"/>
            <p:cNvSpPr txBox="1"/>
            <p:nvPr/>
          </p:nvSpPr>
          <p:spPr>
            <a:xfrm>
              <a:off x="6846989" y="959195"/>
              <a:ext cx="1800000" cy="360000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C學生討論</a:t>
              </a:r>
              <a:endParaRPr/>
            </a:p>
          </p:txBody>
        </p:sp>
        <p:sp>
          <p:nvSpPr>
            <p:cNvPr id="877" name="Google Shape;877;p30"/>
            <p:cNvSpPr txBox="1"/>
            <p:nvPr/>
          </p:nvSpPr>
          <p:spPr>
            <a:xfrm>
              <a:off x="6845507" y="1319194"/>
              <a:ext cx="1795940" cy="648000"/>
            </a:xfrm>
            <a:prstGeom prst="rect">
              <a:avLst/>
            </a:prstGeom>
            <a:solidFill>
              <a:srgbClr val="C1E1FE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D從做中學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0"/>
            <p:cNvSpPr txBox="1"/>
            <p:nvPr/>
          </p:nvSpPr>
          <p:spPr>
            <a:xfrm>
              <a:off x="4414643" y="959195"/>
              <a:ext cx="1401959" cy="4086000"/>
            </a:xfrm>
            <a:prstGeom prst="rect">
              <a:avLst/>
            </a:prstGeom>
            <a:solidFill>
              <a:srgbClr val="FDCDC4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觀察體驗</a:t>
              </a:r>
              <a:endParaRPr/>
            </a:p>
          </p:txBody>
        </p:sp>
        <p:sp>
          <p:nvSpPr>
            <p:cNvPr id="879" name="Google Shape;879;p30"/>
            <p:cNvSpPr txBox="1"/>
            <p:nvPr/>
          </p:nvSpPr>
          <p:spPr>
            <a:xfrm>
              <a:off x="2597259" y="3316002"/>
              <a:ext cx="1800000" cy="648000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C學生討論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0"/>
            <p:cNvSpPr txBox="1"/>
            <p:nvPr/>
          </p:nvSpPr>
          <p:spPr>
            <a:xfrm>
              <a:off x="6845507" y="2418240"/>
              <a:ext cx="1795940" cy="468000"/>
            </a:xfrm>
            <a:prstGeom prst="rect">
              <a:avLst/>
            </a:prstGeom>
            <a:solidFill>
              <a:srgbClr val="C1E1FE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D從做中學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0"/>
            <p:cNvSpPr txBox="1"/>
            <p:nvPr/>
          </p:nvSpPr>
          <p:spPr>
            <a:xfrm>
              <a:off x="2597259" y="4406137"/>
              <a:ext cx="1800000" cy="648000"/>
            </a:xfrm>
            <a:prstGeom prst="rect">
              <a:avLst/>
            </a:prstGeom>
            <a:solidFill>
              <a:srgbClr val="92D05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C學生討論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0"/>
            <p:cNvSpPr txBox="1"/>
            <p:nvPr/>
          </p:nvSpPr>
          <p:spPr>
            <a:xfrm>
              <a:off x="2596518" y="2418240"/>
              <a:ext cx="1800000" cy="468000"/>
            </a:xfrm>
            <a:prstGeom prst="rect">
              <a:avLst/>
            </a:prstGeom>
            <a:solidFill>
              <a:srgbClr val="F1E5A7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B單向授課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0"/>
            <p:cNvSpPr txBox="1"/>
            <p:nvPr/>
          </p:nvSpPr>
          <p:spPr>
            <a:xfrm>
              <a:off x="6845507" y="3327432"/>
              <a:ext cx="1795940" cy="630000"/>
            </a:xfrm>
            <a:prstGeom prst="rect">
              <a:avLst/>
            </a:prstGeom>
            <a:solidFill>
              <a:srgbClr val="C1E1FE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D從做中學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0"/>
            <p:cNvSpPr txBox="1"/>
            <p:nvPr/>
          </p:nvSpPr>
          <p:spPr>
            <a:xfrm>
              <a:off x="6845507" y="4416187"/>
              <a:ext cx="1795940" cy="630000"/>
            </a:xfrm>
            <a:prstGeom prst="rect">
              <a:avLst/>
            </a:prstGeom>
            <a:solidFill>
              <a:srgbClr val="C1E1FE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D從做中學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zh-TW"/>
              <a:t>範例</a:t>
            </a:r>
            <a:endParaRPr/>
          </a:p>
        </p:txBody>
      </p:sp>
      <p:pic>
        <p:nvPicPr>
          <p:cNvPr id="890" name="Google Shape;89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817" y="4545"/>
            <a:ext cx="7265192" cy="5134411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31"/>
          <p:cNvSpPr/>
          <p:nvPr/>
        </p:nvSpPr>
        <p:spPr>
          <a:xfrm>
            <a:off x="6424932" y="886865"/>
            <a:ext cx="1687798" cy="33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5"/>
              <a:buFont typeface="Microsoft JhengHei"/>
              <a:buNone/>
            </a:pPr>
            <a:r>
              <a:rPr lang="zh-TW" sz="2100" b="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英文找路系統</a:t>
            </a:r>
            <a:endParaRPr/>
          </a:p>
        </p:txBody>
      </p:sp>
      <p:sp>
        <p:nvSpPr>
          <p:cNvPr id="892" name="Google Shape;892;p31"/>
          <p:cNvSpPr/>
          <p:nvPr/>
        </p:nvSpPr>
        <p:spPr>
          <a:xfrm>
            <a:off x="3794860" y="916242"/>
            <a:ext cx="559907" cy="555587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rPr lang="zh-TW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數學</a:t>
            </a:r>
            <a:endParaRPr/>
          </a:p>
        </p:txBody>
      </p:sp>
      <p:sp>
        <p:nvSpPr>
          <p:cNvPr id="893" name="Google Shape;893;p31"/>
          <p:cNvSpPr/>
          <p:nvPr/>
        </p:nvSpPr>
        <p:spPr>
          <a:xfrm>
            <a:off x="4767812" y="916242"/>
            <a:ext cx="559907" cy="555587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rPr lang="zh-TW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英文</a:t>
            </a:r>
            <a:endParaRPr/>
          </a:p>
        </p:txBody>
      </p:sp>
      <p:sp>
        <p:nvSpPr>
          <p:cNvPr id="894" name="Google Shape;894;p31"/>
          <p:cNvSpPr/>
          <p:nvPr/>
        </p:nvSpPr>
        <p:spPr>
          <a:xfrm>
            <a:off x="2872946" y="916242"/>
            <a:ext cx="559907" cy="555587"/>
          </a:xfrm>
          <a:prstGeom prst="rect">
            <a:avLst/>
          </a:prstGeom>
          <a:solidFill>
            <a:srgbClr val="C9355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rPr lang="zh-TW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旅</a:t>
            </a:r>
            <a:endParaRPr/>
          </a:p>
        </p:txBody>
      </p:sp>
      <p:sp>
        <p:nvSpPr>
          <p:cNvPr id="895" name="Google Shape;895;p31"/>
          <p:cNvSpPr txBox="1"/>
          <p:nvPr/>
        </p:nvSpPr>
        <p:spPr>
          <a:xfrm>
            <a:off x="76650" y="553415"/>
            <a:ext cx="1699083" cy="832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首先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右上角寫上AB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對應的學校與姓名</a:t>
            </a:r>
            <a:b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以及X/Y型工坊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6" name="Google Shape;896;p31"/>
          <p:cNvGrpSpPr/>
          <p:nvPr/>
        </p:nvGrpSpPr>
        <p:grpSpPr>
          <a:xfrm>
            <a:off x="76650" y="1772600"/>
            <a:ext cx="1699083" cy="302822"/>
            <a:chOff x="76650" y="1772600"/>
            <a:chExt cx="1699083" cy="302822"/>
          </a:xfrm>
        </p:grpSpPr>
        <p:sp>
          <p:nvSpPr>
            <p:cNvPr id="897" name="Google Shape;897;p31"/>
            <p:cNvSpPr txBox="1"/>
            <p:nvPr/>
          </p:nvSpPr>
          <p:spPr>
            <a:xfrm>
              <a:off x="76650" y="1772600"/>
              <a:ext cx="1699083" cy="302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範例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 rot="10800000">
              <a:off x="580452" y="1890927"/>
              <a:ext cx="106123" cy="45719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9" name="Google Shape;899;p31"/>
          <p:cNvPicPr preferRelativeResize="0"/>
          <p:nvPr/>
        </p:nvPicPr>
        <p:blipFill rotWithShape="1">
          <a:blip r:embed="rId4">
            <a:alphaModFix/>
          </a:blip>
          <a:srcRect l="1" r="1086"/>
          <a:stretch/>
        </p:blipFill>
        <p:spPr>
          <a:xfrm>
            <a:off x="0" y="1993161"/>
            <a:ext cx="2230652" cy="154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638423"/>
            <a:ext cx="2230653" cy="1361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1" name="Google Shape;901;p31"/>
          <p:cNvGrpSpPr/>
          <p:nvPr/>
        </p:nvGrpSpPr>
        <p:grpSpPr>
          <a:xfrm>
            <a:off x="2872946" y="916241"/>
            <a:ext cx="2454773" cy="555587"/>
            <a:chOff x="2872946" y="1494806"/>
            <a:chExt cx="2454773" cy="555587"/>
          </a:xfrm>
        </p:grpSpPr>
        <p:sp>
          <p:nvSpPr>
            <p:cNvPr id="902" name="Google Shape;902;p31"/>
            <p:cNvSpPr/>
            <p:nvPr/>
          </p:nvSpPr>
          <p:spPr>
            <a:xfrm>
              <a:off x="3794860" y="1494806"/>
              <a:ext cx="559907" cy="555587"/>
            </a:xfrm>
            <a:prstGeom prst="rect">
              <a:avLst/>
            </a:prstGeom>
            <a:solidFill>
              <a:srgbClr val="C9355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r>
                <a:rPr lang="zh-TW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邏輯思考</a:t>
              </a: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4767812" y="1494806"/>
              <a:ext cx="559907" cy="555587"/>
            </a:xfrm>
            <a:prstGeom prst="rect">
              <a:avLst/>
            </a:prstGeom>
            <a:solidFill>
              <a:srgbClr val="C9355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r>
                <a:rPr lang="zh-TW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口語表達</a:t>
              </a: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2872946" y="1494806"/>
              <a:ext cx="559907" cy="555587"/>
            </a:xfrm>
            <a:prstGeom prst="rect">
              <a:avLst/>
            </a:prstGeom>
            <a:solidFill>
              <a:srgbClr val="C9355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r>
                <a:rPr lang="zh-TW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問路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32" descr="A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5279" y="1825377"/>
            <a:ext cx="1622591" cy="24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32" descr="B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9410" y="1825377"/>
            <a:ext cx="1622591" cy="24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32" descr="C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8561" y="1825377"/>
            <a:ext cx="1622591" cy="24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32" descr="D-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6231" y="1825377"/>
            <a:ext cx="1622597" cy="2427637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32"/>
          <p:cNvSpPr txBox="1"/>
          <p:nvPr/>
        </p:nvSpPr>
        <p:spPr>
          <a:xfrm>
            <a:off x="628650" y="438912"/>
            <a:ext cx="7886700" cy="98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 fontScale="97500"/>
          </a:bodyPr>
          <a:lstStyle/>
          <a:p>
            <a:pPr marL="8572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5726"/>
              <a:buFont typeface="Arial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四種教學方法，</a:t>
            </a:r>
            <a:r>
              <a:rPr lang="zh-TW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每組有一套29張牌卡，一張牌卡說明，請運用於兩天的課表設計。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8" name="Google Shape;918;p33"/>
          <p:cNvGraphicFramePr/>
          <p:nvPr/>
        </p:nvGraphicFramePr>
        <p:xfrm>
          <a:off x="81700" y="891377"/>
          <a:ext cx="8980600" cy="4188575"/>
        </p:xfrm>
        <a:graphic>
          <a:graphicData uri="http://schemas.openxmlformats.org/drawingml/2006/table">
            <a:tbl>
              <a:tblPr>
                <a:noFill/>
                <a:tableStyleId>{C64E8916-19E2-4B7E-8116-0B6B32F5D37A}</a:tableStyleId>
              </a:tblPr>
              <a:tblGrid>
                <a:gridCol w="52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4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6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3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No.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課程元素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檢核項目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No.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課程元素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檢核項目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選擇X型或Y型跨領域工作坊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□X型(同理+釐清+發想)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□Y型(發想+原型+驗證)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編撰各單元教材和手冊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□各單元教材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□操作手冊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安排18小時課程與課程單元教學方法(ABCD)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 18小時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 A □ B □ C □ D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□其他______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endParaRPr sz="13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需要傳授的專業知識、工具方法、預期成果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訪談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觀察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體驗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影片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短劇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便利貼(KJ法)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故事版/分鏡(Story Board)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想像力法(IDEAL)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親身體驗法(Bodystorming)</a:t>
                      </a: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心智地圖(Mindmapping)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草模(Sketching)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紙本 Paper prototype</a:t>
                      </a:r>
                      <a:b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低擬真度實品 Low-fidelity</a:t>
                      </a:r>
                      <a:b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高擬真度實品 High-fidelity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其他______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安排課前預習作業、週間作業、任務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□課前預習作業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□週間作業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□任務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□其他______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5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規劃演講主題/場域調查/實作素材/驗證方式等等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□規劃演講主題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□場域調查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□實作素材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□驗證方式(專家、場域)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5"/>
                        <a:buFont typeface="Arial"/>
                        <a:buNone/>
                      </a:pPr>
                      <a:r>
                        <a:rPr lang="zh-TW" sz="13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□</a:t>
                      </a:r>
                      <a:r>
                        <a:rPr lang="zh-TW" sz="13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其他______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19" name="Google Shape;919;p33"/>
          <p:cNvSpPr/>
          <p:nvPr/>
        </p:nvSpPr>
        <p:spPr>
          <a:xfrm>
            <a:off x="81700" y="195938"/>
            <a:ext cx="7053000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課表元素檢核表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4"/>
          <p:cNvSpPr txBox="1">
            <a:spLocks noGrp="1"/>
          </p:cNvSpPr>
          <p:nvPr>
            <p:ph type="title"/>
          </p:nvPr>
        </p:nvSpPr>
        <p:spPr>
          <a:xfrm>
            <a:off x="311700" y="242052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zh-TW" sz="2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接著我們進行&lt;自由交流&gt;</a:t>
            </a:r>
            <a:br>
              <a:rPr lang="zh-TW" sz="280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 txBox="1"/>
          <p:nvPr/>
        </p:nvSpPr>
        <p:spPr>
          <a:xfrm>
            <a:off x="0" y="4363374"/>
            <a:ext cx="9144000" cy="78012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請各位老師在16:50，回收問卷，發放證書。</a:t>
            </a:r>
            <a:endParaRPr/>
          </a:p>
        </p:txBody>
      </p:sp>
      <p:pic>
        <p:nvPicPr>
          <p:cNvPr id="926" name="Google Shape;926;p34"/>
          <p:cNvPicPr preferRelativeResize="0"/>
          <p:nvPr/>
        </p:nvPicPr>
        <p:blipFill rotWithShape="1">
          <a:blip r:embed="rId3">
            <a:alphaModFix amt="50000"/>
          </a:blip>
          <a:srcRect l="7758" t="24533" r="7757" b="25332"/>
          <a:stretch/>
        </p:blipFill>
        <p:spPr>
          <a:xfrm>
            <a:off x="748692" y="530352"/>
            <a:ext cx="7669290" cy="4005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7" name="Google Shape;927;p34"/>
          <p:cNvGrpSpPr/>
          <p:nvPr/>
        </p:nvGrpSpPr>
        <p:grpSpPr>
          <a:xfrm>
            <a:off x="1277692" y="1819750"/>
            <a:ext cx="6618314" cy="1441200"/>
            <a:chOff x="1584576" y="1819750"/>
            <a:chExt cx="6618314" cy="1441200"/>
          </a:xfrm>
        </p:grpSpPr>
        <p:sp>
          <p:nvSpPr>
            <p:cNvPr id="928" name="Google Shape;928;p34"/>
            <p:cNvSpPr/>
            <p:nvPr/>
          </p:nvSpPr>
          <p:spPr>
            <a:xfrm>
              <a:off x="1584576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Discover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破冰暖身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發現異同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1330-1410</a:t>
              </a: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280925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Define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決定題目</a:t>
              </a:r>
              <a:b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1410-1440</a:t>
              </a: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5103739" y="1819750"/>
              <a:ext cx="1441200" cy="14412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Develop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課程設計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1440-1510</a:t>
              </a: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6761690" y="1819750"/>
              <a:ext cx="1441200" cy="1441200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Deliver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分組報告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5"/>
                <a:buFont typeface="Arial"/>
                <a:buNone/>
              </a:pP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綜合交流</a:t>
              </a: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b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zh-TW"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1510-1700</a:t>
              </a:r>
              <a:endParaRPr/>
            </a:p>
          </p:txBody>
        </p:sp>
        <p:cxnSp>
          <p:nvCxnSpPr>
            <p:cNvPr id="932" name="Google Shape;932;p34"/>
            <p:cNvCxnSpPr>
              <a:stCxn id="928" idx="6"/>
              <a:endCxn id="929" idx="2"/>
            </p:cNvCxnSpPr>
            <p:nvPr/>
          </p:nvCxnSpPr>
          <p:spPr>
            <a:xfrm>
              <a:off x="3025776" y="2540350"/>
              <a:ext cx="255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933" name="Google Shape;933;p34"/>
            <p:cNvCxnSpPr>
              <a:stCxn id="929" idx="6"/>
              <a:endCxn id="930" idx="2"/>
            </p:cNvCxnSpPr>
            <p:nvPr/>
          </p:nvCxnSpPr>
          <p:spPr>
            <a:xfrm>
              <a:off x="4722125" y="2540350"/>
              <a:ext cx="381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934" name="Google Shape;934;p34"/>
            <p:cNvCxnSpPr>
              <a:stCxn id="930" idx="6"/>
              <a:endCxn id="931" idx="2"/>
            </p:cNvCxnSpPr>
            <p:nvPr/>
          </p:nvCxnSpPr>
          <p:spPr>
            <a:xfrm>
              <a:off x="6544939" y="2540350"/>
              <a:ext cx="216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5"/>
          <p:cNvSpPr/>
          <p:nvPr/>
        </p:nvSpPr>
        <p:spPr>
          <a:xfrm>
            <a:off x="124" y="4003700"/>
            <a:ext cx="9144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Deliver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每4小組歸納成1大組，組內分享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每小組報告3分鐘(共12分鐘)</a:t>
            </a:r>
            <a:endParaRPr sz="2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1" name="Google Shape;941;p35"/>
          <p:cNvPicPr preferRelativeResize="0"/>
          <p:nvPr/>
        </p:nvPicPr>
        <p:blipFill rotWithShape="1">
          <a:blip r:embed="rId5">
            <a:alphaModFix/>
          </a:blip>
          <a:srcRect l="20842" t="13649" r="18783" b="16014"/>
          <a:stretch/>
        </p:blipFill>
        <p:spPr>
          <a:xfrm>
            <a:off x="3544134" y="1036354"/>
            <a:ext cx="2155850" cy="248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min" descr="3min">
            <a:hlinkClick r:id="" action="ppaction://media"/>
            <a:extLst>
              <a:ext uri="{FF2B5EF4-FFF2-40B4-BE49-F238E27FC236}">
                <a16:creationId xmlns:a16="http://schemas.microsoft.com/office/drawing/2014/main" id="{6B91A2E8-0E42-1E49-8078-FC511BC27B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282" y="-35859"/>
            <a:ext cx="1541718" cy="86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36"/>
          <p:cNvSpPr/>
          <p:nvPr/>
        </p:nvSpPr>
        <p:spPr>
          <a:xfrm>
            <a:off x="2450926" y="2585872"/>
            <a:ext cx="4028400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6"/>
          <p:cNvSpPr txBox="1"/>
          <p:nvPr/>
        </p:nvSpPr>
        <p:spPr>
          <a:xfrm>
            <a:off x="311700" y="4003700"/>
            <a:ext cx="85206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50"/>
              <a:buFont typeface="Arial"/>
              <a:buNone/>
            </a:pPr>
            <a:br>
              <a:rPr lang="zh-TW"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endParaRPr sz="22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6"/>
          <p:cNvSpPr/>
          <p:nvPr/>
        </p:nvSpPr>
        <p:spPr>
          <a:xfrm>
            <a:off x="124" y="4003700"/>
            <a:ext cx="9144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組內反思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課程設計遇到的問題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0" name="Google Shape;950;p36"/>
          <p:cNvPicPr preferRelativeResize="0"/>
          <p:nvPr/>
        </p:nvPicPr>
        <p:blipFill rotWithShape="1">
          <a:blip r:embed="rId5">
            <a:alphaModFix/>
          </a:blip>
          <a:srcRect l="20842" t="13649" r="18783" b="16014"/>
          <a:stretch/>
        </p:blipFill>
        <p:spPr>
          <a:xfrm>
            <a:off x="3544134" y="1036354"/>
            <a:ext cx="2155850" cy="248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0min" descr="10min">
            <a:hlinkClick r:id="" action="ppaction://media"/>
            <a:extLst>
              <a:ext uri="{FF2B5EF4-FFF2-40B4-BE49-F238E27FC236}">
                <a16:creationId xmlns:a16="http://schemas.microsoft.com/office/drawing/2014/main" id="{192A0A15-CFA2-4848-9FA0-8CFC322B7B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7929" y="-36051"/>
            <a:ext cx="1506071" cy="846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7"/>
          <p:cNvSpPr/>
          <p:nvPr/>
        </p:nvSpPr>
        <p:spPr>
          <a:xfrm>
            <a:off x="2450926" y="2585872"/>
            <a:ext cx="4028400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37"/>
          <p:cNvSpPr/>
          <p:nvPr/>
        </p:nvSpPr>
        <p:spPr>
          <a:xfrm>
            <a:off x="124" y="4003700"/>
            <a:ext cx="9144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分享反思與經驗交流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（每大組請分享反思的成果）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8" name="Google Shape;958;p37"/>
          <p:cNvPicPr preferRelativeResize="0"/>
          <p:nvPr/>
        </p:nvPicPr>
        <p:blipFill rotWithShape="1">
          <a:blip r:embed="rId5">
            <a:alphaModFix/>
          </a:blip>
          <a:srcRect l="20842" t="13649" r="18783" b="16014"/>
          <a:stretch/>
        </p:blipFill>
        <p:spPr>
          <a:xfrm>
            <a:off x="3544134" y="1036354"/>
            <a:ext cx="2155850" cy="248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5min" descr="5min">
            <a:hlinkClick r:id="" action="ppaction://media"/>
            <a:extLst>
              <a:ext uri="{FF2B5EF4-FFF2-40B4-BE49-F238E27FC236}">
                <a16:creationId xmlns:a16="http://schemas.microsoft.com/office/drawing/2014/main" id="{20A1893E-9592-D249-BC94-15CF7AB9A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9509" y="0"/>
            <a:ext cx="1494491" cy="83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8"/>
          <p:cNvSpPr/>
          <p:nvPr/>
        </p:nvSpPr>
        <p:spPr>
          <a:xfrm>
            <a:off x="2450926" y="2585872"/>
            <a:ext cx="4028400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38"/>
          <p:cNvSpPr/>
          <p:nvPr/>
        </p:nvSpPr>
        <p:spPr>
          <a:xfrm>
            <a:off x="124" y="4003700"/>
            <a:ext cx="9144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回收問卷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zh-TW"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頒發研習證明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38"/>
          <p:cNvPicPr preferRelativeResize="0"/>
          <p:nvPr/>
        </p:nvPicPr>
        <p:blipFill rotWithShape="1">
          <a:blip r:embed="rId3">
            <a:alphaModFix/>
          </a:blip>
          <a:srcRect l="20842" t="13649" r="18783" b="16014"/>
          <a:stretch/>
        </p:blipFill>
        <p:spPr>
          <a:xfrm>
            <a:off x="3544134" y="1036354"/>
            <a:ext cx="2155850" cy="248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325B838-79BF-4E8E-B04A-CB00CB323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2" t="13649" r="18784" b="16015"/>
          <a:stretch/>
        </p:blipFill>
        <p:spPr>
          <a:xfrm>
            <a:off x="117659" y="4287233"/>
            <a:ext cx="668214" cy="76958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DD13972-B5F3-4B6B-B38F-3DF9F9464E92}"/>
              </a:ext>
            </a:extLst>
          </p:cNvPr>
          <p:cNvSpPr txBox="1"/>
          <p:nvPr/>
        </p:nvSpPr>
        <p:spPr>
          <a:xfrm>
            <a:off x="824820" y="918821"/>
            <a:ext cx="74943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此公版簡報特別感謝不斷迭代修正的教練們</a:t>
            </a:r>
          </a:p>
        </p:txBody>
      </p:sp>
      <p:sp>
        <p:nvSpPr>
          <p:cNvPr id="30" name="Shape 653">
            <a:extLst>
              <a:ext uri="{FF2B5EF4-FFF2-40B4-BE49-F238E27FC236}">
                <a16:creationId xmlns:a16="http://schemas.microsoft.com/office/drawing/2014/main" id="{63AD283F-5DF8-4DA6-9C99-A7B8DF99FBE3}"/>
              </a:ext>
            </a:extLst>
          </p:cNvPr>
          <p:cNvSpPr txBox="1"/>
          <p:nvPr/>
        </p:nvSpPr>
        <p:spPr>
          <a:xfrm>
            <a:off x="2788991" y="1522559"/>
            <a:ext cx="3566018" cy="6406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苗圃計畫第一期主持人</a:t>
            </a:r>
            <a:r>
              <a:rPr lang="en-US" altLang="zh-TW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:</a:t>
            </a: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康仕仲</a:t>
            </a:r>
            <a:endParaRPr lang="en-US" altLang="zh-TW" dirty="0">
              <a:solidFill>
                <a:srgbClr val="CC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Heiti TC Light" charset="-120"/>
            </a:endParaRPr>
          </a:p>
          <a:p>
            <a:pPr algn="ctr">
              <a:buClr>
                <a:schemeClr val="dk1"/>
              </a:buClr>
            </a:pP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苗圃計畫第二、三、四期主持人</a:t>
            </a:r>
            <a:r>
              <a:rPr lang="en-US" altLang="zh-TW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:</a:t>
            </a:r>
            <a:r>
              <a:rPr lang="zh-TW" altLang="en-US" dirty="0">
                <a:solidFill>
                  <a:srgbClr val="CC0000"/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  <a:cs typeface="Heiti TC Light" charset="-120"/>
              </a:rPr>
              <a:t>謝尚賢</a:t>
            </a:r>
            <a:endParaRPr lang="en-US" altLang="zh-TW" dirty="0">
              <a:solidFill>
                <a:srgbClr val="CC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Heiti TC Light" charset="-120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rgbClr val="CC0000"/>
              </a:solidFill>
              <a:latin typeface="PingFang TC Light" panose="020B0300000000000000" pitchFamily="34" charset="-120"/>
              <a:ea typeface="PingFang TC Light" panose="020B0300000000000000" pitchFamily="34" charset="-120"/>
              <a:cs typeface="Heiti TC Light" charset="-12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09C5F08-54D4-40A4-873B-EA987962BEDB}"/>
              </a:ext>
            </a:extLst>
          </p:cNvPr>
          <p:cNvGrpSpPr/>
          <p:nvPr/>
        </p:nvGrpSpPr>
        <p:grpSpPr>
          <a:xfrm>
            <a:off x="114237" y="314947"/>
            <a:ext cx="2191697" cy="262964"/>
            <a:chOff x="256228" y="178479"/>
            <a:chExt cx="2191697" cy="262964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BF21913-95E7-4817-B9F4-A3EC45CF6774}"/>
                </a:ext>
              </a:extLst>
            </p:cNvPr>
            <p:cNvSpPr txBox="1"/>
            <p:nvPr/>
          </p:nvSpPr>
          <p:spPr>
            <a:xfrm>
              <a:off x="519192" y="202239"/>
              <a:ext cx="19287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800" dirty="0">
                  <a:solidFill>
                    <a:schemeClr val="bg1">
                      <a:lumMod val="50000"/>
                    </a:schemeClr>
                  </a:solidFill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教育部跨領域教師發展暨人才培育計畫</a:t>
              </a:r>
              <a:endParaRPr lang="zh-TW" altLang="en-US" sz="800" dirty="0">
                <a:solidFill>
                  <a:schemeClr val="bg1">
                    <a:lumMod val="50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9D35F212-D40D-4FA4-9754-1982E2DF4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228" y="178479"/>
              <a:ext cx="262964" cy="262964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B565FF56-3EEB-4B52-9B5B-2BFC4655403E}"/>
              </a:ext>
            </a:extLst>
          </p:cNvPr>
          <p:cNvSpPr/>
          <p:nvPr/>
        </p:nvSpPr>
        <p:spPr>
          <a:xfrm>
            <a:off x="2286000" y="216877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感謝以下參與公版簡報開發</a:t>
            </a:r>
            <a:r>
              <a:rPr lang="zh-TW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成員</a:t>
            </a:r>
            <a:r>
              <a:rPr lang="en-US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: (</a:t>
            </a:r>
            <a:r>
              <a:rPr lang="zh-TW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排序</a:t>
            </a:r>
            <a:r>
              <a:rPr lang="zh-TW" altLang="en-US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依</a:t>
            </a:r>
            <a:r>
              <a:rPr lang="zh-TW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筆畫順序排列</a:t>
            </a:r>
            <a:r>
              <a:rPr lang="en-US" altLang="zh-TW" dirty="0">
                <a:latin typeface="PingFang TC Light" panose="020B0300000000000000" pitchFamily="34" charset="-120"/>
                <a:ea typeface="PingFang TC Light" panose="020B0300000000000000" pitchFamily="34" charset="-120"/>
              </a:rPr>
              <a:t>)</a:t>
            </a:r>
            <a:endParaRPr lang="zh-TW" altLang="zh-TW" dirty="0">
              <a:latin typeface="PingFang TC Light" panose="020B0300000000000000" pitchFamily="34" charset="-120"/>
              <a:ea typeface="PingFang TC Light" panose="020B03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71B46BE-9A82-48CE-AF8F-3254AB68EA50}"/>
              </a:ext>
            </a:extLst>
          </p:cNvPr>
          <p:cNvSpPr/>
          <p:nvPr/>
        </p:nvSpPr>
        <p:spPr>
          <a:xfrm>
            <a:off x="698270" y="4850486"/>
            <a:ext cx="29668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特別感謝 大同大學</a:t>
            </a:r>
            <a:r>
              <a:rPr lang="en-US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 </a:t>
            </a:r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工業設計系</a:t>
            </a:r>
            <a:r>
              <a:rPr lang="zh-TW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助教 傅翊棋</a:t>
            </a:r>
            <a:r>
              <a:rPr lang="en-US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 </a:t>
            </a:r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協助</a:t>
            </a:r>
            <a:r>
              <a:rPr lang="zh-TW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公版</a:t>
            </a:r>
            <a:r>
              <a:rPr lang="zh-TW" altLang="zh-TW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簡報修正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C047BF8-3C28-4091-8DD9-ED9DCFE0D970}"/>
              </a:ext>
            </a:extLst>
          </p:cNvPr>
          <p:cNvSpPr/>
          <p:nvPr/>
        </p:nvSpPr>
        <p:spPr>
          <a:xfrm>
            <a:off x="4908591" y="4656706"/>
            <a:ext cx="4055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歡迎使用，請註明出處 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design-</a:t>
            </a:r>
            <a:r>
              <a:rPr lang="en-US" altLang="zh-TW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thinking.tw</a:t>
            </a:r>
            <a:b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</a:b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以創用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CC 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姓名標示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-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非商業性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-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相同方式分享 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3.0 </a:t>
            </a:r>
            <a:r>
              <a: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TC Light" panose="020B0300000000000000" pitchFamily="34" charset="-120"/>
                <a:ea typeface="PingFang TC Light" panose="020B0300000000000000" pitchFamily="34" charset="-120"/>
              </a:rPr>
              <a:t>台灣 授權條款釋出。</a:t>
            </a:r>
          </a:p>
        </p:txBody>
      </p:sp>
      <p:pic>
        <p:nvPicPr>
          <p:cNvPr id="36" name="Picture 2" descr="https://mirrors.creativecommons.org/presskit/buttons/88x31/png/by-nc-sa.png">
            <a:extLst>
              <a:ext uri="{FF2B5EF4-FFF2-40B4-BE49-F238E27FC236}">
                <a16:creationId xmlns:a16="http://schemas.microsoft.com/office/drawing/2014/main" id="{D6B1A33C-633F-4908-A74F-07E9DFD0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702" y="4687484"/>
            <a:ext cx="967638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F7E2843A-3CFA-4570-B832-5BD514CDAA6A}"/>
              </a:ext>
            </a:extLst>
          </p:cNvPr>
          <p:cNvGrpSpPr/>
          <p:nvPr/>
        </p:nvGrpSpPr>
        <p:grpSpPr>
          <a:xfrm>
            <a:off x="1406771" y="2587095"/>
            <a:ext cx="6996970" cy="2005229"/>
            <a:chOff x="1413667" y="2195236"/>
            <a:chExt cx="6276671" cy="2005229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D08560C3-7A3A-4E65-A6E5-0F1D774C3E44}"/>
                </a:ext>
              </a:extLst>
            </p:cNvPr>
            <p:cNvSpPr txBox="1"/>
            <p:nvPr/>
          </p:nvSpPr>
          <p:spPr>
            <a:xfrm>
              <a:off x="1413667" y="2195236"/>
              <a:ext cx="2765212" cy="200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大同大學 工業設計學系 楊朝陽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大同大學 媒體設計系 陳彥甫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中國文化大學 保健營養學系 翁德志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明志科技大學 工業設計系 楊俊明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國立中央大學 網路學習與科技研究所 吳穎沺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國立中央大學 學習與教學研究所 詹明峰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國立中央大學 機械工程學系 蕭述三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國立成功大學 工業設計系 馬敏元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國立成功大學 </a:t>
              </a:r>
              <a:r>
                <a:rPr lang="zh-TW" altLang="en-US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不分系 </a:t>
              </a: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李孟學</a:t>
              </a:r>
            </a:p>
            <a:p>
              <a:pPr>
                <a:lnSpc>
                  <a:spcPct val="125000"/>
                </a:lnSpc>
              </a:pPr>
              <a:endParaRPr lang="zh-TW" altLang="en-US" sz="1000" spc="100" dirty="0">
                <a:latin typeface="PingFang TC Light" panose="020B0300000000000000" pitchFamily="34" charset="-120"/>
                <a:ea typeface="PingFang TC Light" panose="020B0300000000000000" pitchFamily="34" charset="-12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B4D035B-FED9-45FD-979E-08D6E5AFC5D6}"/>
                </a:ext>
              </a:extLst>
            </p:cNvPr>
            <p:cNvSpPr/>
            <p:nvPr/>
          </p:nvSpPr>
          <p:spPr>
            <a:xfrm>
              <a:off x="4317725" y="2195236"/>
              <a:ext cx="3372613" cy="1812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國立彰化師範大學</a:t>
              </a:r>
              <a:r>
                <a:rPr lang="en-US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 </a:t>
              </a: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企業管理學系 江家瑜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國立臺北商業大學 創意設計與經營所 黃鼎豪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國立臺灣大學 智慧生活科技整合與創新研究中心 賴宏誌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臺北醫學大學 通識教育中心 邱佳慧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臺北醫學大學 跨領域學習中心 王明旭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臺灣科技大學 設計系 董芳武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輔仁大學 創意設計中心 林倩妏</a:t>
              </a:r>
            </a:p>
            <a:p>
              <a:pPr>
                <a:lnSpc>
                  <a:spcPct val="125000"/>
                </a:lnSpc>
              </a:pPr>
              <a:r>
                <a:rPr lang="zh-TW" altLang="zh-TW" sz="1000" spc="100" dirty="0">
                  <a:latin typeface="PingFang TC Light" panose="020B0300000000000000" pitchFamily="34" charset="-120"/>
                  <a:ea typeface="PingFang TC Light" panose="020B0300000000000000" pitchFamily="34" charset="-120"/>
                </a:rPr>
                <a:t>靜宜大學 國際企業學系 顏炘怡</a:t>
              </a:r>
            </a:p>
            <a:p>
              <a:pPr>
                <a:lnSpc>
                  <a:spcPct val="125000"/>
                </a:lnSpc>
              </a:pPr>
              <a:endParaRPr lang="zh-TW" altLang="zh-TW" sz="1000" spc="100" dirty="0">
                <a:latin typeface="PingFang TC Light" panose="020B0300000000000000" pitchFamily="34" charset="-120"/>
                <a:ea typeface="PingFang TC Light" panose="020B03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42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min" descr="5min">
            <a:hlinkClick r:id="" action="ppaction://media"/>
            <a:extLst>
              <a:ext uri="{FF2B5EF4-FFF2-40B4-BE49-F238E27FC236}">
                <a16:creationId xmlns:a16="http://schemas.microsoft.com/office/drawing/2014/main" id="{50329179-CE68-5842-AAA3-0DE88E25F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8279" y="934817"/>
            <a:ext cx="4217437" cy="2370112"/>
          </a:xfrm>
          <a:prstGeom prst="rect">
            <a:avLst/>
          </a:prstGeom>
        </p:spPr>
      </p:pic>
      <p:sp>
        <p:nvSpPr>
          <p:cNvPr id="362" name="Google Shape;362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zh-TW"/>
              <a:t>5 mins</a:t>
            </a:r>
            <a:endParaRPr/>
          </a:p>
        </p:txBody>
      </p:sp>
      <p:sp>
        <p:nvSpPr>
          <p:cNvPr id="363" name="Google Shape;363;p4"/>
          <p:cNvSpPr txBox="1"/>
          <p:nvPr/>
        </p:nvSpPr>
        <p:spPr>
          <a:xfrm>
            <a:off x="628650" y="1369219"/>
            <a:ext cx="3863340" cy="337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Arial"/>
              <a:buChar char="•"/>
            </a:pPr>
            <a:r>
              <a:rPr lang="zh-TW" sz="21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Game 1 小紙條大考驗</a:t>
            </a:r>
            <a:endParaRPr/>
          </a:p>
          <a:p>
            <a:pPr marL="311150" marR="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每人拿2張同色便利貼</a:t>
            </a:r>
            <a:endParaRPr/>
          </a:p>
          <a:p>
            <a:pPr marL="311150" marR="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在底部寫上姓名</a:t>
            </a:r>
            <a:endParaRPr/>
          </a:p>
          <a:p>
            <a:pPr marL="311150" marR="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在中間各別寫上</a:t>
            </a:r>
            <a:b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L最愛、C最瘋狂的事</a:t>
            </a:r>
            <a:endParaRPr/>
          </a:p>
          <a:p>
            <a:pPr marL="311150" marR="0" lvl="0" indent="-3111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AutoNum type="arabicPeriod"/>
            </a:pP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和2個不認識的人互相介紹</a:t>
            </a:r>
            <a:endParaRPr/>
          </a:p>
        </p:txBody>
      </p:sp>
      <p:grpSp>
        <p:nvGrpSpPr>
          <p:cNvPr id="365" name="Google Shape;365;p4"/>
          <p:cNvGrpSpPr/>
          <p:nvPr/>
        </p:nvGrpSpPr>
        <p:grpSpPr>
          <a:xfrm>
            <a:off x="5338087" y="3160971"/>
            <a:ext cx="3431710" cy="1595052"/>
            <a:chOff x="1104091" y="5408400"/>
            <a:chExt cx="3431710" cy="1595052"/>
          </a:xfrm>
        </p:grpSpPr>
        <p:sp>
          <p:nvSpPr>
            <p:cNvPr id="366" name="Google Shape;366;p4"/>
            <p:cNvSpPr/>
            <p:nvPr/>
          </p:nvSpPr>
          <p:spPr>
            <a:xfrm>
              <a:off x="1104091" y="5412688"/>
              <a:ext cx="1563624" cy="15636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2798040" y="5412688"/>
              <a:ext cx="1563624" cy="1563624"/>
            </a:xfrm>
            <a:prstGeom prst="rect">
              <a:avLst/>
            </a:prstGeom>
            <a:solidFill>
              <a:srgbClr val="C93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 txBox="1"/>
            <p:nvPr/>
          </p:nvSpPr>
          <p:spPr>
            <a:xfrm>
              <a:off x="1112852" y="5408400"/>
              <a:ext cx="732975" cy="35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Love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 txBox="1"/>
            <p:nvPr/>
          </p:nvSpPr>
          <p:spPr>
            <a:xfrm>
              <a:off x="1324947" y="5931900"/>
              <a:ext cx="1142712" cy="486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白馬/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赤兔馬</a:t>
              </a:r>
              <a:endParaRPr sz="2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70" name="Google Shape;370;p4"/>
            <p:cNvSpPr txBox="1"/>
            <p:nvPr/>
          </p:nvSpPr>
          <p:spPr>
            <a:xfrm>
              <a:off x="2113689" y="6626052"/>
              <a:ext cx="782243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趙雲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 txBox="1"/>
            <p:nvPr/>
          </p:nvSpPr>
          <p:spPr>
            <a:xfrm>
              <a:off x="2859778" y="5951100"/>
              <a:ext cx="1447022" cy="486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七進七出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救阿斗</a:t>
              </a:r>
              <a:endParaRPr/>
            </a:p>
          </p:txBody>
        </p:sp>
        <p:sp>
          <p:nvSpPr>
            <p:cNvPr id="372" name="Google Shape;372;p4"/>
            <p:cNvSpPr txBox="1"/>
            <p:nvPr/>
          </p:nvSpPr>
          <p:spPr>
            <a:xfrm>
              <a:off x="3753558" y="6626052"/>
              <a:ext cx="782243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趙雲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 txBox="1"/>
            <p:nvPr/>
          </p:nvSpPr>
          <p:spPr>
            <a:xfrm>
              <a:off x="2841068" y="5408400"/>
              <a:ext cx="944548" cy="35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Crazy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min" descr="10min">
            <a:hlinkClick r:id="" action="ppaction://media"/>
            <a:extLst>
              <a:ext uri="{FF2B5EF4-FFF2-40B4-BE49-F238E27FC236}">
                <a16:creationId xmlns:a16="http://schemas.microsoft.com/office/drawing/2014/main" id="{C83A09E3-AE0E-8C41-B3F9-40AA3419C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6847" y="814660"/>
            <a:ext cx="4677498" cy="2628656"/>
          </a:xfrm>
          <a:prstGeom prst="rect">
            <a:avLst/>
          </a:prstGeom>
        </p:spPr>
      </p:pic>
      <p:sp>
        <p:nvSpPr>
          <p:cNvPr id="379" name="Google Shape;379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zh-TW"/>
              <a:t>10 mins</a:t>
            </a:r>
            <a:endParaRPr/>
          </a:p>
        </p:txBody>
      </p:sp>
      <p:sp>
        <p:nvSpPr>
          <p:cNvPr id="380" name="Google Shape;380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63340" cy="337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Char char="•"/>
            </a:pPr>
            <a:r>
              <a:rPr lang="zh-TW">
                <a:solidFill>
                  <a:srgbClr val="FFC000"/>
                </a:solidFill>
              </a:rPr>
              <a:t>Game 2 介紹手中的便利貼</a:t>
            </a:r>
            <a:endParaRPr>
              <a:solidFill>
                <a:srgbClr val="FFC000"/>
              </a:solidFill>
            </a:endParaRPr>
          </a:p>
          <a:p>
            <a:pPr marL="385763" lvl="0" indent="-38576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AutoNum type="arabicPeriod"/>
            </a:pPr>
            <a:r>
              <a:rPr lang="zh-TW"/>
              <a:t>請到台前說出另一位參與者的便利貼</a:t>
            </a:r>
            <a:endParaRPr/>
          </a:p>
          <a:p>
            <a:pPr marL="385763" lvl="0" indent="-38576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AutoNum type="arabicPeriod"/>
            </a:pPr>
            <a:r>
              <a:rPr lang="zh-TW"/>
              <a:t>被描述的即為下一位分享者</a:t>
            </a:r>
            <a:endParaRPr/>
          </a:p>
        </p:txBody>
      </p:sp>
      <p:grpSp>
        <p:nvGrpSpPr>
          <p:cNvPr id="382" name="Google Shape;382;p5"/>
          <p:cNvGrpSpPr/>
          <p:nvPr/>
        </p:nvGrpSpPr>
        <p:grpSpPr>
          <a:xfrm>
            <a:off x="5338087" y="3150392"/>
            <a:ext cx="3431710" cy="1595052"/>
            <a:chOff x="1104091" y="3150392"/>
            <a:chExt cx="3431710" cy="1595052"/>
          </a:xfrm>
        </p:grpSpPr>
        <p:sp>
          <p:nvSpPr>
            <p:cNvPr id="383" name="Google Shape;383;p5"/>
            <p:cNvSpPr/>
            <p:nvPr/>
          </p:nvSpPr>
          <p:spPr>
            <a:xfrm>
              <a:off x="1104091" y="3154680"/>
              <a:ext cx="1563624" cy="15636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2798040" y="3154680"/>
              <a:ext cx="1563624" cy="1563624"/>
            </a:xfrm>
            <a:prstGeom prst="rect">
              <a:avLst/>
            </a:prstGeom>
            <a:solidFill>
              <a:srgbClr val="C93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"/>
            <p:cNvSpPr txBox="1"/>
            <p:nvPr/>
          </p:nvSpPr>
          <p:spPr>
            <a:xfrm>
              <a:off x="1112852" y="3150392"/>
              <a:ext cx="732975" cy="35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Love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 txBox="1"/>
            <p:nvPr/>
          </p:nvSpPr>
          <p:spPr>
            <a:xfrm>
              <a:off x="1495059" y="3673892"/>
              <a:ext cx="802488" cy="486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貂蟬</a:t>
              </a:r>
              <a:endParaRPr/>
            </a:p>
          </p:txBody>
        </p:sp>
        <p:sp>
          <p:nvSpPr>
            <p:cNvPr id="387" name="Google Shape;387;p5"/>
            <p:cNvSpPr txBox="1"/>
            <p:nvPr/>
          </p:nvSpPr>
          <p:spPr>
            <a:xfrm>
              <a:off x="2113689" y="4368044"/>
              <a:ext cx="782243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呂布</a:t>
              </a:r>
              <a:endParaRPr/>
            </a:p>
          </p:txBody>
        </p:sp>
        <p:sp>
          <p:nvSpPr>
            <p:cNvPr id="388" name="Google Shape;388;p5"/>
            <p:cNvSpPr txBox="1"/>
            <p:nvPr/>
          </p:nvSpPr>
          <p:spPr>
            <a:xfrm>
              <a:off x="2859778" y="3693092"/>
              <a:ext cx="1447022" cy="486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Microsoft JhengHei"/>
                <a:buNone/>
              </a:pPr>
              <a:r>
                <a:rPr lang="zh-TW" sz="2400" b="0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三顧茅廬</a:t>
              </a:r>
              <a:endParaRPr/>
            </a:p>
          </p:txBody>
        </p:sp>
        <p:sp>
          <p:nvSpPr>
            <p:cNvPr id="389" name="Google Shape;389;p5"/>
            <p:cNvSpPr txBox="1"/>
            <p:nvPr/>
          </p:nvSpPr>
          <p:spPr>
            <a:xfrm>
              <a:off x="3753558" y="4368044"/>
              <a:ext cx="782243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劉備</a:t>
              </a:r>
              <a:endParaRPr/>
            </a:p>
          </p:txBody>
        </p:sp>
        <p:sp>
          <p:nvSpPr>
            <p:cNvPr id="390" name="Google Shape;390;p5"/>
            <p:cNvSpPr txBox="1"/>
            <p:nvPr/>
          </p:nvSpPr>
          <p:spPr>
            <a:xfrm>
              <a:off x="2841068" y="3150392"/>
              <a:ext cx="944548" cy="354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zh-TW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Crazy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min" descr="1min">
            <a:hlinkClick r:id="" action="ppaction://media"/>
            <a:extLst>
              <a:ext uri="{FF2B5EF4-FFF2-40B4-BE49-F238E27FC236}">
                <a16:creationId xmlns:a16="http://schemas.microsoft.com/office/drawing/2014/main" id="{F52D96F1-7DD4-244E-864C-499C997D01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2012" y="788835"/>
            <a:ext cx="4506276" cy="2534780"/>
          </a:xfrm>
          <a:prstGeom prst="rect">
            <a:avLst/>
          </a:prstGeom>
        </p:spPr>
      </p:pic>
      <p:sp>
        <p:nvSpPr>
          <p:cNvPr id="396" name="Google Shape;39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zh-TW"/>
              <a:t>1 min</a:t>
            </a:r>
            <a:endParaRPr/>
          </a:p>
        </p:txBody>
      </p:sp>
      <p:sp>
        <p:nvSpPr>
          <p:cNvPr id="397" name="Google Shape;39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63340" cy="337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Char char="•"/>
            </a:pPr>
            <a:r>
              <a:rPr lang="zh-TW">
                <a:solidFill>
                  <a:srgbClr val="FFC000"/>
                </a:solidFill>
              </a:rPr>
              <a:t>Game3 找到你的夥伴</a:t>
            </a:r>
            <a:endParaRPr/>
          </a:p>
          <a:p>
            <a:pPr marL="385763" lvl="0" indent="-38576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AutoNum type="arabicPeriod"/>
            </a:pPr>
            <a:r>
              <a:rPr lang="zh-TW"/>
              <a:t>請各位學員抽動物卡</a:t>
            </a:r>
            <a:endParaRPr/>
          </a:p>
          <a:p>
            <a:pPr marL="385763" lvl="0" indent="-38576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AutoNum type="arabicPeriod"/>
            </a:pPr>
            <a:r>
              <a:rPr lang="zh-TW"/>
              <a:t>想想你抽到的動物</a:t>
            </a:r>
            <a:endParaRPr/>
          </a:p>
          <a:p>
            <a:pPr marL="385763" lvl="0" indent="-38576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AutoNum type="arabicPeriod"/>
            </a:pPr>
            <a:r>
              <a:rPr lang="zh-TW"/>
              <a:t>只能做動作，不能發聲音</a:t>
            </a:r>
            <a:endParaRPr/>
          </a:p>
          <a:p>
            <a:pPr marL="385763" lvl="0" indent="-385763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AutoNum type="arabicPeriod"/>
            </a:pPr>
            <a:r>
              <a:rPr lang="zh-TW"/>
              <a:t>用動作找到你的夥伴</a:t>
            </a:r>
            <a:endParaRPr/>
          </a:p>
        </p:txBody>
      </p:sp>
      <p:grpSp>
        <p:nvGrpSpPr>
          <p:cNvPr id="399" name="Google Shape;399;p6"/>
          <p:cNvGrpSpPr/>
          <p:nvPr/>
        </p:nvGrpSpPr>
        <p:grpSpPr>
          <a:xfrm>
            <a:off x="5425636" y="3218486"/>
            <a:ext cx="2716991" cy="1800987"/>
            <a:chOff x="5338087" y="3150392"/>
            <a:chExt cx="3135823" cy="2078614"/>
          </a:xfrm>
        </p:grpSpPr>
        <p:grpSp>
          <p:nvGrpSpPr>
            <p:cNvPr id="400" name="Google Shape;400;p6"/>
            <p:cNvGrpSpPr/>
            <p:nvPr/>
          </p:nvGrpSpPr>
          <p:grpSpPr>
            <a:xfrm>
              <a:off x="5338087" y="3150392"/>
              <a:ext cx="1567912" cy="1567912"/>
              <a:chOff x="5338087" y="3150392"/>
              <a:chExt cx="1567912" cy="1567912"/>
            </a:xfrm>
          </p:grpSpPr>
          <p:pic>
            <p:nvPicPr>
              <p:cNvPr id="401" name="Google Shape;401;p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667519" y="3423646"/>
                <a:ext cx="1021404" cy="10214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2" name="Google Shape;402;p6"/>
              <p:cNvSpPr/>
              <p:nvPr/>
            </p:nvSpPr>
            <p:spPr>
              <a:xfrm>
                <a:off x="5338087" y="3150392"/>
                <a:ext cx="1567912" cy="1567912"/>
              </a:xfrm>
              <a:prstGeom prst="roundRect">
                <a:avLst>
                  <a:gd name="adj" fmla="val 16667"/>
                </a:avLst>
              </a:prstGeom>
              <a:noFill/>
              <a:ln w="222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3" name="Google Shape;403;p6"/>
            <p:cNvGrpSpPr/>
            <p:nvPr/>
          </p:nvGrpSpPr>
          <p:grpSpPr>
            <a:xfrm>
              <a:off x="6905999" y="3661094"/>
              <a:ext cx="1567912" cy="1567912"/>
              <a:chOff x="7027748" y="3150392"/>
              <a:chExt cx="1567912" cy="1567912"/>
            </a:xfrm>
          </p:grpSpPr>
          <p:sp>
            <p:nvSpPr>
              <p:cNvPr id="404" name="Google Shape;404;p6"/>
              <p:cNvSpPr/>
              <p:nvPr/>
            </p:nvSpPr>
            <p:spPr>
              <a:xfrm>
                <a:off x="7027748" y="3150392"/>
                <a:ext cx="1567912" cy="1567912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 w="222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5" name="Google Shape;405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301002" y="3423646"/>
                <a:ext cx="1021404" cy="10214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6" name="Google Shape;406;p6"/>
            <p:cNvGrpSpPr/>
            <p:nvPr/>
          </p:nvGrpSpPr>
          <p:grpSpPr>
            <a:xfrm>
              <a:off x="6905999" y="3495439"/>
              <a:ext cx="1567912" cy="1567912"/>
              <a:chOff x="7027748" y="3150392"/>
              <a:chExt cx="1567912" cy="1567912"/>
            </a:xfrm>
          </p:grpSpPr>
          <p:sp>
            <p:nvSpPr>
              <p:cNvPr id="407" name="Google Shape;407;p6"/>
              <p:cNvSpPr/>
              <p:nvPr/>
            </p:nvSpPr>
            <p:spPr>
              <a:xfrm>
                <a:off x="7027748" y="3150392"/>
                <a:ext cx="1567912" cy="1567912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 w="222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8" name="Google Shape;408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301002" y="3423646"/>
                <a:ext cx="1021404" cy="10214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9" name="Google Shape;409;p6"/>
            <p:cNvGrpSpPr/>
            <p:nvPr/>
          </p:nvGrpSpPr>
          <p:grpSpPr>
            <a:xfrm>
              <a:off x="6905999" y="3329784"/>
              <a:ext cx="1567912" cy="1567912"/>
              <a:chOff x="7027748" y="3150392"/>
              <a:chExt cx="1567912" cy="1567912"/>
            </a:xfrm>
          </p:grpSpPr>
          <p:sp>
            <p:nvSpPr>
              <p:cNvPr id="410" name="Google Shape;410;p6"/>
              <p:cNvSpPr/>
              <p:nvPr/>
            </p:nvSpPr>
            <p:spPr>
              <a:xfrm>
                <a:off x="7027748" y="3150392"/>
                <a:ext cx="1567912" cy="1567912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 w="222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11" name="Google Shape;411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301002" y="3423646"/>
                <a:ext cx="1021404" cy="10214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2" name="Google Shape;412;p6"/>
            <p:cNvGrpSpPr/>
            <p:nvPr/>
          </p:nvGrpSpPr>
          <p:grpSpPr>
            <a:xfrm>
              <a:off x="6905999" y="3164129"/>
              <a:ext cx="1567912" cy="1567912"/>
              <a:chOff x="7027748" y="3150392"/>
              <a:chExt cx="1567912" cy="1567912"/>
            </a:xfrm>
          </p:grpSpPr>
          <p:sp>
            <p:nvSpPr>
              <p:cNvPr id="413" name="Google Shape;413;p6"/>
              <p:cNvSpPr/>
              <p:nvPr/>
            </p:nvSpPr>
            <p:spPr>
              <a:xfrm>
                <a:off x="7027748" y="3150392"/>
                <a:ext cx="1567912" cy="1567912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 w="222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14" name="Google Shape;414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301002" y="3423646"/>
                <a:ext cx="1021404" cy="10214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"/>
          <p:cNvSpPr txBox="1">
            <a:spLocks noGrp="1"/>
          </p:cNvSpPr>
          <p:nvPr>
            <p:ph type="ctrTitle"/>
          </p:nvPr>
        </p:nvSpPr>
        <p:spPr>
          <a:xfrm>
            <a:off x="340963" y="2034879"/>
            <a:ext cx="8457612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3000"/>
              <a:buFont typeface="Arial"/>
              <a:buNone/>
            </a:pPr>
            <a:r>
              <a:rPr lang="zh-TW" sz="13000">
                <a:latin typeface="Arial"/>
                <a:ea typeface="Arial"/>
                <a:cs typeface="Arial"/>
                <a:sym typeface="Arial"/>
              </a:rPr>
              <a:t>跨領域設計</a:t>
            </a:r>
            <a:br>
              <a:rPr lang="zh-TW" sz="13000">
                <a:latin typeface="Arial"/>
                <a:ea typeface="Arial"/>
                <a:cs typeface="Arial"/>
                <a:sym typeface="Arial"/>
              </a:rPr>
            </a:br>
            <a:r>
              <a:rPr lang="zh-TW" sz="1300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1+1&gt;2</a:t>
            </a:r>
            <a:endParaRPr sz="130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"/>
          <p:cNvSpPr txBox="1"/>
          <p:nvPr/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工作坊4D流程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b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8"/>
          <p:cNvPicPr preferRelativeResize="0"/>
          <p:nvPr/>
        </p:nvPicPr>
        <p:blipFill rotWithShape="1">
          <a:blip r:embed="rId3">
            <a:alphaModFix/>
          </a:blip>
          <a:srcRect t="23671" b="24661"/>
          <a:stretch/>
        </p:blipFill>
        <p:spPr>
          <a:xfrm>
            <a:off x="550840" y="1083568"/>
            <a:ext cx="8042318" cy="3656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"/>
          <p:cNvSpPr txBox="1">
            <a:spLocks noGrp="1"/>
          </p:cNvSpPr>
          <p:nvPr>
            <p:ph type="ctrTitle"/>
          </p:nvPr>
        </p:nvSpPr>
        <p:spPr>
          <a:xfrm>
            <a:off x="422032" y="2034879"/>
            <a:ext cx="8054669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5000"/>
              <a:buFont typeface="Microsoft JhengHei"/>
              <a:buNone/>
            </a:pPr>
            <a:r>
              <a:rPr lang="zh-TW" sz="1500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Discover</a:t>
            </a:r>
            <a:r>
              <a:rPr lang="zh-TW" sz="15000">
                <a:latin typeface="Microsoft JhengHei"/>
                <a:ea typeface="Microsoft JhengHei"/>
                <a:cs typeface="Microsoft JhengHei"/>
                <a:sym typeface="Microsoft JhengHei"/>
              </a:rPr>
              <a:t> 發現異同</a:t>
            </a:r>
            <a:endParaRPr sz="15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2618</Words>
  <Application>Microsoft Macintosh PowerPoint</Application>
  <PresentationFormat>如螢幕大小 (16:9)</PresentationFormat>
  <Paragraphs>491</Paragraphs>
  <Slides>39</Slides>
  <Notes>39</Notes>
  <HiddenSlides>0</HiddenSlides>
  <MMClips>11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39</vt:i4>
      </vt:variant>
    </vt:vector>
  </HeadingPairs>
  <TitlesOfParts>
    <vt:vector size="49" baseType="lpstr">
      <vt:lpstr>Microsoft JhengHei</vt:lpstr>
      <vt:lpstr>PingFang TC Light</vt:lpstr>
      <vt:lpstr>Arial</vt:lpstr>
      <vt:lpstr>Calibri</vt:lpstr>
      <vt:lpstr>Helvetica Neue</vt:lpstr>
      <vt:lpstr>自訂設計</vt:lpstr>
      <vt:lpstr>simple-light-2</vt:lpstr>
      <vt:lpstr>Office 佈景主題</vt:lpstr>
      <vt:lpstr>White</vt:lpstr>
      <vt:lpstr>White</vt:lpstr>
      <vt:lpstr>PowerPoint 簡報</vt:lpstr>
      <vt:lpstr>下午工作坊的流程 </vt:lpstr>
      <vt:lpstr>暖身破冰</vt:lpstr>
      <vt:lpstr>5 mins</vt:lpstr>
      <vt:lpstr>10 mins</vt:lpstr>
      <vt:lpstr>1 min</vt:lpstr>
      <vt:lpstr>跨領域設計 1+1&gt;2</vt:lpstr>
      <vt:lpstr>PowerPoint 簡報</vt:lpstr>
      <vt:lpstr>Discover 發現異同</vt:lpstr>
      <vt:lpstr>PowerPoint 簡報</vt:lpstr>
      <vt:lpstr>PowerPoint 簡報</vt:lpstr>
      <vt:lpstr>PowerPoint 簡報</vt:lpstr>
      <vt:lpstr>PowerPoint 簡報</vt:lpstr>
      <vt:lpstr>口頭報告</vt:lpstr>
      <vt:lpstr>接著我們將會進行..... </vt:lpstr>
      <vt:lpstr>Define 決定題目</vt:lpstr>
      <vt:lpstr>每組請派一人到台前抽籤 </vt:lpstr>
      <vt:lpstr>PowerPoint 簡報</vt:lpstr>
      <vt:lpstr>PowerPoint 簡報</vt:lpstr>
      <vt:lpstr>PowerPoint 簡報</vt:lpstr>
      <vt:lpstr>投票</vt:lpstr>
      <vt:lpstr>PowerPoint 簡報</vt:lpstr>
      <vt:lpstr>PowerPoint 簡報</vt:lpstr>
      <vt:lpstr>PowerPoint 簡報</vt:lpstr>
      <vt:lpstr>PowerPoint 簡報</vt:lpstr>
      <vt:lpstr>接著我們進行&lt;課表設計&gt; </vt:lpstr>
      <vt:lpstr>Develop 課表設計</vt:lpstr>
      <vt:lpstr>跨領域工作坊的操作類型</vt:lpstr>
      <vt:lpstr>PowerPoint 簡報</vt:lpstr>
      <vt:lpstr>PowerPoint 簡報</vt:lpstr>
      <vt:lpstr>範例</vt:lpstr>
      <vt:lpstr>PowerPoint 簡報</vt:lpstr>
      <vt:lpstr>PowerPoint 簡報</vt:lpstr>
      <vt:lpstr>接著我們進行&lt;自由交流&gt; 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Altolee-X1c</dc:creator>
  <cp:lastModifiedBy>OEY Z</cp:lastModifiedBy>
  <cp:revision>9</cp:revision>
  <dcterms:modified xsi:type="dcterms:W3CDTF">2023-04-19T07:07:09Z</dcterms:modified>
</cp:coreProperties>
</file>