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74"/>
  </p:notesMasterIdLst>
  <p:sldIdLst>
    <p:sldId id="856" r:id="rId2"/>
    <p:sldId id="257" r:id="rId3"/>
    <p:sldId id="342" r:id="rId4"/>
    <p:sldId id="339" r:id="rId5"/>
    <p:sldId id="337" r:id="rId6"/>
    <p:sldId id="338" r:id="rId7"/>
    <p:sldId id="340" r:id="rId8"/>
    <p:sldId id="853" r:id="rId9"/>
    <p:sldId id="851" r:id="rId10"/>
    <p:sldId id="314" r:id="rId11"/>
    <p:sldId id="323" r:id="rId12"/>
    <p:sldId id="324" r:id="rId13"/>
    <p:sldId id="325" r:id="rId14"/>
    <p:sldId id="326" r:id="rId15"/>
    <p:sldId id="552" r:id="rId16"/>
    <p:sldId id="855" r:id="rId17"/>
    <p:sldId id="682" r:id="rId18"/>
    <p:sldId id="258" r:id="rId19"/>
    <p:sldId id="259" r:id="rId20"/>
    <p:sldId id="260" r:id="rId21"/>
    <p:sldId id="261" r:id="rId22"/>
    <p:sldId id="262" r:id="rId23"/>
    <p:sldId id="263" r:id="rId24"/>
    <p:sldId id="854"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287" r:id="rId49"/>
    <p:sldId id="288" r:id="rId50"/>
    <p:sldId id="289" r:id="rId51"/>
    <p:sldId id="290" r:id="rId52"/>
    <p:sldId id="291" r:id="rId53"/>
    <p:sldId id="292" r:id="rId54"/>
    <p:sldId id="293" r:id="rId55"/>
    <p:sldId id="295" r:id="rId56"/>
    <p:sldId id="296" r:id="rId57"/>
    <p:sldId id="317" r:id="rId58"/>
    <p:sldId id="298" r:id="rId59"/>
    <p:sldId id="299" r:id="rId60"/>
    <p:sldId id="318" r:id="rId61"/>
    <p:sldId id="304" r:id="rId62"/>
    <p:sldId id="305" r:id="rId63"/>
    <p:sldId id="320" r:id="rId64"/>
    <p:sldId id="306" r:id="rId65"/>
    <p:sldId id="308" r:id="rId66"/>
    <p:sldId id="319" r:id="rId67"/>
    <p:sldId id="310" r:id="rId68"/>
    <p:sldId id="309" r:id="rId69"/>
    <p:sldId id="313" r:id="rId70"/>
    <p:sldId id="316" r:id="rId71"/>
    <p:sldId id="341" r:id="rId72"/>
    <p:sldId id="1403" r:id="rId7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C1AD"/>
    <a:srgbClr val="FF22E6"/>
    <a:srgbClr val="000000"/>
    <a:srgbClr val="F4F5F1"/>
    <a:srgbClr val="C3A698"/>
    <a:srgbClr val="90AF9E"/>
    <a:srgbClr val="E7C6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FEC01E-2D06-4D55-8859-9CD8C38E0D79}">
  <a:tblStyle styleId="{1EFEC01E-2D06-4D55-8859-9CD8C38E0D79}"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84"/>
    <p:restoredTop sz="84981" autoAdjust="0"/>
  </p:normalViewPr>
  <p:slideViewPr>
    <p:cSldViewPr snapToGrid="0" snapToObjects="1">
      <p:cViewPr varScale="1">
        <p:scale>
          <a:sx n="128" d="100"/>
          <a:sy n="128" d="100"/>
        </p:scale>
        <p:origin x="858" y="11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extLst>
      <p:ext uri="{BB962C8B-B14F-4D97-AF65-F5344CB8AC3E}">
        <p14:creationId xmlns:p14="http://schemas.microsoft.com/office/powerpoint/2010/main" val="124702467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字體</a:t>
            </a:r>
            <a:r>
              <a:rPr kumimoji="1" lang="en-US" altLang="zh-CN" dirty="0"/>
              <a:t>--</a:t>
            </a:r>
            <a:r>
              <a:rPr kumimoji="1" lang="zh-TW" altLang="en-US" dirty="0"/>
              <a:t>蘋方繁（</a:t>
            </a:r>
            <a:r>
              <a:rPr kumimoji="1" lang="en" altLang="zh-TW" dirty="0" err="1"/>
              <a:t>PingFang</a:t>
            </a:r>
            <a:r>
              <a:rPr kumimoji="1" lang="en" altLang="zh-TW" dirty="0"/>
              <a:t> TC</a:t>
            </a:r>
            <a:r>
              <a:rPr kumimoji="1" lang="zh-TW" altLang="en-US" dirty="0"/>
              <a:t>）</a:t>
            </a:r>
          </a:p>
        </p:txBody>
      </p:sp>
    </p:spTree>
    <p:extLst>
      <p:ext uri="{BB962C8B-B14F-4D97-AF65-F5344CB8AC3E}">
        <p14:creationId xmlns:p14="http://schemas.microsoft.com/office/powerpoint/2010/main" val="3569309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kumimoji="1" lang="zh-TW" altLang="en-US" dirty="0"/>
              <a:t>苗圃以雙鑽石模組對照設計思考五步驟作為師培及人培的核心</a:t>
            </a:r>
            <a:endParaRPr kumimoji="1" lang="en-US" altLang="zh-TW" dirty="0"/>
          </a:p>
          <a:p>
            <a:endParaRPr kumimoji="1" lang="zh-TW" altLang="en-US" dirty="0"/>
          </a:p>
        </p:txBody>
      </p:sp>
    </p:spTree>
    <p:extLst>
      <p:ext uri="{BB962C8B-B14F-4D97-AF65-F5344CB8AC3E}">
        <p14:creationId xmlns:p14="http://schemas.microsoft.com/office/powerpoint/2010/main" val="3842441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zh-TW" altLang="en-US" dirty="0"/>
              <a:t>第一個鑽石主要在定義問題前的探索部分</a:t>
            </a:r>
            <a:endParaRPr lang="en-US" altLang="zh-TW" dirty="0"/>
          </a:p>
          <a:p>
            <a:pPr lvl="0" rtl="0">
              <a:spcBef>
                <a:spcPts val="0"/>
              </a:spcBef>
              <a:buNone/>
            </a:pPr>
            <a:r>
              <a:rPr lang="zh-TW" altLang="en-US" dirty="0"/>
              <a:t>第二個鑽石則是在完成創新前的執行與驗證步驟</a:t>
            </a:r>
            <a:endParaRPr dirty="0"/>
          </a:p>
        </p:txBody>
      </p:sp>
    </p:spTree>
    <p:extLst>
      <p:ext uri="{BB962C8B-B14F-4D97-AF65-F5344CB8AC3E}">
        <p14:creationId xmlns:p14="http://schemas.microsoft.com/office/powerpoint/2010/main" val="638149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zh-CN" altLang="en-US" sz="1200" kern="1200" dirty="0">
                <a:solidFill>
                  <a:schemeClr val="tx1"/>
                </a:solidFill>
                <a:effectLst/>
                <a:latin typeface="+mn-lt"/>
                <a:ea typeface="+mn-ea"/>
                <a:cs typeface="+mn-cs"/>
              </a:rPr>
              <a:t>此頁為總辦開發跨領域設計思考教學工具在雙鑽石模組上的分佈</a:t>
            </a:r>
            <a:r>
              <a:rPr lang="zh-TW" altLang="en-US" sz="1200" kern="1200" dirty="0">
                <a:solidFill>
                  <a:schemeClr val="tx1"/>
                </a:solidFill>
                <a:effectLst/>
                <a:latin typeface="+mn-lt"/>
                <a:ea typeface="+mn-ea"/>
                <a:cs typeface="+mn-cs"/>
              </a:rPr>
              <a:t>，</a:t>
            </a:r>
            <a:endParaRPr lang="en-US" altLang="zh-TW" sz="1200" kern="1200" dirty="0">
              <a:solidFill>
                <a:schemeClr val="tx1"/>
              </a:solidFill>
              <a:effectLst/>
              <a:latin typeface="+mn-lt"/>
              <a:ea typeface="+mn-ea"/>
              <a:cs typeface="+mn-cs"/>
            </a:endParaRPr>
          </a:p>
          <a:p>
            <a:pPr>
              <a:buNone/>
            </a:pPr>
            <a:r>
              <a:rPr lang="zh-CN" altLang="en-US" sz="1200" kern="1200" dirty="0">
                <a:solidFill>
                  <a:schemeClr val="tx1"/>
                </a:solidFill>
                <a:effectLst/>
                <a:latin typeface="+mn-lt"/>
                <a:ea typeface="+mn-ea"/>
                <a:cs typeface="+mn-cs"/>
              </a:rPr>
              <a:t>可以簡單介紹或以自己過去使用設計思考工具作為介紹替換</a:t>
            </a:r>
            <a:endParaRPr lang="en-US" altLang="zh-CN" sz="1200" kern="1200" dirty="0">
              <a:solidFill>
                <a:schemeClr val="tx1"/>
              </a:solidFill>
              <a:effectLst/>
              <a:latin typeface="+mn-lt"/>
              <a:ea typeface="+mn-ea"/>
              <a:cs typeface="+mn-cs"/>
            </a:endParaRPr>
          </a:p>
          <a:p>
            <a:pPr>
              <a:buNone/>
            </a:pP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KJ</a:t>
            </a:r>
            <a:r>
              <a:rPr lang="zh-CN" altLang="en-US" sz="1200" kern="1200" dirty="0">
                <a:solidFill>
                  <a:schemeClr val="tx1"/>
                </a:solidFill>
                <a:effectLst/>
                <a:latin typeface="+mn-lt"/>
                <a:ea typeface="+mn-ea"/>
                <a:cs typeface="+mn-cs"/>
              </a:rPr>
              <a:t>法</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同理心地圖</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十字分析法</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冰山海報</a:t>
            </a:r>
            <a:endParaRPr lang="en-US" altLang="zh-CN" sz="1200" kern="1200" dirty="0">
              <a:solidFill>
                <a:schemeClr val="tx1"/>
              </a:solidFill>
              <a:effectLst/>
              <a:latin typeface="+mn-lt"/>
              <a:ea typeface="+mn-ea"/>
              <a:cs typeface="+mn-cs"/>
            </a:endParaRPr>
          </a:p>
          <a:p>
            <a:r>
              <a:rPr lang="zh-TW" altLang="zh-TW" sz="1200" kern="1200" dirty="0">
                <a:solidFill>
                  <a:schemeClr val="tx1"/>
                </a:solidFill>
                <a:effectLst/>
                <a:latin typeface="+mn-lt"/>
                <a:ea typeface="+mn-ea"/>
                <a:cs typeface="+mn-cs"/>
              </a:rPr>
              <a:t>收斂正六面體</a:t>
            </a:r>
            <a:r>
              <a:rPr lang="zh-TW" altLang="en-US"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方大同）</a:t>
            </a:r>
            <a:endParaRPr lang="en-US"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5W1H </a:t>
            </a:r>
            <a:r>
              <a:rPr lang="zh-TW" altLang="zh-TW" sz="1200" kern="1200" dirty="0">
                <a:solidFill>
                  <a:schemeClr val="tx1"/>
                </a:solidFill>
                <a:effectLst/>
                <a:latin typeface="+mn-lt"/>
                <a:ea typeface="+mn-ea"/>
                <a:cs typeface="+mn-cs"/>
              </a:rPr>
              <a:t>收斂正六面體工具</a:t>
            </a:r>
            <a:r>
              <a:rPr lang="zh-TW" altLang="en-US" sz="1200" kern="1200" dirty="0">
                <a:solidFill>
                  <a:schemeClr val="tx1"/>
                </a:solidFill>
                <a:effectLst/>
                <a:latin typeface="+mn-lt"/>
                <a:ea typeface="+mn-ea"/>
                <a:cs typeface="+mn-cs"/>
              </a:rPr>
              <a:t>（設計光明燈）</a:t>
            </a:r>
            <a:endParaRPr lang="en-US" altLang="zh-TW" sz="1200" kern="1200" dirty="0">
              <a:solidFill>
                <a:schemeClr val="tx1"/>
              </a:solidFill>
              <a:effectLst/>
              <a:latin typeface="+mn-lt"/>
              <a:ea typeface="+mn-ea"/>
              <a:cs typeface="+mn-cs"/>
            </a:endParaRPr>
          </a:p>
          <a:p>
            <a:r>
              <a:rPr lang="zh-TW" altLang="en-US" sz="1200" kern="1200" dirty="0">
                <a:solidFill>
                  <a:schemeClr val="tx1"/>
                </a:solidFill>
                <a:effectLst/>
                <a:latin typeface="+mn-lt"/>
                <a:ea typeface="+mn-ea"/>
                <a:cs typeface="+mn-cs"/>
              </a:rPr>
              <a:t>人因視覺化工具</a:t>
            </a:r>
            <a:endParaRPr lang="zh-TW" altLang="zh-TW" sz="1200" kern="1200" dirty="0">
              <a:solidFill>
                <a:schemeClr val="tx1"/>
              </a:solidFill>
              <a:effectLst/>
              <a:latin typeface="+mn-lt"/>
              <a:ea typeface="+mn-ea"/>
              <a:cs typeface="+mn-cs"/>
            </a:endParaRPr>
          </a:p>
          <a:p>
            <a:r>
              <a:rPr lang="zh-TW" altLang="zh-TW" sz="1200" kern="1200" dirty="0">
                <a:solidFill>
                  <a:schemeClr val="tx1"/>
                </a:solidFill>
                <a:effectLst/>
                <a:latin typeface="+mn-lt"/>
                <a:ea typeface="+mn-ea"/>
                <a:cs typeface="+mn-cs"/>
              </a:rPr>
              <a:t>原型牌卡</a:t>
            </a:r>
            <a:endParaRPr lang="en-US" altLang="zh-TW" sz="1200" kern="1200" dirty="0">
              <a:solidFill>
                <a:schemeClr val="tx1"/>
              </a:solidFill>
              <a:effectLst/>
              <a:latin typeface="+mn-lt"/>
              <a:ea typeface="+mn-ea"/>
              <a:cs typeface="+mn-cs"/>
            </a:endParaRPr>
          </a:p>
          <a:p>
            <a:r>
              <a:rPr lang="zh-TW" altLang="en-US" sz="1200" kern="1200" dirty="0">
                <a:solidFill>
                  <a:schemeClr val="tx1"/>
                </a:solidFill>
                <a:effectLst/>
                <a:latin typeface="+mn-lt"/>
                <a:ea typeface="+mn-ea"/>
                <a:cs typeface="+mn-cs"/>
              </a:rPr>
              <a:t>原型開發海報</a:t>
            </a:r>
            <a:endParaRPr lang="zh-TW" altLang="zh-TW" sz="1200" kern="1200" dirty="0">
              <a:solidFill>
                <a:schemeClr val="tx1"/>
              </a:solidFill>
              <a:effectLst/>
              <a:latin typeface="+mn-lt"/>
              <a:ea typeface="+mn-ea"/>
              <a:cs typeface="+mn-cs"/>
            </a:endParaRPr>
          </a:p>
          <a:p>
            <a:r>
              <a:rPr lang="zh-TW" altLang="zh-TW" sz="1200" kern="1200" dirty="0">
                <a:solidFill>
                  <a:schemeClr val="tx1"/>
                </a:solidFill>
                <a:effectLst/>
                <a:latin typeface="+mn-lt"/>
                <a:ea typeface="+mn-ea"/>
                <a:cs typeface="+mn-cs"/>
              </a:rPr>
              <a:t>原型聚焦長六面體</a:t>
            </a:r>
            <a:r>
              <a:rPr lang="zh-TW" altLang="en-US" sz="1200" kern="1200" dirty="0">
                <a:solidFill>
                  <a:schemeClr val="tx1"/>
                </a:solidFill>
                <a:effectLst/>
                <a:latin typeface="+mn-lt"/>
                <a:ea typeface="+mn-ea"/>
                <a:cs typeface="+mn-cs"/>
              </a:rPr>
              <a:t>（方大長）</a:t>
            </a:r>
            <a:endParaRPr lang="zh-TW" altLang="zh-TW" sz="1200" kern="1200" dirty="0">
              <a:solidFill>
                <a:schemeClr val="tx1"/>
              </a:solidFill>
              <a:effectLst/>
              <a:latin typeface="+mn-lt"/>
              <a:ea typeface="+mn-ea"/>
              <a:cs typeface="+mn-cs"/>
            </a:endParaRPr>
          </a:p>
          <a:p>
            <a:r>
              <a:rPr lang="en-US" altLang="zh-TW" sz="1200" kern="1200" dirty="0">
                <a:solidFill>
                  <a:schemeClr val="tx1"/>
                </a:solidFill>
                <a:effectLst/>
                <a:latin typeface="+mn-lt"/>
                <a:ea typeface="+mn-ea"/>
                <a:cs typeface="+mn-cs"/>
              </a:rPr>
              <a:t>3D</a:t>
            </a:r>
            <a:r>
              <a:rPr lang="zh-TW" altLang="zh-TW" sz="1200" kern="1200" dirty="0">
                <a:solidFill>
                  <a:schemeClr val="tx1"/>
                </a:solidFill>
                <a:effectLst/>
                <a:latin typeface="+mn-lt"/>
                <a:ea typeface="+mn-ea"/>
                <a:cs typeface="+mn-cs"/>
              </a:rPr>
              <a:t>列印操作手冊、</a:t>
            </a:r>
            <a:r>
              <a:rPr lang="en-US" altLang="zh-TW" sz="1200" kern="1200" dirty="0">
                <a:solidFill>
                  <a:schemeClr val="tx1"/>
                </a:solidFill>
                <a:effectLst/>
                <a:latin typeface="+mn-lt"/>
                <a:ea typeface="+mn-ea"/>
                <a:cs typeface="+mn-cs"/>
              </a:rPr>
              <a:t>3D</a:t>
            </a:r>
            <a:r>
              <a:rPr lang="zh-TW" altLang="zh-TW" sz="1200" kern="1200" dirty="0">
                <a:solidFill>
                  <a:schemeClr val="tx1"/>
                </a:solidFill>
                <a:effectLst/>
                <a:latin typeface="+mn-lt"/>
                <a:ea typeface="+mn-ea"/>
                <a:cs typeface="+mn-cs"/>
              </a:rPr>
              <a:t>列印除錯地圖</a:t>
            </a:r>
          </a:p>
          <a:p>
            <a:r>
              <a:rPr lang="zh-TW" altLang="zh-TW" sz="1200" kern="1200" dirty="0">
                <a:solidFill>
                  <a:schemeClr val="tx1"/>
                </a:solidFill>
                <a:effectLst/>
                <a:latin typeface="+mn-lt"/>
                <a:ea typeface="+mn-ea"/>
                <a:cs typeface="+mn-cs"/>
              </a:rPr>
              <a:t>木工、鐵工、焊工實作基礎手冊</a:t>
            </a:r>
            <a:endParaRPr lang="en-US" altLang="zh-TW" sz="1200" kern="1200" dirty="0">
              <a:solidFill>
                <a:schemeClr val="tx1"/>
              </a:solidFill>
              <a:effectLst/>
              <a:latin typeface="+mn-lt"/>
              <a:ea typeface="+mn-ea"/>
              <a:cs typeface="+mn-cs"/>
            </a:endParaRPr>
          </a:p>
          <a:p>
            <a:r>
              <a:rPr lang="zh-TW" altLang="zh-TW" sz="1200" kern="1200" dirty="0">
                <a:solidFill>
                  <a:schemeClr val="tx1"/>
                </a:solidFill>
                <a:effectLst/>
                <a:latin typeface="+mn-lt"/>
                <a:ea typeface="+mn-ea"/>
                <a:cs typeface="+mn-cs"/>
              </a:rPr>
              <a:t>原型美學特徵牌卡</a:t>
            </a:r>
            <a:endParaRPr lang="en-US" altLang="zh-TW" sz="1200" kern="1200" dirty="0">
              <a:solidFill>
                <a:schemeClr val="tx1"/>
              </a:solidFill>
              <a:effectLst/>
              <a:latin typeface="+mn-lt"/>
              <a:ea typeface="+mn-ea"/>
              <a:cs typeface="+mn-cs"/>
            </a:endParaRPr>
          </a:p>
          <a:p>
            <a:r>
              <a:rPr lang="zh-TW" altLang="zh-TW" sz="1200" kern="1200" dirty="0">
                <a:solidFill>
                  <a:schemeClr val="tx1"/>
                </a:solidFill>
                <a:effectLst/>
                <a:latin typeface="+mn-lt"/>
                <a:ea typeface="+mn-ea"/>
                <a:cs typeface="+mn-cs"/>
              </a:rPr>
              <a:t>原型美學價值地圖</a:t>
            </a:r>
          </a:p>
          <a:p>
            <a:r>
              <a:rPr lang="zh-TW" altLang="zh-TW" sz="1200" kern="1200" dirty="0">
                <a:solidFill>
                  <a:schemeClr val="tx1"/>
                </a:solidFill>
                <a:effectLst/>
                <a:latin typeface="+mn-lt"/>
                <a:ea typeface="+mn-ea"/>
                <a:cs typeface="+mn-cs"/>
              </a:rPr>
              <a:t>使用者矩陣</a:t>
            </a:r>
          </a:p>
          <a:p>
            <a:r>
              <a:rPr lang="zh-TW" altLang="zh-TW" sz="1200" kern="1200" dirty="0">
                <a:solidFill>
                  <a:schemeClr val="tx1"/>
                </a:solidFill>
                <a:effectLst/>
                <a:latin typeface="+mn-lt"/>
                <a:ea typeface="+mn-ea"/>
                <a:cs typeface="+mn-cs"/>
              </a:rPr>
              <a:t>相關效標功能牌卡</a:t>
            </a:r>
          </a:p>
          <a:p>
            <a:endParaRPr kumimoji="1" lang="zh-TW" altLang="en-US" dirty="0"/>
          </a:p>
        </p:txBody>
      </p:sp>
      <p:sp>
        <p:nvSpPr>
          <p:cNvPr id="4" name="投影片編號版面配置區 3"/>
          <p:cNvSpPr>
            <a:spLocks noGrp="1"/>
          </p:cNvSpPr>
          <p:nvPr>
            <p:ph type="sldNum" sz="quarter" idx="5"/>
          </p:nvPr>
        </p:nvSpPr>
        <p:spPr/>
        <p:txBody>
          <a:bodyPr/>
          <a:lstStyle/>
          <a:p>
            <a:fld id="{98887664-515D-ED41-B2C5-05C31B4F37BE}" type="slidenum">
              <a:rPr kumimoji="1" lang="zh-TW" altLang="en-US" smtClean="0"/>
              <a:t>17</a:t>
            </a:fld>
            <a:endParaRPr kumimoji="1" lang="zh-TW" altLang="en-US"/>
          </a:p>
        </p:txBody>
      </p:sp>
    </p:spTree>
    <p:extLst>
      <p:ext uri="{BB962C8B-B14F-4D97-AF65-F5344CB8AC3E}">
        <p14:creationId xmlns:p14="http://schemas.microsoft.com/office/powerpoint/2010/main" val="379756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gn="ctr" rtl="0">
              <a:spcBef>
                <a:spcPts val="0"/>
              </a:spcBef>
              <a:buClr>
                <a:schemeClr val="dk1"/>
              </a:buClr>
              <a:buSzPct val="36666"/>
              <a:buFont typeface="Arial"/>
              <a:buNone/>
            </a:pPr>
            <a:endParaRPr sz="3000">
              <a:solidFill>
                <a:schemeClr val="dk1"/>
              </a:solidFill>
            </a:endParaRPr>
          </a:p>
          <a:p>
            <a:pPr lvl="0" rtl="0">
              <a:spcBef>
                <a:spcPts val="0"/>
              </a:spcBef>
              <a:buNone/>
            </a:pPr>
            <a:endParaRPr/>
          </a:p>
        </p:txBody>
      </p:sp>
    </p:spTree>
    <p:extLst>
      <p:ext uri="{BB962C8B-B14F-4D97-AF65-F5344CB8AC3E}">
        <p14:creationId xmlns:p14="http://schemas.microsoft.com/office/powerpoint/2010/main" val="154008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97064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044227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099884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zh-TW" dirty="0"/>
          </a:p>
        </p:txBody>
      </p:sp>
    </p:spTree>
    <p:extLst>
      <p:ext uri="{BB962C8B-B14F-4D97-AF65-F5344CB8AC3E}">
        <p14:creationId xmlns:p14="http://schemas.microsoft.com/office/powerpoint/2010/main" val="223843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00712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FontTx/>
              <a:buNone/>
            </a:pPr>
            <a:r>
              <a:rPr kumimoji="1" lang="zh-TW" altLang="en-US" dirty="0"/>
              <a:t>強調雙日工作坊必須要以成果為導向作為驗證學習的參考</a:t>
            </a:r>
            <a:endParaRPr kumimoji="1" lang="en-US" altLang="zh-TW" dirty="0"/>
          </a:p>
          <a:p>
            <a:pPr>
              <a:buFontTx/>
              <a:buNone/>
            </a:pPr>
            <a:r>
              <a:rPr kumimoji="1" lang="zh-TW" altLang="en-US" dirty="0"/>
              <a:t>因此所謂</a:t>
            </a:r>
            <a:r>
              <a:rPr kumimoji="1" lang="en-US" altLang="zh-TW" dirty="0"/>
              <a:t>X</a:t>
            </a:r>
            <a:r>
              <a:rPr kumimoji="1" lang="zh-TW" altLang="en-US" dirty="0"/>
              <a:t>型及</a:t>
            </a:r>
            <a:r>
              <a:rPr kumimoji="1" lang="en-US" altLang="zh-TW" dirty="0"/>
              <a:t>Y</a:t>
            </a:r>
            <a:r>
              <a:rPr kumimoji="1" lang="zh-TW" altLang="en-US" dirty="0"/>
              <a:t>型只是在課程在雙鑽石流程上的輕重及成果型態的考量</a:t>
            </a:r>
          </a:p>
        </p:txBody>
      </p:sp>
    </p:spTree>
    <p:extLst>
      <p:ext uri="{BB962C8B-B14F-4D97-AF65-F5344CB8AC3E}">
        <p14:creationId xmlns:p14="http://schemas.microsoft.com/office/powerpoint/2010/main" val="401618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6611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58528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TW"/>
              <a:t>X    銀髮購物X行動智慧  104.08.26. 104.08.27</a:t>
            </a:r>
          </a:p>
          <a:p>
            <a:pPr lvl="0">
              <a:spcBef>
                <a:spcPts val="0"/>
              </a:spcBef>
              <a:buNone/>
            </a:pPr>
            <a:r>
              <a:rPr lang="zh-TW"/>
              <a:t>Y1  腦力補給X銀髮科技  102.04.27. 102.05.04</a:t>
            </a:r>
          </a:p>
          <a:p>
            <a:pPr lvl="0" rtl="0">
              <a:spcBef>
                <a:spcPts val="0"/>
              </a:spcBef>
              <a:buNone/>
            </a:pPr>
            <a:r>
              <a:rPr lang="zh-TW"/>
              <a:t>Y2  活絡腦力X銀髮科技  103.05.17. 103.05.24</a:t>
            </a:r>
          </a:p>
        </p:txBody>
      </p:sp>
    </p:spTree>
    <p:extLst>
      <p:ext uri="{BB962C8B-B14F-4D97-AF65-F5344CB8AC3E}">
        <p14:creationId xmlns:p14="http://schemas.microsoft.com/office/powerpoint/2010/main" val="2107413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44198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TW" altLang="en-US" dirty="0"/>
              <a:t>案例可以以過去經驗做替換</a:t>
            </a:r>
            <a:endParaRPr lang="en-US" altLang="zh-TW" dirty="0"/>
          </a:p>
        </p:txBody>
      </p:sp>
    </p:spTree>
    <p:extLst>
      <p:ext uri="{BB962C8B-B14F-4D97-AF65-F5344CB8AC3E}">
        <p14:creationId xmlns:p14="http://schemas.microsoft.com/office/powerpoint/2010/main" val="20338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TW" altLang="en-US" dirty="0"/>
              <a:t>案例可以以過去經驗做替換</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課表很重要</a:t>
            </a:r>
            <a:endParaRPr lang="en-US" altLang="zh-TW" dirty="0"/>
          </a:p>
          <a:p>
            <a:pPr lvl="0">
              <a:spcBef>
                <a:spcPts val="0"/>
              </a:spcBef>
              <a:buNone/>
            </a:pPr>
            <a:endParaRPr lang="en-US" altLang="zh-TW" dirty="0"/>
          </a:p>
        </p:txBody>
      </p:sp>
    </p:spTree>
    <p:extLst>
      <p:ext uri="{BB962C8B-B14F-4D97-AF65-F5344CB8AC3E}">
        <p14:creationId xmlns:p14="http://schemas.microsoft.com/office/powerpoint/2010/main" val="384698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1698348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1945583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TW" altLang="en-US" dirty="0"/>
              <a:t>案例可以以過去經驗做替換</a:t>
            </a:r>
            <a:endParaRPr lang="en-US" altLang="zh-TW" dirty="0"/>
          </a:p>
        </p:txBody>
      </p:sp>
    </p:spTree>
    <p:extLst>
      <p:ext uri="{BB962C8B-B14F-4D97-AF65-F5344CB8AC3E}">
        <p14:creationId xmlns:p14="http://schemas.microsoft.com/office/powerpoint/2010/main" val="1829908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9" name="Shape 2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TW" altLang="en-US" dirty="0"/>
              <a:t>案例可以以過去經驗做替換</a:t>
            </a:r>
            <a:endParaRPr lang="en-US" altLang="zh-TW" dirty="0"/>
          </a:p>
        </p:txBody>
      </p:sp>
    </p:spTree>
    <p:extLst>
      <p:ext uri="{BB962C8B-B14F-4D97-AF65-F5344CB8AC3E}">
        <p14:creationId xmlns:p14="http://schemas.microsoft.com/office/powerpoint/2010/main" val="1163775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TW" altLang="en-US" dirty="0"/>
              <a:t>案例可以以過去經驗做替換</a:t>
            </a:r>
            <a:endParaRPr lang="en-US" altLang="zh-TW" dirty="0"/>
          </a:p>
        </p:txBody>
      </p:sp>
    </p:spTree>
    <p:extLst>
      <p:ext uri="{BB962C8B-B14F-4D97-AF65-F5344CB8AC3E}">
        <p14:creationId xmlns:p14="http://schemas.microsoft.com/office/powerpoint/2010/main" val="289805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9: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zh-TW" altLang="en-US" dirty="0"/>
              <a:t>跨領域包括的形式有三種</a:t>
            </a:r>
            <a:endParaRPr dirty="0"/>
          </a:p>
        </p:txBody>
      </p:sp>
      <p:sp>
        <p:nvSpPr>
          <p:cNvPr id="492" name="Google Shape;492;p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2410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9" name="Shape 2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262614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681460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Shape 2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TW" altLang="en-US" dirty="0"/>
              <a:t>案例可以以過去經驗做替換</a:t>
            </a:r>
            <a:endParaRPr lang="en-US" altLang="zh-TW" dirty="0"/>
          </a:p>
        </p:txBody>
      </p:sp>
    </p:spTree>
    <p:extLst>
      <p:ext uri="{BB962C8B-B14F-4D97-AF65-F5344CB8AC3E}">
        <p14:creationId xmlns:p14="http://schemas.microsoft.com/office/powerpoint/2010/main" val="7792080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8" name="Shape 2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TW" altLang="en-US" dirty="0"/>
              <a:t>案例可以以過去經驗做替換</a:t>
            </a:r>
            <a:endParaRPr lang="en-US" altLang="zh-TW" dirty="0"/>
          </a:p>
        </p:txBody>
      </p:sp>
    </p:spTree>
    <p:extLst>
      <p:ext uri="{BB962C8B-B14F-4D97-AF65-F5344CB8AC3E}">
        <p14:creationId xmlns:p14="http://schemas.microsoft.com/office/powerpoint/2010/main" val="7943497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8" name="Shape 2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18773270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6" name="Shape 3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TW" altLang="en-US" dirty="0"/>
              <a:t>案例可以以過去經驗做替換</a:t>
            </a:r>
            <a:endParaRPr lang="en-US" altLang="zh-TW" dirty="0"/>
          </a:p>
        </p:txBody>
      </p:sp>
    </p:spTree>
    <p:extLst>
      <p:ext uri="{BB962C8B-B14F-4D97-AF65-F5344CB8AC3E}">
        <p14:creationId xmlns:p14="http://schemas.microsoft.com/office/powerpoint/2010/main" val="14061556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6" name="Shape 3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TW" altLang="en-US" dirty="0"/>
              <a:t>案例可以以過去經驗做替換</a:t>
            </a:r>
            <a:endParaRPr lang="en-US" altLang="zh-TW" dirty="0"/>
          </a:p>
        </p:txBody>
      </p:sp>
    </p:spTree>
    <p:extLst>
      <p:ext uri="{BB962C8B-B14F-4D97-AF65-F5344CB8AC3E}">
        <p14:creationId xmlns:p14="http://schemas.microsoft.com/office/powerpoint/2010/main" val="2012474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TW" altLang="en-US" dirty="0"/>
              <a:t>案例可以以過去經驗做替換</a:t>
            </a:r>
            <a:endParaRPr lang="en-US" altLang="zh-TW" dirty="0"/>
          </a:p>
        </p:txBody>
      </p:sp>
    </p:spTree>
    <p:extLst>
      <p:ext uri="{BB962C8B-B14F-4D97-AF65-F5344CB8AC3E}">
        <p14:creationId xmlns:p14="http://schemas.microsoft.com/office/powerpoint/2010/main" val="789296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6" name="Shape 3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p>
          <a:p>
            <a:pPr lvl="0" rtl="0">
              <a:spcBef>
                <a:spcPts val="0"/>
              </a:spcBef>
              <a:buNone/>
            </a:pPr>
            <a:endParaRPr lang="zh-TW" altLang="en-US" dirty="0"/>
          </a:p>
          <a:p>
            <a:pPr lvl="0" rtl="0">
              <a:spcBef>
                <a:spcPts val="0"/>
              </a:spcBef>
              <a:buNone/>
            </a:pPr>
            <a:r>
              <a:rPr lang="zh-TW" altLang="en-US" dirty="0"/>
              <a:t>成果的案例很重要，要作為老師們想像課程執行的重要參考</a:t>
            </a:r>
          </a:p>
          <a:p>
            <a:pPr lvl="0" rtl="0">
              <a:spcBef>
                <a:spcPts val="0"/>
              </a:spcBef>
              <a:buNone/>
            </a:pPr>
            <a:endParaRPr dirty="0"/>
          </a:p>
        </p:txBody>
      </p:sp>
    </p:spTree>
    <p:extLst>
      <p:ext uri="{BB962C8B-B14F-4D97-AF65-F5344CB8AC3E}">
        <p14:creationId xmlns:p14="http://schemas.microsoft.com/office/powerpoint/2010/main" val="15729484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2" name="Shape 3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p>
          <a:p>
            <a:pPr lvl="0" rtl="0">
              <a:spcBef>
                <a:spcPts val="0"/>
              </a:spcBef>
              <a:buNone/>
            </a:pPr>
            <a:endParaRPr lang="zh-TW" altLang="en-US" dirty="0"/>
          </a:p>
          <a:p>
            <a:pPr lvl="0" rtl="0">
              <a:spcBef>
                <a:spcPts val="0"/>
              </a:spcBef>
              <a:buNone/>
            </a:pPr>
            <a:r>
              <a:rPr lang="zh-TW" altLang="en-US" dirty="0"/>
              <a:t>成果的案例很重要，要作為老師們想像課程執行的重要參考</a:t>
            </a:r>
          </a:p>
        </p:txBody>
      </p:sp>
    </p:spTree>
    <p:extLst>
      <p:ext uri="{BB962C8B-B14F-4D97-AF65-F5344CB8AC3E}">
        <p14:creationId xmlns:p14="http://schemas.microsoft.com/office/powerpoint/2010/main" val="1020719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10: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zh-TW" altLang="en-US" dirty="0"/>
              <a:t>高等教育對人才培育的方式對產業來說是水果攤（</a:t>
            </a:r>
            <a:r>
              <a:rPr lang="en-US" altLang="zh-TW" dirty="0"/>
              <a:t>multidisciplinary</a:t>
            </a:r>
            <a:r>
              <a:rPr lang="zh-TW" altLang="en-US" dirty="0"/>
              <a:t>）</a:t>
            </a:r>
            <a:endParaRPr lang="en-US" altLang="zh-TW" dirty="0"/>
          </a:p>
          <a:p>
            <a:pPr marL="0" lvl="0" indent="0" algn="l" rtl="0">
              <a:spcBef>
                <a:spcPts val="0"/>
              </a:spcBef>
              <a:spcAft>
                <a:spcPts val="0"/>
              </a:spcAft>
              <a:buNone/>
            </a:pPr>
            <a:r>
              <a:rPr lang="zh-TW" altLang="en-US" dirty="0"/>
              <a:t>而雙日工作坊目的在於透過</a:t>
            </a:r>
            <a:r>
              <a:rPr lang="en-US" altLang="zh-TW" dirty="0"/>
              <a:t>multidisciplinary</a:t>
            </a:r>
            <a:r>
              <a:rPr lang="zh-TW" altLang="en-US" dirty="0"/>
              <a:t>的教學與同儕互動方式造就具備其他領域素養的</a:t>
            </a:r>
            <a:r>
              <a:rPr lang="en-US" altLang="zh-TW" dirty="0"/>
              <a:t>interdisciplinary</a:t>
            </a:r>
            <a:r>
              <a:rPr lang="zh-TW" altLang="en-US" dirty="0"/>
              <a:t>人才，期待學生對不同領域專業融會貫通後進一步的提升自己成就無專業界線之多領域人才（</a:t>
            </a:r>
            <a:r>
              <a:rPr lang="en-US" altLang="zh-TW" dirty="0"/>
              <a:t>transdisciplinary</a:t>
            </a:r>
            <a:r>
              <a:rPr lang="zh-TW" altLang="en-US" dirty="0"/>
              <a:t>）</a:t>
            </a:r>
            <a:endParaRPr dirty="0"/>
          </a:p>
        </p:txBody>
      </p:sp>
      <p:sp>
        <p:nvSpPr>
          <p:cNvPr id="497" name="Google Shape;497;p1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08899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8" name="Shape 3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p>
          <a:p>
            <a:pPr lvl="0" rtl="0">
              <a:spcBef>
                <a:spcPts val="0"/>
              </a:spcBef>
              <a:buNone/>
            </a:pPr>
            <a:endParaRPr lang="zh-TW" altLang="en-US" dirty="0"/>
          </a:p>
          <a:p>
            <a:pPr lvl="0" rtl="0">
              <a:spcBef>
                <a:spcPts val="0"/>
              </a:spcBef>
              <a:buNone/>
            </a:pPr>
            <a:r>
              <a:rPr lang="zh-TW" altLang="en-US" dirty="0"/>
              <a:t>成果的案例很重要，要作為老師們想像課程執行的重要參考</a:t>
            </a:r>
          </a:p>
        </p:txBody>
      </p:sp>
    </p:spTree>
    <p:extLst>
      <p:ext uri="{BB962C8B-B14F-4D97-AF65-F5344CB8AC3E}">
        <p14:creationId xmlns:p14="http://schemas.microsoft.com/office/powerpoint/2010/main" val="11366760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4" name="Shape 3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p>
          <a:p>
            <a:pPr lvl="0" rtl="0">
              <a:spcBef>
                <a:spcPts val="0"/>
              </a:spcBef>
              <a:buNone/>
            </a:pPr>
            <a:endParaRPr lang="zh-TW" altLang="en-US" dirty="0"/>
          </a:p>
          <a:p>
            <a:pPr lvl="0" rtl="0">
              <a:spcBef>
                <a:spcPts val="0"/>
              </a:spcBef>
              <a:buNone/>
            </a:pPr>
            <a:r>
              <a:rPr lang="zh-TW" altLang="en-US" dirty="0"/>
              <a:t>成果的案例很重要，要作為老師們想像課程執行的重要參考</a:t>
            </a:r>
          </a:p>
        </p:txBody>
      </p:sp>
    </p:spTree>
    <p:extLst>
      <p:ext uri="{BB962C8B-B14F-4D97-AF65-F5344CB8AC3E}">
        <p14:creationId xmlns:p14="http://schemas.microsoft.com/office/powerpoint/2010/main" val="1004368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0" name="Shape 3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lang="en-US" altLang="zh-TW" dirty="0"/>
          </a:p>
          <a:p>
            <a:pPr lvl="0" rtl="0">
              <a:spcBef>
                <a:spcPts val="0"/>
              </a:spcBef>
              <a:buNone/>
            </a:pPr>
            <a:r>
              <a:rPr lang="zh-TW" altLang="en-US" dirty="0"/>
              <a:t>課程中的回饋及反思很重要，可作為老師們未來帶學生與場域互動成果的想像</a:t>
            </a:r>
            <a:endParaRPr dirty="0"/>
          </a:p>
        </p:txBody>
      </p:sp>
    </p:spTree>
    <p:extLst>
      <p:ext uri="{BB962C8B-B14F-4D97-AF65-F5344CB8AC3E}">
        <p14:creationId xmlns:p14="http://schemas.microsoft.com/office/powerpoint/2010/main" val="1205460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6" name="Shape 3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9401983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0" name="Shape 3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p:txBody>
      </p:sp>
    </p:spTree>
    <p:extLst>
      <p:ext uri="{BB962C8B-B14F-4D97-AF65-F5344CB8AC3E}">
        <p14:creationId xmlns:p14="http://schemas.microsoft.com/office/powerpoint/2010/main" val="7290274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13699443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4" name="Shape 4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14821916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3" name="Shape 4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課表很重要，老師們要作為參考</a:t>
            </a:r>
            <a:endParaRPr lang="en-US" altLang="zh-TW" dirty="0"/>
          </a:p>
        </p:txBody>
      </p:sp>
    </p:spTree>
    <p:extLst>
      <p:ext uri="{BB962C8B-B14F-4D97-AF65-F5344CB8AC3E}">
        <p14:creationId xmlns:p14="http://schemas.microsoft.com/office/powerpoint/2010/main" val="3844202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 name="Shape 4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p:txBody>
      </p:sp>
    </p:spTree>
    <p:extLst>
      <p:ext uri="{BB962C8B-B14F-4D97-AF65-F5344CB8AC3E}">
        <p14:creationId xmlns:p14="http://schemas.microsoft.com/office/powerpoint/2010/main" val="13196592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2" name="Shape 4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a:spcBef>
                <a:spcPts val="0"/>
              </a:spcBef>
              <a:buNone/>
            </a:pPr>
            <a:endParaRPr dirty="0"/>
          </a:p>
        </p:txBody>
      </p:sp>
    </p:spTree>
    <p:extLst>
      <p:ext uri="{BB962C8B-B14F-4D97-AF65-F5344CB8AC3E}">
        <p14:creationId xmlns:p14="http://schemas.microsoft.com/office/powerpoint/2010/main" val="836817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11: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1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06771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2" name="Shape 4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431852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2" name="Shape 4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21130287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 name="Shape 4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Tree>
    <p:extLst>
      <p:ext uri="{BB962C8B-B14F-4D97-AF65-F5344CB8AC3E}">
        <p14:creationId xmlns:p14="http://schemas.microsoft.com/office/powerpoint/2010/main" val="13196592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Shape 4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3" name="Shape 4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3523763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3" name="Shape 4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17776896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 name="Shape 4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p:txBody>
      </p:sp>
    </p:spTree>
    <p:extLst>
      <p:ext uri="{BB962C8B-B14F-4D97-AF65-F5344CB8AC3E}">
        <p14:creationId xmlns:p14="http://schemas.microsoft.com/office/powerpoint/2010/main" val="13196592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3" name="Shape 5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3615162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3" name="Shape 5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7728974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 name="Shape 4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Clr>
                <a:schemeClr val="dk1"/>
              </a:buClr>
              <a:buSzPct val="100000"/>
              <a:buFont typeface="Arial"/>
              <a:buNone/>
            </a:pPr>
            <a:endParaRPr lang="zh-TW" dirty="0">
              <a:solidFill>
                <a:schemeClr val="dk1"/>
              </a:solidFill>
            </a:endParaRPr>
          </a:p>
        </p:txBody>
      </p:sp>
    </p:spTree>
    <p:extLst>
      <p:ext uri="{BB962C8B-B14F-4D97-AF65-F5344CB8AC3E}">
        <p14:creationId xmlns:p14="http://schemas.microsoft.com/office/powerpoint/2010/main" val="13196592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Shape 5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3" name="Shape 5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dirty="0"/>
          </a:p>
        </p:txBody>
      </p:sp>
    </p:spTree>
    <p:extLst>
      <p:ext uri="{BB962C8B-B14F-4D97-AF65-F5344CB8AC3E}">
        <p14:creationId xmlns:p14="http://schemas.microsoft.com/office/powerpoint/2010/main" val="2105571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40641336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2" name="Shape 5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endParaRPr lang="en-US" altLang="zh-TW" dirty="0"/>
          </a:p>
          <a:p>
            <a:pPr lvl="0" rtl="0">
              <a:spcBef>
                <a:spcPts val="0"/>
              </a:spcBef>
              <a:buNone/>
            </a:pPr>
            <a:endParaRPr lang="en-US" dirty="0"/>
          </a:p>
          <a:p>
            <a:pPr lvl="0" rtl="0">
              <a:spcBef>
                <a:spcPts val="0"/>
              </a:spcBef>
              <a:buNone/>
            </a:pPr>
            <a:r>
              <a:rPr lang="en-US" dirty="0" err="1"/>
              <a:t>成果的案例很重要</a:t>
            </a:r>
            <a:r>
              <a:rPr lang="zh-TW" altLang="en-US" dirty="0"/>
              <a:t>，要作為老師們想像課程執行的重要參考</a:t>
            </a:r>
            <a:endParaRPr dirty="0"/>
          </a:p>
        </p:txBody>
      </p:sp>
    </p:spTree>
    <p:extLst>
      <p:ext uri="{BB962C8B-B14F-4D97-AF65-F5344CB8AC3E}">
        <p14:creationId xmlns:p14="http://schemas.microsoft.com/office/powerpoint/2010/main" val="20897695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Shape 5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0" name="Shape 6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p>
          <a:p>
            <a:pPr lvl="0" rtl="0">
              <a:spcBef>
                <a:spcPts val="0"/>
              </a:spcBef>
              <a:buNone/>
            </a:pPr>
            <a:endParaRPr lang="zh-TW" altLang="en-US" dirty="0"/>
          </a:p>
          <a:p>
            <a:pPr lvl="0" rtl="0">
              <a:spcBef>
                <a:spcPts val="0"/>
              </a:spcBef>
              <a:buNone/>
            </a:pPr>
            <a:r>
              <a:rPr lang="zh-TW" altLang="en-US" dirty="0"/>
              <a:t>成果的案例很重要，要作為老師們想像課程執行的重要參考</a:t>
            </a:r>
          </a:p>
          <a:p>
            <a:pPr lvl="0" rtl="0">
              <a:spcBef>
                <a:spcPts val="0"/>
              </a:spcBef>
              <a:buNone/>
            </a:pPr>
            <a:endParaRPr dirty="0"/>
          </a:p>
        </p:txBody>
      </p:sp>
    </p:spTree>
    <p:extLst>
      <p:ext uri="{BB962C8B-B14F-4D97-AF65-F5344CB8AC3E}">
        <p14:creationId xmlns:p14="http://schemas.microsoft.com/office/powerpoint/2010/main" val="15722098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Shape 5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0" name="Shape 6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p>
          <a:p>
            <a:pPr lvl="0" rtl="0">
              <a:spcBef>
                <a:spcPts val="0"/>
              </a:spcBef>
              <a:buNone/>
            </a:pPr>
            <a:endParaRPr lang="zh-TW" altLang="en-US" dirty="0"/>
          </a:p>
          <a:p>
            <a:pPr lvl="0" rtl="0">
              <a:spcBef>
                <a:spcPts val="0"/>
              </a:spcBef>
              <a:buNone/>
            </a:pPr>
            <a:r>
              <a:rPr lang="zh-TW" altLang="en-US" dirty="0"/>
              <a:t>成果的案例很重要，要作為老師們想像課程執行的重要參考</a:t>
            </a:r>
          </a:p>
          <a:p>
            <a:pPr lvl="0" rtl="0">
              <a:spcBef>
                <a:spcPts val="0"/>
              </a:spcBef>
              <a:buNone/>
            </a:pPr>
            <a:endParaRPr dirty="0"/>
          </a:p>
        </p:txBody>
      </p:sp>
    </p:spTree>
    <p:extLst>
      <p:ext uri="{BB962C8B-B14F-4D97-AF65-F5344CB8AC3E}">
        <p14:creationId xmlns:p14="http://schemas.microsoft.com/office/powerpoint/2010/main" val="15722098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Shape 5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1" name="Shape 5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p>
          <a:p>
            <a:pPr lvl="0" rtl="0">
              <a:spcBef>
                <a:spcPts val="0"/>
              </a:spcBef>
              <a:buNone/>
            </a:pPr>
            <a:endParaRPr lang="zh-TW" altLang="en-US" dirty="0"/>
          </a:p>
          <a:p>
            <a:pPr lvl="0" rtl="0">
              <a:spcBef>
                <a:spcPts val="0"/>
              </a:spcBef>
              <a:buNone/>
            </a:pPr>
            <a:r>
              <a:rPr lang="zh-TW" altLang="en-US" dirty="0"/>
              <a:t>成果的案例很重要，要作為老師們想像課程執行的重要參考</a:t>
            </a:r>
          </a:p>
          <a:p>
            <a:pPr lvl="0" rtl="0">
              <a:spcBef>
                <a:spcPts val="0"/>
              </a:spcBef>
              <a:buNone/>
            </a:pPr>
            <a:endParaRPr dirty="0"/>
          </a:p>
        </p:txBody>
      </p:sp>
    </p:spTree>
    <p:extLst>
      <p:ext uri="{BB962C8B-B14F-4D97-AF65-F5344CB8AC3E}">
        <p14:creationId xmlns:p14="http://schemas.microsoft.com/office/powerpoint/2010/main" val="6611919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Shape 6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4" name="Shape 6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案例可以以過去經驗做替換</a:t>
            </a:r>
          </a:p>
        </p:txBody>
      </p:sp>
    </p:spTree>
    <p:extLst>
      <p:ext uri="{BB962C8B-B14F-4D97-AF65-F5344CB8AC3E}">
        <p14:creationId xmlns:p14="http://schemas.microsoft.com/office/powerpoint/2010/main" val="7188029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Shape 6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1" name="Shape 6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zh-TW">
                <a:solidFill>
                  <a:schemeClr val="dk1"/>
                </a:solidFill>
              </a:rPr>
              <a:t>種子教師訓練：三次，每次10:00-17:00。三次週六或寒假(週一、三、六，或連續三天)。</a:t>
            </a:r>
          </a:p>
          <a:p>
            <a:pPr lvl="0" rtl="0">
              <a:spcBef>
                <a:spcPts val="0"/>
              </a:spcBef>
              <a:buNone/>
            </a:pPr>
            <a:r>
              <a:rPr lang="zh-TW"/>
              <a:t>課程規劃(兩天)</a:t>
            </a:r>
            <a:br>
              <a:rPr lang="zh-TW"/>
            </a:br>
            <a:r>
              <a:rPr lang="zh-TW"/>
              <a:t>教學方式</a:t>
            </a:r>
            <a:br>
              <a:rPr lang="zh-TW"/>
            </a:br>
            <a:endParaRPr lang="zh-TW"/>
          </a:p>
        </p:txBody>
      </p:sp>
    </p:spTree>
    <p:extLst>
      <p:ext uri="{BB962C8B-B14F-4D97-AF65-F5344CB8AC3E}">
        <p14:creationId xmlns:p14="http://schemas.microsoft.com/office/powerpoint/2010/main" val="31144379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Shape 6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1" name="Shape 6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zh-TW">
                <a:solidFill>
                  <a:schemeClr val="dk1"/>
                </a:solidFill>
              </a:rPr>
              <a:t>種子教師訓練：三次，每次10:00-17:00。三次週六或寒假(週一、三、六，或連續三天)。</a:t>
            </a:r>
          </a:p>
          <a:p>
            <a:pPr lvl="0" rtl="0">
              <a:spcBef>
                <a:spcPts val="0"/>
              </a:spcBef>
              <a:buNone/>
            </a:pPr>
            <a:r>
              <a:rPr lang="zh-TW"/>
              <a:t>課程規劃(兩天)</a:t>
            </a:r>
            <a:br>
              <a:rPr lang="zh-TW"/>
            </a:br>
            <a:r>
              <a:rPr lang="zh-TW"/>
              <a:t>教學方式</a:t>
            </a:r>
            <a:br>
              <a:rPr lang="zh-TW"/>
            </a:br>
            <a:endParaRPr lang="zh-TW"/>
          </a:p>
        </p:txBody>
      </p:sp>
    </p:spTree>
    <p:extLst>
      <p:ext uri="{BB962C8B-B14F-4D97-AF65-F5344CB8AC3E}">
        <p14:creationId xmlns:p14="http://schemas.microsoft.com/office/powerpoint/2010/main" val="12074621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Shape 733"/>
          <p:cNvSpPr txBox="1">
            <a:spLocks noGrp="1"/>
          </p:cNvSpPr>
          <p:nvPr>
            <p:ph type="body" idx="1"/>
          </p:nvPr>
        </p:nvSpPr>
        <p:spPr>
          <a:xfrm>
            <a:off x="906357" y="4715907"/>
            <a:ext cx="4984961" cy="4467701"/>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734" name="Shape 734"/>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56715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kumimoji="1" lang="zh-TW" altLang="en-US" dirty="0"/>
              <a:t>本次初階課程在設計思考課程中主要扮演紅色的部分</a:t>
            </a:r>
            <a:endParaRPr kumimoji="1" lang="en-US" altLang="zh-TW" dirty="0"/>
          </a:p>
          <a:p>
            <a:pPr>
              <a:buNone/>
            </a:pPr>
            <a:r>
              <a:rPr kumimoji="1" lang="zh-TW" altLang="en-US" dirty="0"/>
              <a:t>總辦目前針對課程開設有進階課程安排</a:t>
            </a:r>
            <a:endParaRPr kumimoji="1" lang="en-US" altLang="zh-TW" dirty="0"/>
          </a:p>
          <a:p>
            <a:pPr>
              <a:buNone/>
            </a:pPr>
            <a:r>
              <a:rPr kumimoji="1" lang="zh-TW" altLang="en-US" dirty="0"/>
              <a:t>包括中央團隊、北醫團隊、大同團隊開發的進階教學模組</a:t>
            </a:r>
            <a:endParaRPr kumimoji="1" lang="en-US" altLang="zh-TW" dirty="0"/>
          </a:p>
        </p:txBody>
      </p:sp>
    </p:spTree>
    <p:extLst>
      <p:ext uri="{BB962C8B-B14F-4D97-AF65-F5344CB8AC3E}">
        <p14:creationId xmlns:p14="http://schemas.microsoft.com/office/powerpoint/2010/main" val="2072185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kumimoji="1" lang="en-US" altLang="zh-TW" sz="1200" b="1" kern="1200" dirty="0">
                <a:solidFill>
                  <a:schemeClr val="tx1"/>
                </a:solidFill>
                <a:effectLst/>
                <a:latin typeface="+mn-lt"/>
                <a:ea typeface="+mn-ea"/>
                <a:cs typeface="+mn-cs"/>
              </a:rPr>
              <a:t>STANDFORD D-SCHOOL</a:t>
            </a:r>
            <a:r>
              <a:rPr kumimoji="1" lang="zh-TW" altLang="en-US" sz="1200" b="1" kern="1200" dirty="0">
                <a:solidFill>
                  <a:schemeClr val="tx1"/>
                </a:solidFill>
                <a:effectLst/>
                <a:latin typeface="+mn-lt"/>
                <a:ea typeface="+mn-ea"/>
                <a:cs typeface="+mn-cs"/>
              </a:rPr>
              <a:t>的設計思考基礎為</a:t>
            </a:r>
            <a:r>
              <a:rPr kumimoji="1" lang="en-US" altLang="zh-TW" sz="1200" b="1" kern="1200" dirty="0">
                <a:solidFill>
                  <a:schemeClr val="tx1"/>
                </a:solidFill>
                <a:effectLst/>
                <a:latin typeface="+mn-lt"/>
                <a:ea typeface="+mn-ea"/>
                <a:cs typeface="+mn-cs"/>
              </a:rPr>
              <a:t>5</a:t>
            </a:r>
            <a:r>
              <a:rPr kumimoji="1" lang="zh-TW" altLang="en-US" sz="1200" b="1" kern="1200" dirty="0">
                <a:solidFill>
                  <a:schemeClr val="tx1"/>
                </a:solidFill>
                <a:effectLst/>
                <a:latin typeface="+mn-lt"/>
                <a:ea typeface="+mn-ea"/>
                <a:cs typeface="+mn-cs"/>
              </a:rPr>
              <a:t>個步驟</a:t>
            </a:r>
            <a:endParaRPr kumimoji="1" lang="zh-TW" altLang="en-US" dirty="0"/>
          </a:p>
        </p:txBody>
      </p:sp>
      <p:sp>
        <p:nvSpPr>
          <p:cNvPr id="4" name="投影片編號版面配置區 3"/>
          <p:cNvSpPr>
            <a:spLocks noGrp="1"/>
          </p:cNvSpPr>
          <p:nvPr>
            <p:ph type="sldNum" sz="quarter" idx="10"/>
          </p:nvPr>
        </p:nvSpPr>
        <p:spPr>
          <a:xfrm>
            <a:off x="3884613" y="8685213"/>
            <a:ext cx="2971800" cy="457200"/>
          </a:xfrm>
          <a:prstGeom prst="rect">
            <a:avLst/>
          </a:prstGeom>
        </p:spPr>
        <p:txBody>
          <a:bodyPr/>
          <a:lstStyle/>
          <a:p>
            <a:fld id="{AA1C6430-6EEC-F044-95AF-84207DC3C9BC}" type="slidenum">
              <a:rPr lang="en-US" smtClean="0"/>
              <a:t>9</a:t>
            </a:fld>
            <a:endParaRPr lang="en-US"/>
          </a:p>
        </p:txBody>
      </p:sp>
    </p:spTree>
    <p:extLst>
      <p:ext uri="{BB962C8B-B14F-4D97-AF65-F5344CB8AC3E}">
        <p14:creationId xmlns:p14="http://schemas.microsoft.com/office/powerpoint/2010/main" val="3221559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Shape 6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2" name="Shape 6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zh-TW" altLang="en-US" dirty="0"/>
              <a:t>英國設計理事會進一步以思考的發散與收斂視覺作為設計思考流程的表現方式</a:t>
            </a:r>
            <a:endParaRPr lang="zh-TW" dirty="0"/>
          </a:p>
        </p:txBody>
      </p:sp>
    </p:spTree>
    <p:extLst>
      <p:ext uri="{BB962C8B-B14F-4D97-AF65-F5344CB8AC3E}">
        <p14:creationId xmlns:p14="http://schemas.microsoft.com/office/powerpoint/2010/main" val="4264177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dirty="0"/>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自訂版面配置">
    <p:bg>
      <p:bgPr>
        <a:solidFill>
          <a:schemeClr val="tx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solidFill>
                  <a:srgbClr val="FFFFFF"/>
                </a:solidFill>
              </a:defRPr>
            </a:lvl1pPr>
          </a:lstStyle>
          <a:p>
            <a:r>
              <a:rPr kumimoji="1" lang="zh-TW" altLang="en-US"/>
              <a:t>按一下以編輯母片標題樣式</a:t>
            </a:r>
          </a:p>
        </p:txBody>
      </p:sp>
      <p:sp>
        <p:nvSpPr>
          <p:cNvPr id="3" name="日期版面配置區 2"/>
          <p:cNvSpPr>
            <a:spLocks noGrp="1"/>
          </p:cNvSpPr>
          <p:nvPr>
            <p:ph type="dt" sz="half" idx="10"/>
          </p:nvPr>
        </p:nvSpPr>
        <p:spPr/>
        <p:txBody>
          <a:bodyPr/>
          <a:lstStyle/>
          <a:p>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EB226144-777D-5A4D-893E-7F19738091EB}" type="slidenum">
              <a:rPr kumimoji="1" lang="zh-TW" altLang="en-US" smtClean="0"/>
              <a:t>‹#›</a:t>
            </a:fld>
            <a:endParaRPr kumimoji="1" lang="zh-TW" altLang="en-US"/>
          </a:p>
        </p:txBody>
      </p:sp>
    </p:spTree>
    <p:extLst>
      <p:ext uri="{BB962C8B-B14F-4D97-AF65-F5344CB8AC3E}">
        <p14:creationId xmlns:p14="http://schemas.microsoft.com/office/powerpoint/2010/main" val="2635178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訂版面配置">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86CB4B4D-7CA3-9044-876B-883B54F8677D}" type="slidenum">
              <a:rPr lang="uk-UA" smtClean="0"/>
              <a:pPr/>
              <a:t>‹#›</a:t>
            </a:fld>
            <a:endParaRPr lang="uk-UA"/>
          </a:p>
        </p:txBody>
      </p:sp>
    </p:spTree>
    <p:extLst>
      <p:ext uri="{BB962C8B-B14F-4D97-AF65-F5344CB8AC3E}">
        <p14:creationId xmlns:p14="http://schemas.microsoft.com/office/powerpoint/2010/main" val="4178887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88468" tIns="44234" rIns="88468" bIns="44234"/>
          <a:lstStyle/>
          <a:p>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lIns="88468" tIns="44234" rIns="88468" bIns="44234"/>
          <a:lstStyle/>
          <a:p>
            <a:endParaRPr lang="en-US"/>
          </a:p>
        </p:txBody>
      </p:sp>
      <p:sp>
        <p:nvSpPr>
          <p:cNvPr id="6" name="Slide Number Placeholder 5"/>
          <p:cNvSpPr>
            <a:spLocks noGrp="1"/>
          </p:cNvSpPr>
          <p:nvPr>
            <p:ph type="sldNum" sz="quarter" idx="12"/>
          </p:nvPr>
        </p:nvSpPr>
        <p:spPr/>
        <p:txBody>
          <a:bodyPr/>
          <a:lstStyle/>
          <a:p>
            <a:fld id="{D3012350-9401-E044-9868-F64024301AC9}" type="slidenum">
              <a:rPr lang="en-US" smtClean="0"/>
              <a:t>‹#›</a:t>
            </a:fld>
            <a:endParaRPr lang="en-US"/>
          </a:p>
        </p:txBody>
      </p:sp>
    </p:spTree>
    <p:extLst>
      <p:ext uri="{BB962C8B-B14F-4D97-AF65-F5344CB8AC3E}">
        <p14:creationId xmlns:p14="http://schemas.microsoft.com/office/powerpoint/2010/main" val="345606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空白">
    <p:spTree>
      <p:nvGrpSpPr>
        <p:cNvPr id="1" name="Shape 15"/>
        <p:cNvGrpSpPr/>
        <p:nvPr/>
      </p:nvGrpSpPr>
      <p:grpSpPr>
        <a:xfrm>
          <a:off x="0" y="0"/>
          <a:ext cx="0" cy="0"/>
          <a:chOff x="0" y="0"/>
          <a:chExt cx="0" cy="0"/>
        </a:xfrm>
      </p:grpSpPr>
      <p:sp>
        <p:nvSpPr>
          <p:cNvPr id="16" name="Shape 16"/>
          <p:cNvSpPr/>
          <p:nvPr/>
        </p:nvSpPr>
        <p:spPr>
          <a:xfrm>
            <a:off x="0" y="0"/>
            <a:ext cx="9143998" cy="189842"/>
          </a:xfrm>
          <a:prstGeom prst="rect">
            <a:avLst/>
          </a:prstGeom>
          <a:solidFill>
            <a:srgbClr val="5A9EB2"/>
          </a:solidFill>
          <a:ln>
            <a:noFill/>
          </a:ln>
        </p:spPr>
        <p:txBody>
          <a:bodyPr lIns="32750" tIns="32750" rIns="32750" bIns="32750" anchor="ctr" anchorCtr="0">
            <a:noAutofit/>
          </a:bodyPr>
          <a:lstStyle/>
          <a:p>
            <a:pPr marL="0" marR="0" lvl="0" indent="0" algn="ctr" rtl="0">
              <a:lnSpc>
                <a:spcPct val="100000"/>
              </a:lnSpc>
              <a:spcBef>
                <a:spcPts val="0"/>
              </a:spcBef>
              <a:spcAft>
                <a:spcPts val="0"/>
              </a:spcAft>
              <a:buClr>
                <a:srgbClr val="000000"/>
              </a:buClr>
              <a:buFont typeface="Helvetica Neue"/>
              <a:buNone/>
            </a:pPr>
            <a:endParaRPr sz="2300" b="0" i="0" u="none" strike="noStrike" cap="none">
              <a:solidFill>
                <a:srgbClr val="000000"/>
              </a:solidFill>
              <a:latin typeface="Helvetica Neue"/>
              <a:ea typeface="Helvetica Neue"/>
              <a:cs typeface="Helvetica Neue"/>
              <a:sym typeface="Helvetica Neue"/>
            </a:endParaRPr>
          </a:p>
        </p:txBody>
      </p:sp>
      <p:sp>
        <p:nvSpPr>
          <p:cNvPr id="17" name="Shape 17"/>
          <p:cNvSpPr txBox="1">
            <a:spLocks noGrp="1"/>
          </p:cNvSpPr>
          <p:nvPr>
            <p:ph type="sldNum" idx="12"/>
          </p:nvPr>
        </p:nvSpPr>
        <p:spPr>
          <a:xfrm>
            <a:off x="8889725" y="5654"/>
            <a:ext cx="254273" cy="178534"/>
          </a:xfrm>
          <a:prstGeom prst="rect">
            <a:avLst/>
          </a:prstGeom>
          <a:noFill/>
          <a:ln>
            <a:noFill/>
          </a:ln>
        </p:spPr>
        <p:txBody>
          <a:bodyPr lIns="29450" tIns="29450" rIns="29450" bIns="2945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zh-TW" sz="1000" b="0" i="0" u="none" strike="noStrike" cap="none">
                <a:solidFill>
                  <a:srgbClr val="000000"/>
                </a:solidFill>
                <a:latin typeface="Arial"/>
                <a:ea typeface="Arial"/>
                <a:cs typeface="Arial"/>
                <a:sym typeface="Arial"/>
              </a:rPr>
              <a:t>‹#›</a:t>
            </a:fld>
            <a:endParaRPr lang="zh-TW" sz="10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22526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lvl1pPr>
              <a:defRPr b="0" i="0" baseline="0">
                <a:latin typeface="PingFang TC Thin" panose="020B0200000000000000" pitchFamily="34" charset="-120"/>
                <a:ea typeface="PingFang TC Thin" panose="020B0200000000000000" pitchFamily="34" charset="-120"/>
              </a:defRPr>
            </a:lvl1pPr>
          </a:lstStyle>
          <a:p>
            <a:pPr algn="r"/>
            <a:fld id="{00000000-1234-1234-1234-123412341234}" type="slidenum">
              <a:rPr lang="zh-TW" sz="1000" smtClean="0">
                <a:solidFill>
                  <a:schemeClr val="dk2"/>
                </a:solidFill>
              </a:rPr>
              <a:pPr algn="r"/>
              <a:t>‹#›</a:t>
            </a:fld>
            <a:endParaRPr lang="zh-TW"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1" r:id="rId11"/>
    <p:sldLayoutId id="2147483662" r:id="rId12"/>
    <p:sldLayoutId id="2147483663" r:id="rId13"/>
    <p:sldLayoutId id="214748366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baseline="0">
          <a:solidFill>
            <a:srgbClr val="000000"/>
          </a:solidFill>
          <a:latin typeface="PingFang TC" panose="020B0400000000000000" pitchFamily="34" charset="-120"/>
          <a:ea typeface="PingFang TC" panose="020B0400000000000000" pitchFamily="34" charset="-120"/>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baseline="0">
          <a:solidFill>
            <a:srgbClr val="000000"/>
          </a:solidFill>
          <a:latin typeface="PingFang TC Thin" panose="020B0200000000000000" pitchFamily="34" charset="-120"/>
          <a:ea typeface="PingFang TC Thin" panose="020B0200000000000000" pitchFamily="34" charset="-120"/>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63.jpeg"/><Relationship Id="rId4" Type="http://schemas.openxmlformats.org/officeDocument/2006/relationships/image" Target="../media/image62.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65.jpeg"/></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67.jpeg"/></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69.jpeg"/></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71.jpeg"/></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7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81.jpeg"/></Relationships>
</file>

<file path=ppt/slides/_rels/slide6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6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6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6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9.JPG"/></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3C1AD"/>
        </a:solidFill>
        <a:effectLst/>
      </p:bgPr>
    </p:bg>
    <p:spTree>
      <p:nvGrpSpPr>
        <p:cNvPr id="1" name=""/>
        <p:cNvGrpSpPr/>
        <p:nvPr/>
      </p:nvGrpSpPr>
      <p:grpSpPr>
        <a:xfrm>
          <a:off x="0" y="0"/>
          <a:ext cx="0" cy="0"/>
          <a:chOff x="0" y="0"/>
          <a:chExt cx="0" cy="0"/>
        </a:xfrm>
      </p:grpSpPr>
      <p:sp>
        <p:nvSpPr>
          <p:cNvPr id="8" name="Shape 54">
            <a:extLst>
              <a:ext uri="{FF2B5EF4-FFF2-40B4-BE49-F238E27FC236}">
                <a16:creationId xmlns:a16="http://schemas.microsoft.com/office/drawing/2014/main" id="{9CD7BF6A-AB77-8E4A-BCDB-889E48F226F2}"/>
              </a:ext>
            </a:extLst>
          </p:cNvPr>
          <p:cNvSpPr txBox="1"/>
          <p:nvPr/>
        </p:nvSpPr>
        <p:spPr>
          <a:xfrm>
            <a:off x="-749920" y="1154100"/>
            <a:ext cx="8520600" cy="2052600"/>
          </a:xfrm>
          <a:prstGeom prst="rect">
            <a:avLst/>
          </a:prstGeom>
          <a:noFill/>
          <a:ln>
            <a:noFill/>
          </a:ln>
        </p:spPr>
        <p:txBody>
          <a:bodyPr lIns="91425" tIns="91425" rIns="91425" bIns="91425" anchor="b" anchorCtr="0">
            <a:noAutofit/>
          </a:bodyPr>
          <a:lstStyle/>
          <a:p>
            <a:pPr lvl="0" algn="ctr"/>
            <a:r>
              <a:rPr lang="zh-TW" altLang="en-US" sz="4800" dirty="0">
                <a:solidFill>
                  <a:srgbClr val="F4F5F1"/>
                </a:solidFill>
                <a:latin typeface="PingFang TC" panose="020B0400000000000000" pitchFamily="34" charset="-120"/>
                <a:ea typeface="PingFang TC" panose="020B0400000000000000" pitchFamily="34" charset="-120"/>
              </a:rPr>
              <a:t>跨領域工作坊課程設計</a:t>
            </a:r>
          </a:p>
        </p:txBody>
      </p:sp>
      <p:sp>
        <p:nvSpPr>
          <p:cNvPr id="9" name="Shape 55">
            <a:extLst>
              <a:ext uri="{FF2B5EF4-FFF2-40B4-BE49-F238E27FC236}">
                <a16:creationId xmlns:a16="http://schemas.microsoft.com/office/drawing/2014/main" id="{26A3CDD1-0700-0B4F-A9F8-CB55E3DDB846}"/>
              </a:ext>
            </a:extLst>
          </p:cNvPr>
          <p:cNvSpPr txBox="1"/>
          <p:nvPr/>
        </p:nvSpPr>
        <p:spPr>
          <a:xfrm>
            <a:off x="-749920" y="3145800"/>
            <a:ext cx="8520600" cy="1687200"/>
          </a:xfrm>
          <a:prstGeom prst="rect">
            <a:avLst/>
          </a:prstGeom>
          <a:noFill/>
          <a:ln>
            <a:noFill/>
          </a:ln>
        </p:spPr>
        <p:txBody>
          <a:bodyPr lIns="91425" tIns="91425" rIns="91425" bIns="91425" anchor="t" anchorCtr="0">
            <a:noAutofit/>
          </a:bodyPr>
          <a:lstStyle/>
          <a:p>
            <a:pPr lvl="0" algn="ctr"/>
            <a:r>
              <a:rPr lang="zh-TW" altLang="en-US" sz="2200" dirty="0">
                <a:solidFill>
                  <a:srgbClr val="F4F5F1"/>
                </a:solidFill>
                <a:latin typeface="PingFang TC" panose="020B0400000000000000" pitchFamily="34" charset="-120"/>
                <a:ea typeface="PingFang TC" panose="020B0400000000000000" pitchFamily="34" charset="-120"/>
              </a:rPr>
              <a:t>實作演練</a:t>
            </a:r>
          </a:p>
          <a:p>
            <a:pPr lvl="0" algn="ctr" rtl="0">
              <a:spcBef>
                <a:spcPts val="0"/>
              </a:spcBef>
              <a:buNone/>
            </a:pPr>
            <a:endParaRPr lang="en-US" altLang="zh-TW" sz="1800" dirty="0">
              <a:solidFill>
                <a:srgbClr val="F4F5F1"/>
              </a:solidFill>
              <a:latin typeface="PingFang TC" panose="020B0400000000000000" pitchFamily="34" charset="-120"/>
              <a:ea typeface="PingFang TC" panose="020B0400000000000000" pitchFamily="34" charset="-120"/>
            </a:endParaRPr>
          </a:p>
          <a:p>
            <a:pPr lvl="0" algn="ctr"/>
            <a:r>
              <a:rPr lang="zh-TW" altLang="en-US" sz="1800" dirty="0">
                <a:solidFill>
                  <a:srgbClr val="C00000"/>
                </a:solidFill>
                <a:latin typeface="PingFang TC Light" panose="020B0300000000000000" pitchFamily="34" charset="-120"/>
                <a:ea typeface="PingFang TC Light" panose="020B0300000000000000" pitchFamily="34" charset="-120"/>
              </a:rPr>
              <a:t>講師姓名</a:t>
            </a:r>
            <a:endParaRPr lang="zh-TW" altLang="zh-TW" dirty="0">
              <a:solidFill>
                <a:srgbClr val="C00000"/>
              </a:solidFill>
              <a:latin typeface="PingFang TC Light" panose="020B0300000000000000" pitchFamily="34" charset="-120"/>
              <a:ea typeface="PingFang TC Light" panose="020B0300000000000000" pitchFamily="34" charset="-120"/>
            </a:endParaRPr>
          </a:p>
        </p:txBody>
      </p:sp>
      <p:sp>
        <p:nvSpPr>
          <p:cNvPr id="10" name="矩形 9">
            <a:extLst>
              <a:ext uri="{FF2B5EF4-FFF2-40B4-BE49-F238E27FC236}">
                <a16:creationId xmlns:a16="http://schemas.microsoft.com/office/drawing/2014/main" id="{752CA525-D5AA-BB46-83CD-48C6E73A748B}"/>
              </a:ext>
            </a:extLst>
          </p:cNvPr>
          <p:cNvSpPr/>
          <p:nvPr/>
        </p:nvSpPr>
        <p:spPr>
          <a:xfrm>
            <a:off x="1486830" y="4698475"/>
            <a:ext cx="5207431" cy="400110"/>
          </a:xfrm>
          <a:prstGeom prst="rect">
            <a:avLst/>
          </a:prstGeom>
        </p:spPr>
        <p:txBody>
          <a:bodyPr wrap="square">
            <a:spAutoFit/>
          </a:bodyPr>
          <a:lstStyle/>
          <a:p>
            <a:r>
              <a:rPr lang="zh-TW" altLang="en-US" sz="1000" dirty="0">
                <a:solidFill>
                  <a:schemeClr val="tx2">
                    <a:lumMod val="25000"/>
                  </a:schemeClr>
                </a:solidFill>
                <a:latin typeface="PingFang TC Light" panose="020B0300000000000000" pitchFamily="34" charset="-120"/>
                <a:ea typeface="PingFang TC Light" panose="020B0300000000000000" pitchFamily="34" charset="-120"/>
              </a:rPr>
              <a:t>歡迎使用，請註明出處 </a:t>
            </a:r>
            <a:r>
              <a:rPr lang="en-US" altLang="zh-TW" sz="1000" dirty="0">
                <a:solidFill>
                  <a:schemeClr val="tx2">
                    <a:lumMod val="25000"/>
                  </a:schemeClr>
                </a:solidFill>
                <a:latin typeface="PingFang TC Light" panose="020B0300000000000000" pitchFamily="34" charset="-120"/>
                <a:ea typeface="PingFang TC Light" panose="020B0300000000000000" pitchFamily="34" charset="-120"/>
              </a:rPr>
              <a:t>design-</a:t>
            </a:r>
            <a:r>
              <a:rPr lang="en-US" altLang="zh-TW" sz="1000" dirty="0" err="1">
                <a:solidFill>
                  <a:schemeClr val="tx2">
                    <a:lumMod val="25000"/>
                  </a:schemeClr>
                </a:solidFill>
                <a:latin typeface="PingFang TC Light" panose="020B0300000000000000" pitchFamily="34" charset="-120"/>
                <a:ea typeface="PingFang TC Light" panose="020B0300000000000000" pitchFamily="34" charset="-120"/>
              </a:rPr>
              <a:t>thinking.tw</a:t>
            </a:r>
            <a:br>
              <a:rPr lang="zh-TW" altLang="en-US" sz="1000" dirty="0">
                <a:solidFill>
                  <a:schemeClr val="tx2">
                    <a:lumMod val="25000"/>
                  </a:schemeClr>
                </a:solidFill>
                <a:latin typeface="PingFang TC Light" panose="020B0300000000000000" pitchFamily="34" charset="-120"/>
                <a:ea typeface="PingFang TC Light" panose="020B0300000000000000" pitchFamily="34" charset="-120"/>
              </a:rPr>
            </a:br>
            <a:r>
              <a:rPr lang="zh-TW" altLang="en-US" sz="1000" dirty="0">
                <a:solidFill>
                  <a:schemeClr val="tx2">
                    <a:lumMod val="25000"/>
                  </a:schemeClr>
                </a:solidFill>
                <a:latin typeface="PingFang TC Light" panose="020B0300000000000000" pitchFamily="34" charset="-120"/>
                <a:ea typeface="PingFang TC Light" panose="020B0300000000000000" pitchFamily="34" charset="-120"/>
              </a:rPr>
              <a:t>以創用</a:t>
            </a:r>
            <a:r>
              <a:rPr lang="en-US" altLang="zh-TW" sz="1000" dirty="0">
                <a:solidFill>
                  <a:schemeClr val="tx2">
                    <a:lumMod val="25000"/>
                  </a:schemeClr>
                </a:solidFill>
                <a:latin typeface="PingFang TC Light" panose="020B0300000000000000" pitchFamily="34" charset="-120"/>
                <a:ea typeface="PingFang TC Light" panose="020B0300000000000000" pitchFamily="34" charset="-120"/>
              </a:rPr>
              <a:t>CC </a:t>
            </a:r>
            <a:r>
              <a:rPr lang="zh-TW" altLang="en-US" sz="1000" dirty="0">
                <a:solidFill>
                  <a:schemeClr val="tx2">
                    <a:lumMod val="25000"/>
                  </a:schemeClr>
                </a:solidFill>
                <a:latin typeface="PingFang TC Light" panose="020B0300000000000000" pitchFamily="34" charset="-120"/>
                <a:ea typeface="PingFang TC Light" panose="020B0300000000000000" pitchFamily="34" charset="-120"/>
              </a:rPr>
              <a:t>姓名標示</a:t>
            </a:r>
            <a:r>
              <a:rPr lang="en-US" altLang="zh-TW" sz="1000" dirty="0">
                <a:solidFill>
                  <a:schemeClr val="tx2">
                    <a:lumMod val="25000"/>
                  </a:schemeClr>
                </a:solidFill>
                <a:latin typeface="PingFang TC Light" panose="020B0300000000000000" pitchFamily="34" charset="-120"/>
                <a:ea typeface="PingFang TC Light" panose="020B0300000000000000" pitchFamily="34" charset="-120"/>
              </a:rPr>
              <a:t>-</a:t>
            </a:r>
            <a:r>
              <a:rPr lang="zh-TW" altLang="en-US" sz="1000" dirty="0">
                <a:solidFill>
                  <a:schemeClr val="tx2">
                    <a:lumMod val="25000"/>
                  </a:schemeClr>
                </a:solidFill>
                <a:latin typeface="PingFang TC Light" panose="020B0300000000000000" pitchFamily="34" charset="-120"/>
                <a:ea typeface="PingFang TC Light" panose="020B0300000000000000" pitchFamily="34" charset="-120"/>
              </a:rPr>
              <a:t>非商業性</a:t>
            </a:r>
            <a:r>
              <a:rPr lang="en-US" altLang="zh-TW" sz="1000" dirty="0">
                <a:solidFill>
                  <a:schemeClr val="tx2">
                    <a:lumMod val="25000"/>
                  </a:schemeClr>
                </a:solidFill>
                <a:latin typeface="PingFang TC Light" panose="020B0300000000000000" pitchFamily="34" charset="-120"/>
                <a:ea typeface="PingFang TC Light" panose="020B0300000000000000" pitchFamily="34" charset="-120"/>
              </a:rPr>
              <a:t>-</a:t>
            </a:r>
            <a:r>
              <a:rPr lang="zh-TW" altLang="en-US" sz="1000" dirty="0">
                <a:solidFill>
                  <a:schemeClr val="tx2">
                    <a:lumMod val="25000"/>
                  </a:schemeClr>
                </a:solidFill>
                <a:latin typeface="PingFang TC Light" panose="020B0300000000000000" pitchFamily="34" charset="-120"/>
                <a:ea typeface="PingFang TC Light" panose="020B0300000000000000" pitchFamily="34" charset="-120"/>
              </a:rPr>
              <a:t>相同方式分享 </a:t>
            </a:r>
            <a:r>
              <a:rPr lang="en-US" altLang="zh-TW" sz="1000" dirty="0">
                <a:solidFill>
                  <a:schemeClr val="tx2">
                    <a:lumMod val="25000"/>
                  </a:schemeClr>
                </a:solidFill>
                <a:latin typeface="PingFang TC Light" panose="020B0300000000000000" pitchFamily="34" charset="-120"/>
                <a:ea typeface="PingFang TC Light" panose="020B0300000000000000" pitchFamily="34" charset="-120"/>
              </a:rPr>
              <a:t>3.0 </a:t>
            </a:r>
            <a:r>
              <a:rPr lang="zh-TW" altLang="en-US" sz="1000" dirty="0">
                <a:solidFill>
                  <a:schemeClr val="tx2">
                    <a:lumMod val="25000"/>
                  </a:schemeClr>
                </a:solidFill>
                <a:latin typeface="PingFang TC Light" panose="020B0300000000000000" pitchFamily="34" charset="-120"/>
                <a:ea typeface="PingFang TC Light" panose="020B0300000000000000" pitchFamily="34" charset="-120"/>
              </a:rPr>
              <a:t>台灣 授權條款釋出。</a:t>
            </a:r>
          </a:p>
        </p:txBody>
      </p:sp>
      <p:pic>
        <p:nvPicPr>
          <p:cNvPr id="11" name="Picture 2" descr="https://mirrors.creativecommons.org/presskit/buttons/88x31/png/by-nc-sa.png">
            <a:extLst>
              <a:ext uri="{FF2B5EF4-FFF2-40B4-BE49-F238E27FC236}">
                <a16:creationId xmlns:a16="http://schemas.microsoft.com/office/drawing/2014/main" id="{443C2BEF-A820-5242-B95D-E4ABFA688E1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9192" y="4729253"/>
            <a:ext cx="967638" cy="338554"/>
          </a:xfrm>
          <a:prstGeom prst="rect">
            <a:avLst/>
          </a:prstGeom>
          <a:noFill/>
          <a:extLst>
            <a:ext uri="{909E8E84-426E-40DD-AFC4-6F175D3DCCD1}">
              <a14:hiddenFill xmlns:a14="http://schemas.microsoft.com/office/drawing/2010/main">
                <a:solidFill>
                  <a:srgbClr val="FFFFFF"/>
                </a:solidFill>
              </a14:hiddenFill>
            </a:ext>
          </a:extLst>
        </p:spPr>
      </p:pic>
      <p:pic>
        <p:nvPicPr>
          <p:cNvPr id="13" name="圖片 12" descr="一張含有 美工圖案 的圖片&#10;&#10;自動產生的描述">
            <a:extLst>
              <a:ext uri="{FF2B5EF4-FFF2-40B4-BE49-F238E27FC236}">
                <a16:creationId xmlns:a16="http://schemas.microsoft.com/office/drawing/2014/main" id="{800DCA64-DBCB-9048-A5F9-28DC542432CC}"/>
              </a:ext>
            </a:extLst>
          </p:cNvPr>
          <p:cNvPicPr>
            <a:picLocks noChangeAspect="1"/>
          </p:cNvPicPr>
          <p:nvPr/>
        </p:nvPicPr>
        <p:blipFill>
          <a:blip r:embed="rId4"/>
          <a:stretch>
            <a:fillRect/>
          </a:stretch>
        </p:blipFill>
        <p:spPr>
          <a:xfrm>
            <a:off x="5768100" y="531663"/>
            <a:ext cx="2776485" cy="6202783"/>
          </a:xfrm>
          <a:prstGeom prst="rect">
            <a:avLst/>
          </a:prstGeom>
        </p:spPr>
      </p:pic>
      <p:pic>
        <p:nvPicPr>
          <p:cNvPr id="14" name="圖片 13">
            <a:extLst>
              <a:ext uri="{FF2B5EF4-FFF2-40B4-BE49-F238E27FC236}">
                <a16:creationId xmlns:a16="http://schemas.microsoft.com/office/drawing/2014/main" id="{43E4DF2D-21A8-4E4B-ABA2-C78883A1A1A6}"/>
              </a:ext>
            </a:extLst>
          </p:cNvPr>
          <p:cNvPicPr>
            <a:picLocks noChangeAspect="1"/>
          </p:cNvPicPr>
          <p:nvPr/>
        </p:nvPicPr>
        <p:blipFill rotWithShape="1">
          <a:blip r:embed="rId5"/>
          <a:srcRect l="20842" t="13649" r="18784" b="16015"/>
          <a:stretch/>
        </p:blipFill>
        <p:spPr>
          <a:xfrm>
            <a:off x="6527771" y="848707"/>
            <a:ext cx="1294421" cy="1490787"/>
          </a:xfrm>
          <a:prstGeom prst="rect">
            <a:avLst/>
          </a:prstGeom>
        </p:spPr>
      </p:pic>
      <p:sp>
        <p:nvSpPr>
          <p:cNvPr id="12" name="文字方塊 11">
            <a:extLst>
              <a:ext uri="{FF2B5EF4-FFF2-40B4-BE49-F238E27FC236}">
                <a16:creationId xmlns:a16="http://schemas.microsoft.com/office/drawing/2014/main" id="{AC1FCAE4-284B-474D-A584-050438D82926}"/>
              </a:ext>
            </a:extLst>
          </p:cNvPr>
          <p:cNvSpPr txBox="1"/>
          <p:nvPr/>
        </p:nvSpPr>
        <p:spPr>
          <a:xfrm>
            <a:off x="8253552" y="189931"/>
            <a:ext cx="742511" cy="246221"/>
          </a:xfrm>
          <a:prstGeom prst="rect">
            <a:avLst/>
          </a:prstGeom>
          <a:noFill/>
        </p:spPr>
        <p:txBody>
          <a:bodyPr wrap="none" rtlCol="0">
            <a:spAutoFit/>
          </a:bodyPr>
          <a:lstStyle/>
          <a:p>
            <a:r>
              <a:rPr lang="en-US" altLang="zh-TW" sz="1000" dirty="0">
                <a:solidFill>
                  <a:schemeClr val="bg1"/>
                </a:solidFill>
                <a:latin typeface="PingFang TC" panose="020B0400000000000000" pitchFamily="34" charset="-120"/>
                <a:ea typeface="PingFang TC" panose="020B0400000000000000" pitchFamily="34" charset="-120"/>
              </a:rPr>
              <a:t>112.04</a:t>
            </a:r>
            <a:r>
              <a:rPr lang="zh-TW" altLang="en-US" sz="1000" dirty="0">
                <a:solidFill>
                  <a:schemeClr val="bg1"/>
                </a:solidFill>
                <a:latin typeface="PingFang TC" panose="020B0400000000000000" pitchFamily="34" charset="-120"/>
                <a:ea typeface="PingFang TC" panose="020B0400000000000000" pitchFamily="34" charset="-120"/>
              </a:rPr>
              <a:t> 版</a:t>
            </a:r>
          </a:p>
        </p:txBody>
      </p:sp>
      <p:grpSp>
        <p:nvGrpSpPr>
          <p:cNvPr id="15" name="群組 14">
            <a:extLst>
              <a:ext uri="{FF2B5EF4-FFF2-40B4-BE49-F238E27FC236}">
                <a16:creationId xmlns:a16="http://schemas.microsoft.com/office/drawing/2014/main" id="{DEFDA828-61D6-5747-AB3D-886516A11593}"/>
              </a:ext>
            </a:extLst>
          </p:cNvPr>
          <p:cNvGrpSpPr/>
          <p:nvPr/>
        </p:nvGrpSpPr>
        <p:grpSpPr>
          <a:xfrm>
            <a:off x="256228" y="181559"/>
            <a:ext cx="2627714" cy="262964"/>
            <a:chOff x="256228" y="181987"/>
            <a:chExt cx="2627714" cy="262964"/>
          </a:xfrm>
        </p:grpSpPr>
        <p:sp>
          <p:nvSpPr>
            <p:cNvPr id="16" name="文字方塊 15">
              <a:extLst>
                <a:ext uri="{FF2B5EF4-FFF2-40B4-BE49-F238E27FC236}">
                  <a16:creationId xmlns:a16="http://schemas.microsoft.com/office/drawing/2014/main" id="{15C57289-4819-6E49-8191-4CDD98C94E3F}"/>
                </a:ext>
              </a:extLst>
            </p:cNvPr>
            <p:cNvSpPr txBox="1"/>
            <p:nvPr/>
          </p:nvSpPr>
          <p:spPr>
            <a:xfrm>
              <a:off x="519192" y="190359"/>
              <a:ext cx="2364750" cy="246221"/>
            </a:xfrm>
            <a:prstGeom prst="rect">
              <a:avLst/>
            </a:prstGeom>
            <a:noFill/>
          </p:spPr>
          <p:txBody>
            <a:bodyPr wrap="none" rtlCol="0">
              <a:spAutoFit/>
            </a:bodyPr>
            <a:lstStyle/>
            <a:p>
              <a:r>
                <a:rPr lang="zh-TW" altLang="zh-TW" sz="1000" dirty="0">
                  <a:solidFill>
                    <a:schemeClr val="bg1"/>
                  </a:solidFill>
                  <a:latin typeface="PingFang TC" panose="020B0400000000000000" pitchFamily="34" charset="-120"/>
                  <a:ea typeface="PingFang TC" panose="020B0400000000000000" pitchFamily="34" charset="-120"/>
                </a:rPr>
                <a:t>教育部跨領域教師發展暨人才培育計畫</a:t>
              </a:r>
              <a:endParaRPr lang="zh-TW" altLang="en-US" sz="1000" dirty="0">
                <a:solidFill>
                  <a:schemeClr val="bg1"/>
                </a:solidFill>
                <a:latin typeface="PingFang TC" panose="020B0400000000000000" pitchFamily="34" charset="-120"/>
                <a:ea typeface="PingFang TC" panose="020B0400000000000000" pitchFamily="34" charset="-120"/>
              </a:endParaRPr>
            </a:p>
          </p:txBody>
        </p:sp>
        <p:pic>
          <p:nvPicPr>
            <p:cNvPr id="17" name="圖片 16">
              <a:extLst>
                <a:ext uri="{FF2B5EF4-FFF2-40B4-BE49-F238E27FC236}">
                  <a16:creationId xmlns:a16="http://schemas.microsoft.com/office/drawing/2014/main" id="{AB77B25B-9B4D-4F48-9213-B1362E22FB49}"/>
                </a:ext>
              </a:extLst>
            </p:cNvPr>
            <p:cNvPicPr>
              <a:picLocks noChangeAspect="1"/>
            </p:cNvPicPr>
            <p:nvPr/>
          </p:nvPicPr>
          <p:blipFill>
            <a:blip r:embed="rId6"/>
            <a:stretch>
              <a:fillRect/>
            </a:stretch>
          </p:blipFill>
          <p:spPr>
            <a:xfrm>
              <a:off x="256228" y="181987"/>
              <a:ext cx="262964" cy="262964"/>
            </a:xfrm>
            <a:prstGeom prst="rect">
              <a:avLst/>
            </a:prstGeom>
          </p:spPr>
        </p:pic>
      </p:grpSp>
    </p:spTree>
    <p:extLst>
      <p:ext uri="{BB962C8B-B14F-4D97-AF65-F5344CB8AC3E}">
        <p14:creationId xmlns:p14="http://schemas.microsoft.com/office/powerpoint/2010/main" val="659210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Shape 634"/>
          <p:cNvSpPr txBox="1">
            <a:spLocks noGrp="1"/>
          </p:cNvSpPr>
          <p:nvPr>
            <p:ph type="title"/>
          </p:nvPr>
        </p:nvSpPr>
        <p:spPr>
          <a:xfrm>
            <a:off x="311700" y="292625"/>
            <a:ext cx="8520600" cy="572700"/>
          </a:xfrm>
          <a:prstGeom prst="rect">
            <a:avLst/>
          </a:prstGeom>
        </p:spPr>
        <p:txBody>
          <a:bodyPr lIns="91425" tIns="91425" rIns="91425" bIns="91425" anchor="t" anchorCtr="0">
            <a:noAutofit/>
          </a:bodyPr>
          <a:lstStyle/>
          <a:p>
            <a:pPr lvl="0" rtl="0">
              <a:spcBef>
                <a:spcPts val="0"/>
              </a:spcBef>
              <a:buNone/>
            </a:pPr>
            <a:r>
              <a:rPr lang="zh-TW" sz="2600" dirty="0"/>
              <a:t>Double Diamond 設計流程</a:t>
            </a:r>
          </a:p>
        </p:txBody>
      </p:sp>
      <p:sp>
        <p:nvSpPr>
          <p:cNvPr id="635" name="Shape 635"/>
          <p:cNvSpPr txBox="1"/>
          <p:nvPr/>
        </p:nvSpPr>
        <p:spPr>
          <a:xfrm>
            <a:off x="2103225" y="2533375"/>
            <a:ext cx="924900" cy="380100"/>
          </a:xfrm>
          <a:prstGeom prst="rect">
            <a:avLst/>
          </a:prstGeom>
          <a:noFill/>
          <a:ln>
            <a:noFill/>
          </a:ln>
        </p:spPr>
        <p:txBody>
          <a:bodyPr lIns="91425" tIns="91425" rIns="91425" bIns="91425" anchor="t" anchorCtr="0">
            <a:noAutofit/>
          </a:bodyPr>
          <a:lstStyle/>
          <a:p>
            <a:pPr lvl="0" rtl="0">
              <a:spcBef>
                <a:spcPts val="0"/>
              </a:spcBef>
              <a:buNone/>
            </a:pPr>
            <a:r>
              <a:rPr lang="zh-TW">
                <a:solidFill>
                  <a:srgbClr val="FFFFFF"/>
                </a:solidFill>
              </a:rPr>
              <a:t>Empathy</a:t>
            </a:r>
          </a:p>
        </p:txBody>
      </p:sp>
      <p:sp>
        <p:nvSpPr>
          <p:cNvPr id="636" name="Shape 636"/>
          <p:cNvSpPr txBox="1"/>
          <p:nvPr/>
        </p:nvSpPr>
        <p:spPr>
          <a:xfrm>
            <a:off x="3028125" y="2533375"/>
            <a:ext cx="924900" cy="380100"/>
          </a:xfrm>
          <a:prstGeom prst="rect">
            <a:avLst/>
          </a:prstGeom>
          <a:noFill/>
          <a:ln>
            <a:noFill/>
          </a:ln>
        </p:spPr>
        <p:txBody>
          <a:bodyPr lIns="91425" tIns="91425" rIns="91425" bIns="91425" anchor="t" anchorCtr="0">
            <a:noAutofit/>
          </a:bodyPr>
          <a:lstStyle/>
          <a:p>
            <a:pPr lvl="0" rtl="0">
              <a:spcBef>
                <a:spcPts val="0"/>
              </a:spcBef>
              <a:buNone/>
            </a:pPr>
            <a:r>
              <a:rPr lang="zh-TW">
                <a:solidFill>
                  <a:srgbClr val="FFFFFF"/>
                </a:solidFill>
              </a:rPr>
              <a:t>Define</a:t>
            </a:r>
          </a:p>
        </p:txBody>
      </p:sp>
      <p:sp>
        <p:nvSpPr>
          <p:cNvPr id="637" name="Shape 637"/>
          <p:cNvSpPr txBox="1"/>
          <p:nvPr/>
        </p:nvSpPr>
        <p:spPr>
          <a:xfrm>
            <a:off x="4206700" y="2533375"/>
            <a:ext cx="924900" cy="380100"/>
          </a:xfrm>
          <a:prstGeom prst="rect">
            <a:avLst/>
          </a:prstGeom>
          <a:noFill/>
          <a:ln>
            <a:noFill/>
          </a:ln>
        </p:spPr>
        <p:txBody>
          <a:bodyPr lIns="91425" tIns="91425" rIns="91425" bIns="91425" anchor="t" anchorCtr="0">
            <a:noAutofit/>
          </a:bodyPr>
          <a:lstStyle/>
          <a:p>
            <a:pPr lvl="0" rtl="0">
              <a:spcBef>
                <a:spcPts val="0"/>
              </a:spcBef>
              <a:buNone/>
            </a:pPr>
            <a:r>
              <a:rPr lang="zh-TW">
                <a:solidFill>
                  <a:srgbClr val="FFFFFF"/>
                </a:solidFill>
              </a:rPr>
              <a:t>Ideate</a:t>
            </a:r>
          </a:p>
        </p:txBody>
      </p:sp>
      <p:sp>
        <p:nvSpPr>
          <p:cNvPr id="638" name="Shape 638"/>
          <p:cNvSpPr txBox="1"/>
          <p:nvPr/>
        </p:nvSpPr>
        <p:spPr>
          <a:xfrm>
            <a:off x="5309075" y="2533375"/>
            <a:ext cx="1077000" cy="380100"/>
          </a:xfrm>
          <a:prstGeom prst="rect">
            <a:avLst/>
          </a:prstGeom>
          <a:noFill/>
          <a:ln>
            <a:noFill/>
          </a:ln>
        </p:spPr>
        <p:txBody>
          <a:bodyPr lIns="91425" tIns="91425" rIns="91425" bIns="91425" anchor="t" anchorCtr="0">
            <a:noAutofit/>
          </a:bodyPr>
          <a:lstStyle/>
          <a:p>
            <a:pPr lvl="0" rtl="0">
              <a:spcBef>
                <a:spcPts val="0"/>
              </a:spcBef>
              <a:buNone/>
            </a:pPr>
            <a:r>
              <a:rPr lang="zh-TW">
                <a:solidFill>
                  <a:srgbClr val="FFFFFF"/>
                </a:solidFill>
              </a:rPr>
              <a:t>Prototype</a:t>
            </a:r>
          </a:p>
        </p:txBody>
      </p:sp>
      <p:sp>
        <p:nvSpPr>
          <p:cNvPr id="639" name="Shape 639"/>
          <p:cNvSpPr txBox="1"/>
          <p:nvPr/>
        </p:nvSpPr>
        <p:spPr>
          <a:xfrm>
            <a:off x="6513075" y="2533375"/>
            <a:ext cx="1077000" cy="380100"/>
          </a:xfrm>
          <a:prstGeom prst="rect">
            <a:avLst/>
          </a:prstGeom>
          <a:noFill/>
          <a:ln>
            <a:noFill/>
          </a:ln>
        </p:spPr>
        <p:txBody>
          <a:bodyPr lIns="91425" tIns="91425" rIns="91425" bIns="91425" anchor="t" anchorCtr="0">
            <a:noAutofit/>
          </a:bodyPr>
          <a:lstStyle/>
          <a:p>
            <a:pPr lvl="0" rtl="0">
              <a:spcBef>
                <a:spcPts val="0"/>
              </a:spcBef>
              <a:buNone/>
            </a:pPr>
            <a:r>
              <a:rPr lang="zh-TW">
                <a:solidFill>
                  <a:srgbClr val="FFFFFF"/>
                </a:solidFill>
              </a:rPr>
              <a:t>Test</a:t>
            </a:r>
          </a:p>
        </p:txBody>
      </p:sp>
      <p:sp>
        <p:nvSpPr>
          <p:cNvPr id="640" name="Shape 640"/>
          <p:cNvSpPr txBox="1"/>
          <p:nvPr/>
        </p:nvSpPr>
        <p:spPr>
          <a:xfrm>
            <a:off x="5840300" y="4545000"/>
            <a:ext cx="3092100" cy="443400"/>
          </a:xfrm>
          <a:prstGeom prst="rect">
            <a:avLst/>
          </a:prstGeom>
          <a:noFill/>
          <a:ln>
            <a:noFill/>
          </a:ln>
        </p:spPr>
        <p:txBody>
          <a:bodyPr lIns="91425" tIns="91425" rIns="91425" bIns="91425" anchor="t" anchorCtr="0">
            <a:noAutofit/>
          </a:bodyPr>
          <a:lstStyle/>
          <a:p>
            <a:pPr lvl="0">
              <a:spcBef>
                <a:spcPts val="0"/>
              </a:spcBef>
              <a:buNone/>
            </a:pPr>
            <a:r>
              <a:rPr lang="zh-TW" dirty="0"/>
              <a:t>http://www.designcouncil.org.uk/</a:t>
            </a:r>
          </a:p>
        </p:txBody>
      </p:sp>
      <p:sp>
        <p:nvSpPr>
          <p:cNvPr id="641" name="Shape 641"/>
          <p:cNvSpPr txBox="1"/>
          <p:nvPr/>
        </p:nvSpPr>
        <p:spPr>
          <a:xfrm>
            <a:off x="405375" y="1114850"/>
            <a:ext cx="3319200" cy="32685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None/>
            </a:pPr>
            <a:r>
              <a:rPr lang="zh-TW" sz="1800" dirty="0">
                <a:solidFill>
                  <a:srgbClr val="45818E"/>
                </a:solidFill>
                <a:latin typeface="PingFang TC Thin" panose="020B0200000000000000" pitchFamily="34" charset="-120"/>
                <a:ea typeface="PingFang TC Thin" panose="020B0200000000000000" pitchFamily="34" charset="-120"/>
              </a:rPr>
              <a:t>Double Diamond是什麼 </a:t>
            </a:r>
            <a:br>
              <a:rPr lang="zh-TW" sz="1800" dirty="0">
                <a:solidFill>
                  <a:schemeClr val="dk2"/>
                </a:solidFill>
                <a:latin typeface="PingFang TC Thin" panose="020B0200000000000000" pitchFamily="34" charset="-120"/>
                <a:ea typeface="PingFang TC Thin" panose="020B0200000000000000" pitchFamily="34" charset="-120"/>
              </a:rPr>
            </a:br>
            <a:r>
              <a:rPr lang="zh-TW" sz="1800" dirty="0">
                <a:solidFill>
                  <a:schemeClr val="dk2"/>
                </a:solidFill>
                <a:latin typeface="PingFang TC Thin" panose="020B0200000000000000" pitchFamily="34" charset="-120"/>
                <a:ea typeface="PingFang TC Thin" panose="020B0200000000000000" pitchFamily="34" charset="-120"/>
              </a:rPr>
              <a:t>是一個設計流程，由英國設計理事會(Design Council)於2005年研究開發，以簡單、圖形化的方式描述設計流程。</a:t>
            </a:r>
          </a:p>
          <a:p>
            <a:pPr lvl="0" rtl="0">
              <a:lnSpc>
                <a:spcPct val="115000"/>
              </a:lnSpc>
              <a:spcBef>
                <a:spcPts val="0"/>
              </a:spcBef>
              <a:spcAft>
                <a:spcPts val="1600"/>
              </a:spcAft>
              <a:buClr>
                <a:schemeClr val="dk1"/>
              </a:buClr>
              <a:buSzPct val="61111"/>
              <a:buFont typeface="Arial"/>
              <a:buNone/>
            </a:pPr>
            <a:r>
              <a:rPr lang="zh-TW" sz="1800" dirty="0">
                <a:solidFill>
                  <a:srgbClr val="45818E"/>
                </a:solidFill>
                <a:latin typeface="PingFang TC Thin" panose="020B0200000000000000" pitchFamily="34" charset="-120"/>
                <a:ea typeface="PingFang TC Thin" panose="020B0200000000000000" pitchFamily="34" charset="-120"/>
              </a:rPr>
              <a:t>Double Diamond四階段</a:t>
            </a:r>
            <a:br>
              <a:rPr lang="zh-TW" sz="1800" dirty="0">
                <a:solidFill>
                  <a:schemeClr val="dk2"/>
                </a:solidFill>
                <a:latin typeface="PingFang TC Thin" panose="020B0200000000000000" pitchFamily="34" charset="-120"/>
                <a:ea typeface="PingFang TC Thin" panose="020B0200000000000000" pitchFamily="34" charset="-120"/>
              </a:rPr>
            </a:br>
            <a:r>
              <a:rPr lang="zh-TW" sz="1800" dirty="0">
                <a:solidFill>
                  <a:schemeClr val="dk2"/>
                </a:solidFill>
                <a:latin typeface="PingFang TC Thin" panose="020B0200000000000000" pitchFamily="34" charset="-120"/>
                <a:ea typeface="PingFang TC Thin" panose="020B0200000000000000" pitchFamily="34" charset="-120"/>
              </a:rPr>
              <a:t>分為四個不同的階段，</a:t>
            </a:r>
            <a:r>
              <a:rPr lang="zh-TW" sz="1800" dirty="0">
                <a:solidFill>
                  <a:srgbClr val="FF0000"/>
                </a:solidFill>
                <a:latin typeface="PingFang TC Thin" panose="020B0200000000000000" pitchFamily="34" charset="-120"/>
                <a:ea typeface="PingFang TC Thin" panose="020B0200000000000000" pitchFamily="34" charset="-120"/>
              </a:rPr>
              <a:t>發現</a:t>
            </a:r>
            <a:r>
              <a:rPr lang="zh-TW" sz="1800" dirty="0">
                <a:solidFill>
                  <a:schemeClr val="dk2"/>
                </a:solidFill>
                <a:latin typeface="PingFang TC Thin" panose="020B0200000000000000" pitchFamily="34" charset="-120"/>
                <a:ea typeface="PingFang TC Thin" panose="020B0200000000000000" pitchFamily="34" charset="-120"/>
              </a:rPr>
              <a:t>、</a:t>
            </a:r>
            <a:r>
              <a:rPr lang="zh-TW" sz="1800" dirty="0">
                <a:solidFill>
                  <a:srgbClr val="FF0000"/>
                </a:solidFill>
                <a:latin typeface="PingFang TC Thin" panose="020B0200000000000000" pitchFamily="34" charset="-120"/>
                <a:ea typeface="PingFang TC Thin" panose="020B0200000000000000" pitchFamily="34" charset="-120"/>
              </a:rPr>
              <a:t>釐清</a:t>
            </a:r>
            <a:r>
              <a:rPr lang="zh-TW" sz="1800" dirty="0">
                <a:solidFill>
                  <a:schemeClr val="dk2"/>
                </a:solidFill>
                <a:latin typeface="PingFang TC Thin" panose="020B0200000000000000" pitchFamily="34" charset="-120"/>
                <a:ea typeface="PingFang TC Thin" panose="020B0200000000000000" pitchFamily="34" charset="-120"/>
              </a:rPr>
              <a:t>、</a:t>
            </a:r>
            <a:r>
              <a:rPr lang="zh-TW" sz="1800" dirty="0">
                <a:solidFill>
                  <a:srgbClr val="FF0000"/>
                </a:solidFill>
                <a:latin typeface="PingFang TC Thin" panose="020B0200000000000000" pitchFamily="34" charset="-120"/>
                <a:ea typeface="PingFang TC Thin" panose="020B0200000000000000" pitchFamily="34" charset="-120"/>
              </a:rPr>
              <a:t>發展</a:t>
            </a:r>
            <a:r>
              <a:rPr lang="zh-TW" sz="1800" dirty="0">
                <a:solidFill>
                  <a:schemeClr val="dk2"/>
                </a:solidFill>
                <a:latin typeface="PingFang TC Thin" panose="020B0200000000000000" pitchFamily="34" charset="-120"/>
                <a:ea typeface="PingFang TC Thin" panose="020B0200000000000000" pitchFamily="34" charset="-120"/>
              </a:rPr>
              <a:t>和</a:t>
            </a:r>
            <a:r>
              <a:rPr lang="zh-TW" sz="1800" dirty="0">
                <a:solidFill>
                  <a:srgbClr val="FF0000"/>
                </a:solidFill>
                <a:latin typeface="PingFang TC Thin" panose="020B0200000000000000" pitchFamily="34" charset="-120"/>
                <a:ea typeface="PingFang TC Thin" panose="020B0200000000000000" pitchFamily="34" charset="-120"/>
              </a:rPr>
              <a:t>交付</a:t>
            </a:r>
            <a:r>
              <a:rPr lang="zh-TW" sz="1800" dirty="0">
                <a:solidFill>
                  <a:schemeClr val="dk2"/>
                </a:solidFill>
                <a:latin typeface="PingFang TC Thin" panose="020B0200000000000000" pitchFamily="34" charset="-120"/>
                <a:ea typeface="PingFang TC Thin" panose="020B0200000000000000" pitchFamily="34" charset="-120"/>
              </a:rPr>
              <a:t>，反映出發散和收斂階段的設計過程，顯示設計師的思維模式。</a:t>
            </a:r>
          </a:p>
        </p:txBody>
      </p:sp>
      <p:pic>
        <p:nvPicPr>
          <p:cNvPr id="642" name="Shape 642"/>
          <p:cNvPicPr preferRelativeResize="0"/>
          <p:nvPr/>
        </p:nvPicPr>
        <p:blipFill>
          <a:blip r:embed="rId3">
            <a:alphaModFix/>
          </a:blip>
          <a:stretch>
            <a:fillRect/>
          </a:stretch>
        </p:blipFill>
        <p:spPr>
          <a:xfrm>
            <a:off x="4206700" y="1191050"/>
            <a:ext cx="4784399" cy="3027374"/>
          </a:xfrm>
          <a:prstGeom prst="rect">
            <a:avLst/>
          </a:prstGeom>
          <a:noFill/>
          <a:ln>
            <a:noFill/>
          </a:ln>
        </p:spPr>
      </p:pic>
    </p:spTree>
    <p:extLst>
      <p:ext uri="{BB962C8B-B14F-4D97-AF65-F5344CB8AC3E}">
        <p14:creationId xmlns:p14="http://schemas.microsoft.com/office/powerpoint/2010/main" val="1760753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83542" y="1257088"/>
            <a:ext cx="7976917" cy="2629325"/>
            <a:chOff x="623880" y="1269046"/>
            <a:chExt cx="8168031" cy="2762414"/>
          </a:xfrm>
        </p:grpSpPr>
        <p:grpSp>
          <p:nvGrpSpPr>
            <p:cNvPr id="5" name="Group 4"/>
            <p:cNvGrpSpPr/>
            <p:nvPr/>
          </p:nvGrpSpPr>
          <p:grpSpPr>
            <a:xfrm>
              <a:off x="1373367" y="1269046"/>
              <a:ext cx="6669058" cy="2762414"/>
              <a:chOff x="763355" y="1016370"/>
              <a:chExt cx="7889081" cy="3267765"/>
            </a:xfrm>
          </p:grpSpPr>
          <p:sp>
            <p:nvSpPr>
              <p:cNvPr id="3" name="Round Diagonal Corner Rectangle 2"/>
              <p:cNvSpPr/>
              <p:nvPr/>
            </p:nvSpPr>
            <p:spPr>
              <a:xfrm rot="2700000">
                <a:off x="763355" y="1016371"/>
                <a:ext cx="3267764" cy="3267764"/>
              </a:xfrm>
              <a:prstGeom prst="round2DiagRect">
                <a:avLst/>
              </a:prstGeom>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4" name="Round Diagonal Corner Rectangle 3"/>
              <p:cNvSpPr/>
              <p:nvPr/>
            </p:nvSpPr>
            <p:spPr>
              <a:xfrm rot="2700000">
                <a:off x="5384672" y="1016370"/>
                <a:ext cx="3267764" cy="3267764"/>
              </a:xfrm>
              <a:prstGeom prst="round2DiagRect">
                <a:avLst/>
              </a:prstGeom>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pSp>
        <p:sp>
          <p:nvSpPr>
            <p:cNvPr id="6" name="Oval 5"/>
            <p:cNvSpPr/>
            <p:nvPr/>
          </p:nvSpPr>
          <p:spPr>
            <a:xfrm>
              <a:off x="4530523" y="2472695"/>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Oval 6"/>
            <p:cNvSpPr/>
            <p:nvPr/>
          </p:nvSpPr>
          <p:spPr>
            <a:xfrm>
              <a:off x="623880" y="2468034"/>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Oval 7"/>
            <p:cNvSpPr/>
            <p:nvPr/>
          </p:nvSpPr>
          <p:spPr>
            <a:xfrm>
              <a:off x="8437167" y="2472695"/>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cxnSp>
        <p:nvCxnSpPr>
          <p:cNvPr id="11" name="Straight Connector 10"/>
          <p:cNvCxnSpPr/>
          <p:nvPr/>
        </p:nvCxnSpPr>
        <p:spPr>
          <a:xfrm>
            <a:off x="756763"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2679205"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572000"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6506845"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8387237"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756763"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PingFang TC Thin" panose="020B0200000000000000" pitchFamily="34" charset="-120"/>
                <a:ea typeface="PingFang TC Thin" panose="020B0200000000000000" pitchFamily="34" charset="-120"/>
                <a:cs typeface="Helvetica"/>
              </a:rPr>
              <a:t>Discover</a:t>
            </a:r>
          </a:p>
        </p:txBody>
      </p:sp>
      <p:sp>
        <p:nvSpPr>
          <p:cNvPr id="17" name="TextBox 16"/>
          <p:cNvSpPr txBox="1"/>
          <p:nvPr/>
        </p:nvSpPr>
        <p:spPr>
          <a:xfrm>
            <a:off x="2679205"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Define</a:t>
            </a:r>
          </a:p>
        </p:txBody>
      </p:sp>
      <p:sp>
        <p:nvSpPr>
          <p:cNvPr id="18" name="TextBox 17"/>
          <p:cNvSpPr txBox="1"/>
          <p:nvPr/>
        </p:nvSpPr>
        <p:spPr>
          <a:xfrm>
            <a:off x="4575944"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Develop</a:t>
            </a:r>
          </a:p>
        </p:txBody>
      </p:sp>
      <p:sp>
        <p:nvSpPr>
          <p:cNvPr id="19" name="TextBox 18"/>
          <p:cNvSpPr txBox="1"/>
          <p:nvPr/>
        </p:nvSpPr>
        <p:spPr>
          <a:xfrm>
            <a:off x="6506845"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Deliver</a:t>
            </a:r>
          </a:p>
        </p:txBody>
      </p:sp>
      <p:sp>
        <p:nvSpPr>
          <p:cNvPr id="20" name="TextBox 19"/>
          <p:cNvSpPr txBox="1"/>
          <p:nvPr/>
        </p:nvSpPr>
        <p:spPr>
          <a:xfrm rot="16200000">
            <a:off x="-116706" y="807579"/>
            <a:ext cx="1697329" cy="450863"/>
          </a:xfrm>
          <a:prstGeom prst="rect">
            <a:avLst/>
          </a:prstGeom>
          <a:noFill/>
        </p:spPr>
        <p:txBody>
          <a:bodyPr wrap="square" lIns="88468" tIns="44234" rIns="88468" bIns="44234" rtlCol="0">
            <a:spAutoFit/>
          </a:bodyPr>
          <a:lstStyle/>
          <a:p>
            <a:r>
              <a:rPr lang="en-US" sz="2300" spc="-145" dirty="0">
                <a:latin typeface="PingFang TC Thin" panose="020B0200000000000000" pitchFamily="34" charset="-120"/>
                <a:ea typeface="PingFang TC Thin" panose="020B0200000000000000" pitchFamily="34" charset="-120"/>
                <a:cs typeface="Helvetica"/>
              </a:rPr>
              <a:t>Opportunity</a:t>
            </a:r>
          </a:p>
        </p:txBody>
      </p:sp>
      <p:sp>
        <p:nvSpPr>
          <p:cNvPr id="21" name="TextBox 20"/>
          <p:cNvSpPr txBox="1"/>
          <p:nvPr/>
        </p:nvSpPr>
        <p:spPr>
          <a:xfrm rot="16200000">
            <a:off x="3685898" y="807577"/>
            <a:ext cx="1697329" cy="450863"/>
          </a:xfrm>
          <a:prstGeom prst="rect">
            <a:avLst/>
          </a:prstGeom>
          <a:noFill/>
        </p:spPr>
        <p:txBody>
          <a:bodyPr wrap="square" lIns="88468" tIns="44234" rIns="88468" bIns="44234" rtlCol="0">
            <a:spAutoFit/>
          </a:bodyPr>
          <a:lstStyle/>
          <a:p>
            <a:r>
              <a:rPr lang="en-US" sz="2300" spc="-145" dirty="0">
                <a:latin typeface="Helvetica"/>
                <a:cs typeface="Helvetica"/>
              </a:rPr>
              <a:t>Design Brief</a:t>
            </a:r>
          </a:p>
        </p:txBody>
      </p:sp>
      <p:sp>
        <p:nvSpPr>
          <p:cNvPr id="23" name="TextBox 22"/>
          <p:cNvSpPr txBox="1"/>
          <p:nvPr/>
        </p:nvSpPr>
        <p:spPr>
          <a:xfrm rot="16200000">
            <a:off x="7538572" y="807577"/>
            <a:ext cx="1697329" cy="450863"/>
          </a:xfrm>
          <a:prstGeom prst="rect">
            <a:avLst/>
          </a:prstGeom>
          <a:noFill/>
        </p:spPr>
        <p:txBody>
          <a:bodyPr wrap="square" lIns="88468" tIns="44234" rIns="88468" bIns="44234" rtlCol="0">
            <a:spAutoFit/>
          </a:bodyPr>
          <a:lstStyle/>
          <a:p>
            <a:r>
              <a:rPr lang="en-US" sz="2300" spc="-145" dirty="0">
                <a:latin typeface="Helvetica"/>
                <a:cs typeface="Helvetica"/>
              </a:rPr>
              <a:t>Concept</a:t>
            </a:r>
          </a:p>
        </p:txBody>
      </p:sp>
      <p:sp>
        <p:nvSpPr>
          <p:cNvPr id="2" name="Rectangle 1"/>
          <p:cNvSpPr/>
          <p:nvPr/>
        </p:nvSpPr>
        <p:spPr>
          <a:xfrm>
            <a:off x="2679205" y="184344"/>
            <a:ext cx="6164026" cy="4868495"/>
          </a:xfrm>
          <a:prstGeom prst="rect">
            <a:avLst/>
          </a:prstGeom>
          <a:ln>
            <a:noFill/>
          </a:ln>
        </p:spPr>
        <p:style>
          <a:lnRef idx="2">
            <a:schemeClr val="dk1"/>
          </a:lnRef>
          <a:fillRef idx="1">
            <a:schemeClr val="lt1"/>
          </a:fillRef>
          <a:effectRef idx="0">
            <a:schemeClr val="dk1"/>
          </a:effectRef>
          <a:fontRef idx="minor">
            <a:schemeClr val="dk1"/>
          </a:fontRef>
        </p:style>
        <p:txBody>
          <a:bodyPr lIns="88468" tIns="44234" rIns="88468" bIns="44234" rtlCol="0" anchor="ctr"/>
          <a:lstStyle/>
          <a:p>
            <a:pPr algn="ctr"/>
            <a:endParaRPr lang="en-US"/>
          </a:p>
        </p:txBody>
      </p:sp>
      <p:sp>
        <p:nvSpPr>
          <p:cNvPr id="10" name="TextBox 9"/>
          <p:cNvSpPr txBox="1"/>
          <p:nvPr/>
        </p:nvSpPr>
        <p:spPr>
          <a:xfrm>
            <a:off x="2931273" y="725307"/>
            <a:ext cx="3269307" cy="1381994"/>
          </a:xfrm>
          <a:prstGeom prst="rect">
            <a:avLst/>
          </a:prstGeom>
          <a:noFill/>
        </p:spPr>
        <p:txBody>
          <a:bodyPr wrap="square" lIns="88468" tIns="44234" rIns="88468" bIns="44234" rtlCol="0">
            <a:spAutoFit/>
          </a:bodyPr>
          <a:lstStyle/>
          <a:p>
            <a:r>
              <a:rPr lang="en-US" dirty="0">
                <a:latin typeface="PingFang TC Thin" panose="020B0200000000000000" pitchFamily="34" charset="-120"/>
                <a:ea typeface="PingFang TC Thin" panose="020B0200000000000000" pitchFamily="34" charset="-120"/>
                <a:cs typeface="Helvetica" charset="0"/>
              </a:rPr>
              <a:t>The first quarter of the Double Diamond model covers the start of the project. Designers try to look at the world in a </a:t>
            </a:r>
            <a:r>
              <a:rPr lang="en-US" dirty="0">
                <a:solidFill>
                  <a:srgbClr val="FF0000"/>
                </a:solidFill>
                <a:latin typeface="PingFang TC" panose="020B0400000000000000" pitchFamily="34" charset="-120"/>
                <a:ea typeface="PingFang TC" panose="020B0400000000000000" pitchFamily="34" charset="-120"/>
                <a:cs typeface="Helvetica" charset="0"/>
              </a:rPr>
              <a:t>fresh way</a:t>
            </a:r>
            <a:r>
              <a:rPr lang="en-US" dirty="0">
                <a:latin typeface="PingFang TC Thin" panose="020B0200000000000000" pitchFamily="34" charset="-120"/>
                <a:ea typeface="PingFang TC Thin" panose="020B0200000000000000" pitchFamily="34" charset="-120"/>
                <a:cs typeface="Helvetica" charset="0"/>
              </a:rPr>
              <a:t>, </a:t>
            </a:r>
            <a:r>
              <a:rPr lang="en-US" dirty="0">
                <a:solidFill>
                  <a:srgbClr val="FF0000"/>
                </a:solidFill>
                <a:latin typeface="PingFang TC" panose="020B0400000000000000" pitchFamily="34" charset="-120"/>
                <a:ea typeface="PingFang TC" panose="020B0400000000000000" pitchFamily="34" charset="-120"/>
                <a:cs typeface="Helvetica" charset="0"/>
              </a:rPr>
              <a:t>notice new things </a:t>
            </a:r>
            <a:r>
              <a:rPr lang="en-US" dirty="0">
                <a:latin typeface="PingFang TC Thin" panose="020B0200000000000000" pitchFamily="34" charset="-120"/>
                <a:ea typeface="PingFang TC Thin" panose="020B0200000000000000" pitchFamily="34" charset="-120"/>
                <a:cs typeface="Helvetica" charset="0"/>
              </a:rPr>
              <a:t>and </a:t>
            </a:r>
            <a:r>
              <a:rPr lang="en-US" dirty="0">
                <a:solidFill>
                  <a:srgbClr val="FF0000"/>
                </a:solidFill>
                <a:latin typeface="PingFang TC" panose="020B0400000000000000" pitchFamily="34" charset="-120"/>
                <a:ea typeface="PingFang TC" panose="020B0400000000000000" pitchFamily="34" charset="-120"/>
                <a:cs typeface="Helvetica" charset="0"/>
              </a:rPr>
              <a:t>gather insights</a:t>
            </a:r>
            <a:r>
              <a:rPr lang="en-US" dirty="0">
                <a:latin typeface="PingFang TC Thin" panose="020B0200000000000000" pitchFamily="34" charset="-120"/>
                <a:ea typeface="PingFang TC Thin" panose="020B0200000000000000" pitchFamily="34" charset="-120"/>
                <a:cs typeface="Helvetica" charset="0"/>
              </a:rPr>
              <a:t>.</a:t>
            </a:r>
          </a:p>
          <a:p>
            <a:r>
              <a:rPr lang="en-US" dirty="0">
                <a:latin typeface="PingFang TC Thin" panose="020B0200000000000000" pitchFamily="34" charset="-120"/>
                <a:ea typeface="PingFang TC Thin" panose="020B0200000000000000" pitchFamily="34" charset="-120"/>
                <a:cs typeface="Helvetica" charset="0"/>
              </a:rPr>
              <a:t>(Design Council, 2017)</a:t>
            </a:r>
          </a:p>
        </p:txBody>
      </p:sp>
    </p:spTree>
    <p:extLst>
      <p:ext uri="{BB962C8B-B14F-4D97-AF65-F5344CB8AC3E}">
        <p14:creationId xmlns:p14="http://schemas.microsoft.com/office/powerpoint/2010/main" val="734366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83542" y="1257088"/>
            <a:ext cx="7976917" cy="2629325"/>
            <a:chOff x="623880" y="1269046"/>
            <a:chExt cx="8168031" cy="2762414"/>
          </a:xfrm>
        </p:grpSpPr>
        <p:grpSp>
          <p:nvGrpSpPr>
            <p:cNvPr id="5" name="Group 4"/>
            <p:cNvGrpSpPr/>
            <p:nvPr/>
          </p:nvGrpSpPr>
          <p:grpSpPr>
            <a:xfrm>
              <a:off x="1373367" y="1269046"/>
              <a:ext cx="6669058" cy="2762414"/>
              <a:chOff x="763355" y="1016370"/>
              <a:chExt cx="7889081" cy="3267765"/>
            </a:xfrm>
          </p:grpSpPr>
          <p:sp>
            <p:nvSpPr>
              <p:cNvPr id="3" name="Round Diagonal Corner Rectangle 2"/>
              <p:cNvSpPr/>
              <p:nvPr/>
            </p:nvSpPr>
            <p:spPr>
              <a:xfrm rot="2700000">
                <a:off x="763355" y="1016371"/>
                <a:ext cx="3267764" cy="3267764"/>
              </a:xfrm>
              <a:prstGeom prst="round2DiagRect">
                <a:avLst/>
              </a:prstGeom>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4" name="Round Diagonal Corner Rectangle 3"/>
              <p:cNvSpPr/>
              <p:nvPr/>
            </p:nvSpPr>
            <p:spPr>
              <a:xfrm rot="2700000">
                <a:off x="5384672" y="1016370"/>
                <a:ext cx="3267764" cy="3267764"/>
              </a:xfrm>
              <a:prstGeom prst="round2DiagRect">
                <a:avLst/>
              </a:prstGeom>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pSp>
        <p:sp>
          <p:nvSpPr>
            <p:cNvPr id="6" name="Oval 5"/>
            <p:cNvSpPr/>
            <p:nvPr/>
          </p:nvSpPr>
          <p:spPr>
            <a:xfrm>
              <a:off x="4530523" y="2472695"/>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Oval 6"/>
            <p:cNvSpPr/>
            <p:nvPr/>
          </p:nvSpPr>
          <p:spPr>
            <a:xfrm>
              <a:off x="623880" y="2468034"/>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Oval 7"/>
            <p:cNvSpPr/>
            <p:nvPr/>
          </p:nvSpPr>
          <p:spPr>
            <a:xfrm>
              <a:off x="8437167" y="2472695"/>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cxnSp>
        <p:nvCxnSpPr>
          <p:cNvPr id="11" name="Straight Connector 10"/>
          <p:cNvCxnSpPr/>
          <p:nvPr/>
        </p:nvCxnSpPr>
        <p:spPr>
          <a:xfrm>
            <a:off x="756763"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2679205"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572000"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6506845"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8387237"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756763"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Discover</a:t>
            </a:r>
          </a:p>
        </p:txBody>
      </p:sp>
      <p:sp>
        <p:nvSpPr>
          <p:cNvPr id="17" name="TextBox 16"/>
          <p:cNvSpPr txBox="1"/>
          <p:nvPr/>
        </p:nvSpPr>
        <p:spPr>
          <a:xfrm>
            <a:off x="2679205"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PingFang TC Thin" panose="020B0200000000000000" pitchFamily="34" charset="-120"/>
                <a:ea typeface="PingFang TC Thin" panose="020B0200000000000000" pitchFamily="34" charset="-120"/>
                <a:cs typeface="Helvetica"/>
              </a:rPr>
              <a:t>Define</a:t>
            </a:r>
          </a:p>
        </p:txBody>
      </p:sp>
      <p:sp>
        <p:nvSpPr>
          <p:cNvPr id="18" name="TextBox 17"/>
          <p:cNvSpPr txBox="1"/>
          <p:nvPr/>
        </p:nvSpPr>
        <p:spPr>
          <a:xfrm>
            <a:off x="4575944"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Develop</a:t>
            </a:r>
          </a:p>
        </p:txBody>
      </p:sp>
      <p:sp>
        <p:nvSpPr>
          <p:cNvPr id="19" name="TextBox 18"/>
          <p:cNvSpPr txBox="1"/>
          <p:nvPr/>
        </p:nvSpPr>
        <p:spPr>
          <a:xfrm>
            <a:off x="6506845"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Deliver</a:t>
            </a:r>
          </a:p>
        </p:txBody>
      </p:sp>
      <p:sp>
        <p:nvSpPr>
          <p:cNvPr id="20" name="TextBox 19"/>
          <p:cNvSpPr txBox="1"/>
          <p:nvPr/>
        </p:nvSpPr>
        <p:spPr>
          <a:xfrm rot="16200000">
            <a:off x="-116706" y="807579"/>
            <a:ext cx="1697329" cy="450863"/>
          </a:xfrm>
          <a:prstGeom prst="rect">
            <a:avLst/>
          </a:prstGeom>
          <a:noFill/>
        </p:spPr>
        <p:txBody>
          <a:bodyPr wrap="square" lIns="88468" tIns="44234" rIns="88468" bIns="44234" rtlCol="0">
            <a:spAutoFit/>
          </a:bodyPr>
          <a:lstStyle/>
          <a:p>
            <a:r>
              <a:rPr lang="en-US" sz="2300" spc="-145" dirty="0">
                <a:latin typeface="Helvetica"/>
                <a:cs typeface="Helvetica"/>
              </a:rPr>
              <a:t>Opportunity</a:t>
            </a:r>
          </a:p>
        </p:txBody>
      </p:sp>
      <p:sp>
        <p:nvSpPr>
          <p:cNvPr id="21" name="TextBox 20"/>
          <p:cNvSpPr txBox="1"/>
          <p:nvPr/>
        </p:nvSpPr>
        <p:spPr>
          <a:xfrm rot="16200000">
            <a:off x="3685898" y="807577"/>
            <a:ext cx="1697329" cy="450863"/>
          </a:xfrm>
          <a:prstGeom prst="rect">
            <a:avLst/>
          </a:prstGeom>
          <a:noFill/>
        </p:spPr>
        <p:txBody>
          <a:bodyPr wrap="square" lIns="88468" tIns="44234" rIns="88468" bIns="44234" rtlCol="0">
            <a:spAutoFit/>
          </a:bodyPr>
          <a:lstStyle/>
          <a:p>
            <a:r>
              <a:rPr lang="en-US" sz="2300" spc="-145" dirty="0">
                <a:latin typeface="PingFang TC Thin" panose="020B0200000000000000" pitchFamily="34" charset="-120"/>
                <a:ea typeface="PingFang TC Thin" panose="020B0200000000000000" pitchFamily="34" charset="-120"/>
                <a:cs typeface="Helvetica"/>
              </a:rPr>
              <a:t>Design Brief</a:t>
            </a:r>
          </a:p>
        </p:txBody>
      </p:sp>
      <p:sp>
        <p:nvSpPr>
          <p:cNvPr id="23" name="TextBox 22"/>
          <p:cNvSpPr txBox="1"/>
          <p:nvPr/>
        </p:nvSpPr>
        <p:spPr>
          <a:xfrm rot="16200000">
            <a:off x="7538572" y="807577"/>
            <a:ext cx="1697329" cy="450863"/>
          </a:xfrm>
          <a:prstGeom prst="rect">
            <a:avLst/>
          </a:prstGeom>
          <a:noFill/>
        </p:spPr>
        <p:txBody>
          <a:bodyPr wrap="square" lIns="88468" tIns="44234" rIns="88468" bIns="44234" rtlCol="0">
            <a:spAutoFit/>
          </a:bodyPr>
          <a:lstStyle/>
          <a:p>
            <a:r>
              <a:rPr lang="en-US" sz="2300" spc="-145" dirty="0">
                <a:latin typeface="Helvetica"/>
                <a:cs typeface="Helvetica"/>
              </a:rPr>
              <a:t>Concept</a:t>
            </a:r>
          </a:p>
        </p:txBody>
      </p:sp>
      <p:sp>
        <p:nvSpPr>
          <p:cNvPr id="2" name="Rectangle 1"/>
          <p:cNvSpPr/>
          <p:nvPr/>
        </p:nvSpPr>
        <p:spPr>
          <a:xfrm>
            <a:off x="4688278" y="184344"/>
            <a:ext cx="4154954" cy="4868495"/>
          </a:xfrm>
          <a:prstGeom prst="rect">
            <a:avLst/>
          </a:prstGeom>
          <a:ln>
            <a:noFill/>
          </a:ln>
        </p:spPr>
        <p:style>
          <a:lnRef idx="2">
            <a:schemeClr val="dk1"/>
          </a:lnRef>
          <a:fillRef idx="1">
            <a:schemeClr val="lt1"/>
          </a:fillRef>
          <a:effectRef idx="0">
            <a:schemeClr val="dk1"/>
          </a:effectRef>
          <a:fontRef idx="minor">
            <a:schemeClr val="dk1"/>
          </a:fontRef>
        </p:style>
        <p:txBody>
          <a:bodyPr lIns="88468" tIns="44234" rIns="88468" bIns="44234" rtlCol="0" anchor="ctr"/>
          <a:lstStyle/>
          <a:p>
            <a:pPr algn="ctr"/>
            <a:endParaRPr lang="en-US"/>
          </a:p>
        </p:txBody>
      </p:sp>
      <p:sp>
        <p:nvSpPr>
          <p:cNvPr id="25" name="Rectangle 24"/>
          <p:cNvSpPr/>
          <p:nvPr/>
        </p:nvSpPr>
        <p:spPr>
          <a:xfrm>
            <a:off x="583543" y="90661"/>
            <a:ext cx="2095662" cy="4868495"/>
          </a:xfrm>
          <a:prstGeom prst="rect">
            <a:avLst/>
          </a:prstGeom>
          <a:ln>
            <a:noFill/>
          </a:ln>
        </p:spPr>
        <p:style>
          <a:lnRef idx="2">
            <a:schemeClr val="dk1"/>
          </a:lnRef>
          <a:fillRef idx="1">
            <a:schemeClr val="lt1"/>
          </a:fillRef>
          <a:effectRef idx="0">
            <a:schemeClr val="dk1"/>
          </a:effectRef>
          <a:fontRef idx="minor">
            <a:schemeClr val="dk1"/>
          </a:fontRef>
        </p:style>
        <p:txBody>
          <a:bodyPr lIns="88468" tIns="44234" rIns="88468" bIns="44234" rtlCol="0" anchor="ctr"/>
          <a:lstStyle/>
          <a:p>
            <a:pPr algn="ctr"/>
            <a:endParaRPr lang="en-US"/>
          </a:p>
        </p:txBody>
      </p:sp>
      <p:sp>
        <p:nvSpPr>
          <p:cNvPr id="27" name="TextBox 26"/>
          <p:cNvSpPr txBox="1"/>
          <p:nvPr/>
        </p:nvSpPr>
        <p:spPr>
          <a:xfrm>
            <a:off x="4892497" y="725307"/>
            <a:ext cx="3269307" cy="2459211"/>
          </a:xfrm>
          <a:prstGeom prst="rect">
            <a:avLst/>
          </a:prstGeom>
          <a:noFill/>
        </p:spPr>
        <p:txBody>
          <a:bodyPr wrap="square" lIns="88468" tIns="44234" rIns="88468" bIns="44234" rtlCol="0">
            <a:spAutoFit/>
          </a:bodyPr>
          <a:lstStyle/>
          <a:p>
            <a:r>
              <a:rPr lang="en-US" dirty="0">
                <a:latin typeface="PingFang TC Thin" panose="020B0200000000000000" pitchFamily="34" charset="-120"/>
                <a:ea typeface="PingFang TC Thin" panose="020B0200000000000000" pitchFamily="34" charset="-120"/>
                <a:cs typeface="Helvetica" charset="0"/>
              </a:rPr>
              <a:t>The second quarter represents the definition stage, in which designers try to </a:t>
            </a:r>
            <a:r>
              <a:rPr lang="en-US" dirty="0">
                <a:solidFill>
                  <a:srgbClr val="FF0000"/>
                </a:solidFill>
                <a:latin typeface="PingFang TC" panose="020B0400000000000000" pitchFamily="34" charset="-120"/>
                <a:ea typeface="PingFang TC" panose="020B0400000000000000" pitchFamily="34" charset="-120"/>
                <a:cs typeface="Helvetica" charset="0"/>
              </a:rPr>
              <a:t>make sense of all the possibilities</a:t>
            </a:r>
            <a:r>
              <a:rPr lang="en-US" dirty="0">
                <a:latin typeface="PingFang TC Thin" panose="020B0200000000000000" pitchFamily="34" charset="-120"/>
                <a:ea typeface="PingFang TC Thin" panose="020B0200000000000000" pitchFamily="34" charset="-120"/>
                <a:cs typeface="Helvetica" charset="0"/>
              </a:rPr>
              <a:t> identified in the Discover phase. Which matters most? Which should we </a:t>
            </a:r>
            <a:r>
              <a:rPr lang="en-US" dirty="0">
                <a:solidFill>
                  <a:srgbClr val="FF0000"/>
                </a:solidFill>
                <a:latin typeface="PingFang TC" panose="020B0400000000000000" pitchFamily="34" charset="-120"/>
                <a:ea typeface="PingFang TC" panose="020B0400000000000000" pitchFamily="34" charset="-120"/>
                <a:cs typeface="Helvetica" charset="0"/>
              </a:rPr>
              <a:t>act on first</a:t>
            </a:r>
            <a:r>
              <a:rPr lang="en-US" dirty="0">
                <a:latin typeface="PingFang TC Thin" panose="020B0200000000000000" pitchFamily="34" charset="-120"/>
                <a:ea typeface="PingFang TC Thin" panose="020B0200000000000000" pitchFamily="34" charset="-120"/>
                <a:cs typeface="Helvetica" charset="0"/>
              </a:rPr>
              <a:t>? What is </a:t>
            </a:r>
            <a:r>
              <a:rPr lang="en-US" dirty="0">
                <a:solidFill>
                  <a:srgbClr val="FF0000"/>
                </a:solidFill>
                <a:latin typeface="PingFang TC" panose="020B0400000000000000" pitchFamily="34" charset="-120"/>
                <a:ea typeface="PingFang TC" panose="020B0400000000000000" pitchFamily="34" charset="-120"/>
                <a:cs typeface="Helvetica" charset="0"/>
              </a:rPr>
              <a:t>feasible</a:t>
            </a:r>
            <a:r>
              <a:rPr lang="en-US" dirty="0">
                <a:latin typeface="PingFang TC Thin" panose="020B0200000000000000" pitchFamily="34" charset="-120"/>
                <a:ea typeface="PingFang TC Thin" panose="020B0200000000000000" pitchFamily="34" charset="-120"/>
                <a:cs typeface="Helvetica" charset="0"/>
              </a:rPr>
              <a:t>? The goal here is to develop a clear </a:t>
            </a:r>
            <a:r>
              <a:rPr lang="en-US" dirty="0">
                <a:solidFill>
                  <a:srgbClr val="FF0000"/>
                </a:solidFill>
                <a:latin typeface="PingFang TC" panose="020B0400000000000000" pitchFamily="34" charset="-120"/>
                <a:ea typeface="PingFang TC" panose="020B0400000000000000" pitchFamily="34" charset="-120"/>
                <a:cs typeface="Helvetica" charset="0"/>
              </a:rPr>
              <a:t>creative brief </a:t>
            </a:r>
            <a:r>
              <a:rPr lang="en-US" dirty="0">
                <a:latin typeface="PingFang TC Thin" panose="020B0200000000000000" pitchFamily="34" charset="-120"/>
                <a:ea typeface="PingFang TC Thin" panose="020B0200000000000000" pitchFamily="34" charset="-120"/>
                <a:cs typeface="Helvetica" charset="0"/>
              </a:rPr>
              <a:t>that frames the fundamental design challenge.</a:t>
            </a:r>
          </a:p>
          <a:p>
            <a:r>
              <a:rPr lang="en-US" dirty="0">
                <a:latin typeface="PingFang TC Thin" panose="020B0200000000000000" pitchFamily="34" charset="-120"/>
                <a:ea typeface="PingFang TC Thin" panose="020B0200000000000000" pitchFamily="34" charset="-120"/>
                <a:cs typeface="Helvetica" charset="0"/>
              </a:rPr>
              <a:t>(Design Council, 2017)</a:t>
            </a:r>
          </a:p>
        </p:txBody>
      </p:sp>
    </p:spTree>
    <p:extLst>
      <p:ext uri="{BB962C8B-B14F-4D97-AF65-F5344CB8AC3E}">
        <p14:creationId xmlns:p14="http://schemas.microsoft.com/office/powerpoint/2010/main" val="1598587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83542" y="1257088"/>
            <a:ext cx="7976917" cy="2629325"/>
            <a:chOff x="623880" y="1269046"/>
            <a:chExt cx="8168031" cy="2762414"/>
          </a:xfrm>
        </p:grpSpPr>
        <p:grpSp>
          <p:nvGrpSpPr>
            <p:cNvPr id="5" name="Group 4"/>
            <p:cNvGrpSpPr/>
            <p:nvPr/>
          </p:nvGrpSpPr>
          <p:grpSpPr>
            <a:xfrm>
              <a:off x="1373367" y="1269046"/>
              <a:ext cx="6669058" cy="2762414"/>
              <a:chOff x="763355" y="1016370"/>
              <a:chExt cx="7889081" cy="3267765"/>
            </a:xfrm>
          </p:grpSpPr>
          <p:sp>
            <p:nvSpPr>
              <p:cNvPr id="3" name="Round Diagonal Corner Rectangle 2"/>
              <p:cNvSpPr/>
              <p:nvPr/>
            </p:nvSpPr>
            <p:spPr>
              <a:xfrm rot="2700000">
                <a:off x="763355" y="1016371"/>
                <a:ext cx="3267764" cy="3267764"/>
              </a:xfrm>
              <a:prstGeom prst="round2DiagRect">
                <a:avLst/>
              </a:prstGeom>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4" name="Round Diagonal Corner Rectangle 3"/>
              <p:cNvSpPr/>
              <p:nvPr/>
            </p:nvSpPr>
            <p:spPr>
              <a:xfrm rot="2700000">
                <a:off x="5384672" y="1016370"/>
                <a:ext cx="3267764" cy="3267764"/>
              </a:xfrm>
              <a:prstGeom prst="round2DiagRect">
                <a:avLst/>
              </a:prstGeom>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pSp>
        <p:sp>
          <p:nvSpPr>
            <p:cNvPr id="6" name="Oval 5"/>
            <p:cNvSpPr/>
            <p:nvPr/>
          </p:nvSpPr>
          <p:spPr>
            <a:xfrm>
              <a:off x="4530523" y="2472695"/>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Oval 6"/>
            <p:cNvSpPr/>
            <p:nvPr/>
          </p:nvSpPr>
          <p:spPr>
            <a:xfrm>
              <a:off x="623880" y="2468034"/>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Oval 7"/>
            <p:cNvSpPr/>
            <p:nvPr/>
          </p:nvSpPr>
          <p:spPr>
            <a:xfrm>
              <a:off x="8437167" y="2472695"/>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cxnSp>
        <p:nvCxnSpPr>
          <p:cNvPr id="11" name="Straight Connector 10"/>
          <p:cNvCxnSpPr/>
          <p:nvPr/>
        </p:nvCxnSpPr>
        <p:spPr>
          <a:xfrm>
            <a:off x="756763"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2679205"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572000"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6506845"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8387237"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756763"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Discover</a:t>
            </a:r>
          </a:p>
        </p:txBody>
      </p:sp>
      <p:sp>
        <p:nvSpPr>
          <p:cNvPr id="17" name="TextBox 16"/>
          <p:cNvSpPr txBox="1"/>
          <p:nvPr/>
        </p:nvSpPr>
        <p:spPr>
          <a:xfrm>
            <a:off x="2679205"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Define</a:t>
            </a:r>
          </a:p>
        </p:txBody>
      </p:sp>
      <p:sp>
        <p:nvSpPr>
          <p:cNvPr id="18" name="TextBox 17"/>
          <p:cNvSpPr txBox="1"/>
          <p:nvPr/>
        </p:nvSpPr>
        <p:spPr>
          <a:xfrm>
            <a:off x="4575944"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PingFang TC Thin" panose="020B0200000000000000" pitchFamily="34" charset="-120"/>
                <a:ea typeface="PingFang TC Thin" panose="020B0200000000000000" pitchFamily="34" charset="-120"/>
                <a:cs typeface="Helvetica"/>
              </a:rPr>
              <a:t>Develop</a:t>
            </a:r>
          </a:p>
        </p:txBody>
      </p:sp>
      <p:sp>
        <p:nvSpPr>
          <p:cNvPr id="19" name="TextBox 18"/>
          <p:cNvSpPr txBox="1"/>
          <p:nvPr/>
        </p:nvSpPr>
        <p:spPr>
          <a:xfrm>
            <a:off x="6506845"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Deliver</a:t>
            </a:r>
          </a:p>
        </p:txBody>
      </p:sp>
      <p:sp>
        <p:nvSpPr>
          <p:cNvPr id="20" name="TextBox 19"/>
          <p:cNvSpPr txBox="1"/>
          <p:nvPr/>
        </p:nvSpPr>
        <p:spPr>
          <a:xfrm rot="16200000">
            <a:off x="-116706" y="807579"/>
            <a:ext cx="1697329" cy="450863"/>
          </a:xfrm>
          <a:prstGeom prst="rect">
            <a:avLst/>
          </a:prstGeom>
          <a:noFill/>
        </p:spPr>
        <p:txBody>
          <a:bodyPr wrap="square" lIns="88468" tIns="44234" rIns="88468" bIns="44234" rtlCol="0">
            <a:spAutoFit/>
          </a:bodyPr>
          <a:lstStyle/>
          <a:p>
            <a:r>
              <a:rPr lang="en-US" sz="2300" spc="-145" dirty="0">
                <a:latin typeface="Helvetica"/>
                <a:cs typeface="Helvetica"/>
              </a:rPr>
              <a:t>Opportunity</a:t>
            </a:r>
          </a:p>
        </p:txBody>
      </p:sp>
      <p:sp>
        <p:nvSpPr>
          <p:cNvPr id="23" name="TextBox 22"/>
          <p:cNvSpPr txBox="1"/>
          <p:nvPr/>
        </p:nvSpPr>
        <p:spPr>
          <a:xfrm rot="16200000">
            <a:off x="7538572" y="807577"/>
            <a:ext cx="1697329" cy="450863"/>
          </a:xfrm>
          <a:prstGeom prst="rect">
            <a:avLst/>
          </a:prstGeom>
          <a:noFill/>
        </p:spPr>
        <p:txBody>
          <a:bodyPr wrap="square" lIns="88468" tIns="44234" rIns="88468" bIns="44234" rtlCol="0">
            <a:spAutoFit/>
          </a:bodyPr>
          <a:lstStyle/>
          <a:p>
            <a:r>
              <a:rPr lang="en-US" sz="2300" spc="-145" dirty="0">
                <a:latin typeface="Helvetica"/>
                <a:cs typeface="Helvetica"/>
              </a:rPr>
              <a:t>Concept</a:t>
            </a:r>
          </a:p>
        </p:txBody>
      </p:sp>
      <p:sp>
        <p:nvSpPr>
          <p:cNvPr id="2" name="Rectangle 1"/>
          <p:cNvSpPr/>
          <p:nvPr/>
        </p:nvSpPr>
        <p:spPr>
          <a:xfrm>
            <a:off x="6506846" y="184344"/>
            <a:ext cx="2336386" cy="4868495"/>
          </a:xfrm>
          <a:prstGeom prst="rect">
            <a:avLst/>
          </a:prstGeom>
          <a:ln>
            <a:noFill/>
          </a:ln>
        </p:spPr>
        <p:style>
          <a:lnRef idx="2">
            <a:schemeClr val="dk1"/>
          </a:lnRef>
          <a:fillRef idx="1">
            <a:schemeClr val="lt1"/>
          </a:fillRef>
          <a:effectRef idx="0">
            <a:schemeClr val="dk1"/>
          </a:effectRef>
          <a:fontRef idx="minor">
            <a:schemeClr val="dk1"/>
          </a:fontRef>
        </p:style>
        <p:txBody>
          <a:bodyPr lIns="88468" tIns="44234" rIns="88468" bIns="44234" rtlCol="0" anchor="ctr"/>
          <a:lstStyle/>
          <a:p>
            <a:pPr algn="ctr"/>
            <a:endParaRPr lang="en-US"/>
          </a:p>
        </p:txBody>
      </p:sp>
      <p:sp>
        <p:nvSpPr>
          <p:cNvPr id="25" name="Rectangle 24"/>
          <p:cNvSpPr/>
          <p:nvPr/>
        </p:nvSpPr>
        <p:spPr>
          <a:xfrm>
            <a:off x="583542" y="90661"/>
            <a:ext cx="3862879" cy="4868495"/>
          </a:xfrm>
          <a:prstGeom prst="rect">
            <a:avLst/>
          </a:prstGeom>
          <a:ln>
            <a:noFill/>
          </a:ln>
        </p:spPr>
        <p:style>
          <a:lnRef idx="2">
            <a:schemeClr val="dk1"/>
          </a:lnRef>
          <a:fillRef idx="1">
            <a:schemeClr val="lt1"/>
          </a:fillRef>
          <a:effectRef idx="0">
            <a:schemeClr val="dk1"/>
          </a:effectRef>
          <a:fontRef idx="minor">
            <a:schemeClr val="dk1"/>
          </a:fontRef>
        </p:style>
        <p:txBody>
          <a:bodyPr lIns="88468" tIns="44234" rIns="88468" bIns="44234" rtlCol="0" anchor="ctr"/>
          <a:lstStyle/>
          <a:p>
            <a:pPr algn="ctr"/>
            <a:endParaRPr lang="en-US"/>
          </a:p>
        </p:txBody>
      </p:sp>
      <p:sp>
        <p:nvSpPr>
          <p:cNvPr id="27" name="TextBox 26"/>
          <p:cNvSpPr txBox="1"/>
          <p:nvPr/>
        </p:nvSpPr>
        <p:spPr>
          <a:xfrm>
            <a:off x="764019" y="725307"/>
            <a:ext cx="3269307" cy="1597437"/>
          </a:xfrm>
          <a:prstGeom prst="rect">
            <a:avLst/>
          </a:prstGeom>
          <a:noFill/>
        </p:spPr>
        <p:txBody>
          <a:bodyPr wrap="square" lIns="88468" tIns="44234" rIns="88468" bIns="44234" rtlCol="0">
            <a:spAutoFit/>
          </a:bodyPr>
          <a:lstStyle/>
          <a:p>
            <a:r>
              <a:rPr lang="en-US" dirty="0">
                <a:latin typeface="PingFang TC Thin" panose="020B0200000000000000" pitchFamily="34" charset="-120"/>
                <a:ea typeface="PingFang TC Thin" panose="020B0200000000000000" pitchFamily="34" charset="-120"/>
                <a:cs typeface="Helvetica" charset="0"/>
              </a:rPr>
              <a:t>The third quarter marks a period of development where </a:t>
            </a:r>
            <a:r>
              <a:rPr lang="en-US" dirty="0">
                <a:solidFill>
                  <a:srgbClr val="FF0000"/>
                </a:solidFill>
                <a:latin typeface="PingFang TC" panose="020B0400000000000000" pitchFamily="34" charset="-120"/>
                <a:ea typeface="PingFang TC" panose="020B0400000000000000" pitchFamily="34" charset="-120"/>
                <a:cs typeface="Helvetica" charset="0"/>
              </a:rPr>
              <a:t>solutions</a:t>
            </a:r>
            <a:r>
              <a:rPr lang="en-US" dirty="0">
                <a:latin typeface="PingFang TC Thin" panose="020B0200000000000000" pitchFamily="34" charset="-120"/>
                <a:ea typeface="PingFang TC Thin" panose="020B0200000000000000" pitchFamily="34" charset="-120"/>
                <a:cs typeface="Helvetica" charset="0"/>
              </a:rPr>
              <a:t> or </a:t>
            </a:r>
            <a:r>
              <a:rPr lang="en-US" dirty="0">
                <a:solidFill>
                  <a:srgbClr val="FF0000"/>
                </a:solidFill>
                <a:latin typeface="PingFang TC" panose="020B0400000000000000" pitchFamily="34" charset="-120"/>
                <a:ea typeface="PingFang TC" panose="020B0400000000000000" pitchFamily="34" charset="-120"/>
                <a:cs typeface="Helvetica" charset="0"/>
              </a:rPr>
              <a:t>concepts</a:t>
            </a:r>
            <a:r>
              <a:rPr lang="en-US" dirty="0">
                <a:latin typeface="PingFang TC Thin" panose="020B0200000000000000" pitchFamily="34" charset="-120"/>
                <a:ea typeface="PingFang TC Thin" panose="020B0200000000000000" pitchFamily="34" charset="-120"/>
                <a:cs typeface="Helvetica" charset="0"/>
              </a:rPr>
              <a:t> are created, </a:t>
            </a:r>
            <a:r>
              <a:rPr lang="en-US" dirty="0">
                <a:solidFill>
                  <a:srgbClr val="FF0000"/>
                </a:solidFill>
                <a:latin typeface="PingFang TC" panose="020B0400000000000000" pitchFamily="34" charset="-120"/>
                <a:ea typeface="PingFang TC" panose="020B0400000000000000" pitchFamily="34" charset="-120"/>
                <a:cs typeface="Helvetica" charset="0"/>
              </a:rPr>
              <a:t>prototyped</a:t>
            </a:r>
            <a:r>
              <a:rPr lang="en-US" dirty="0">
                <a:latin typeface="PingFang TC Thin" panose="020B0200000000000000" pitchFamily="34" charset="-120"/>
                <a:ea typeface="PingFang TC Thin" panose="020B0200000000000000" pitchFamily="34" charset="-120"/>
                <a:cs typeface="Helvetica" charset="0"/>
              </a:rPr>
              <a:t>, </a:t>
            </a:r>
            <a:r>
              <a:rPr lang="en-US" dirty="0">
                <a:solidFill>
                  <a:srgbClr val="FF0000"/>
                </a:solidFill>
                <a:latin typeface="PingFang TC" panose="020B0400000000000000" pitchFamily="34" charset="-120"/>
                <a:ea typeface="PingFang TC" panose="020B0400000000000000" pitchFamily="34" charset="-120"/>
                <a:cs typeface="Helvetica" charset="0"/>
              </a:rPr>
              <a:t>tested</a:t>
            </a:r>
            <a:r>
              <a:rPr lang="en-US" dirty="0">
                <a:latin typeface="PingFang TC Thin" panose="020B0200000000000000" pitchFamily="34" charset="-120"/>
                <a:ea typeface="PingFang TC Thin" panose="020B0200000000000000" pitchFamily="34" charset="-120"/>
                <a:cs typeface="Helvetica" charset="0"/>
              </a:rPr>
              <a:t> and </a:t>
            </a:r>
            <a:r>
              <a:rPr lang="en-US" dirty="0">
                <a:solidFill>
                  <a:srgbClr val="FF0000"/>
                </a:solidFill>
                <a:latin typeface="PingFang TC" panose="020B0400000000000000" pitchFamily="34" charset="-120"/>
                <a:ea typeface="PingFang TC" panose="020B0400000000000000" pitchFamily="34" charset="-120"/>
                <a:cs typeface="Helvetica" charset="0"/>
              </a:rPr>
              <a:t>iterated</a:t>
            </a:r>
            <a:r>
              <a:rPr lang="en-US" dirty="0">
                <a:latin typeface="PingFang TC Thin" panose="020B0200000000000000" pitchFamily="34" charset="-120"/>
                <a:ea typeface="PingFang TC Thin" panose="020B0200000000000000" pitchFamily="34" charset="-120"/>
                <a:cs typeface="Helvetica" charset="0"/>
              </a:rPr>
              <a:t>. This process of trial and error helps designers to </a:t>
            </a:r>
            <a:r>
              <a:rPr lang="en-US" dirty="0">
                <a:solidFill>
                  <a:srgbClr val="FF0000"/>
                </a:solidFill>
                <a:latin typeface="PingFang TC" panose="020B0400000000000000" pitchFamily="34" charset="-120"/>
                <a:ea typeface="PingFang TC" panose="020B0400000000000000" pitchFamily="34" charset="-120"/>
                <a:cs typeface="Helvetica" charset="0"/>
              </a:rPr>
              <a:t>improve</a:t>
            </a:r>
            <a:r>
              <a:rPr lang="en-US" dirty="0">
                <a:latin typeface="PingFang TC Thin" panose="020B0200000000000000" pitchFamily="34" charset="-120"/>
                <a:ea typeface="PingFang TC Thin" panose="020B0200000000000000" pitchFamily="34" charset="-120"/>
                <a:cs typeface="Helvetica" charset="0"/>
              </a:rPr>
              <a:t> and </a:t>
            </a:r>
            <a:r>
              <a:rPr lang="en-US" dirty="0">
                <a:solidFill>
                  <a:srgbClr val="FF0000"/>
                </a:solidFill>
                <a:latin typeface="PingFang TC" panose="020B0400000000000000" pitchFamily="34" charset="-120"/>
                <a:ea typeface="PingFang TC" panose="020B0400000000000000" pitchFamily="34" charset="-120"/>
                <a:cs typeface="Helvetica" charset="0"/>
              </a:rPr>
              <a:t>refine</a:t>
            </a:r>
            <a:r>
              <a:rPr lang="en-US" dirty="0">
                <a:latin typeface="PingFang TC Thin" panose="020B0200000000000000" pitchFamily="34" charset="-120"/>
                <a:ea typeface="PingFang TC Thin" panose="020B0200000000000000" pitchFamily="34" charset="-120"/>
                <a:cs typeface="Helvetica" charset="0"/>
              </a:rPr>
              <a:t> their ideas.</a:t>
            </a:r>
          </a:p>
          <a:p>
            <a:r>
              <a:rPr lang="en-US" dirty="0">
                <a:latin typeface="PingFang TC Thin" panose="020B0200000000000000" pitchFamily="34" charset="-120"/>
                <a:ea typeface="PingFang TC Thin" panose="020B0200000000000000" pitchFamily="34" charset="-120"/>
                <a:cs typeface="Helvetica" charset="0"/>
              </a:rPr>
              <a:t>(Design Council, 2017)</a:t>
            </a:r>
          </a:p>
        </p:txBody>
      </p:sp>
      <p:sp>
        <p:nvSpPr>
          <p:cNvPr id="21" name="TextBox 20"/>
          <p:cNvSpPr txBox="1"/>
          <p:nvPr/>
        </p:nvSpPr>
        <p:spPr>
          <a:xfrm rot="16200000">
            <a:off x="3685898" y="807577"/>
            <a:ext cx="1697329" cy="450863"/>
          </a:xfrm>
          <a:prstGeom prst="rect">
            <a:avLst/>
          </a:prstGeom>
          <a:noFill/>
        </p:spPr>
        <p:txBody>
          <a:bodyPr wrap="square" lIns="88468" tIns="44234" rIns="88468" bIns="44234" rtlCol="0">
            <a:spAutoFit/>
          </a:bodyPr>
          <a:lstStyle/>
          <a:p>
            <a:r>
              <a:rPr lang="en-US" sz="2300" spc="-145" dirty="0">
                <a:latin typeface="PingFang TC Thin" panose="020B0200000000000000" pitchFamily="34" charset="-120"/>
                <a:ea typeface="PingFang TC Thin" panose="020B0200000000000000" pitchFamily="34" charset="-120"/>
                <a:cs typeface="Helvetica"/>
              </a:rPr>
              <a:t>Design Brief</a:t>
            </a:r>
          </a:p>
        </p:txBody>
      </p:sp>
    </p:spTree>
    <p:extLst>
      <p:ext uri="{BB962C8B-B14F-4D97-AF65-F5344CB8AC3E}">
        <p14:creationId xmlns:p14="http://schemas.microsoft.com/office/powerpoint/2010/main" val="489878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83542" y="1257088"/>
            <a:ext cx="7976917" cy="2629325"/>
            <a:chOff x="623880" y="1269046"/>
            <a:chExt cx="8168031" cy="2762414"/>
          </a:xfrm>
        </p:grpSpPr>
        <p:grpSp>
          <p:nvGrpSpPr>
            <p:cNvPr id="5" name="Group 4"/>
            <p:cNvGrpSpPr/>
            <p:nvPr/>
          </p:nvGrpSpPr>
          <p:grpSpPr>
            <a:xfrm>
              <a:off x="1373367" y="1269046"/>
              <a:ext cx="6669058" cy="2762414"/>
              <a:chOff x="763355" y="1016370"/>
              <a:chExt cx="7889081" cy="3267765"/>
            </a:xfrm>
          </p:grpSpPr>
          <p:sp>
            <p:nvSpPr>
              <p:cNvPr id="3" name="Round Diagonal Corner Rectangle 2"/>
              <p:cNvSpPr/>
              <p:nvPr/>
            </p:nvSpPr>
            <p:spPr>
              <a:xfrm rot="2700000">
                <a:off x="763355" y="1016371"/>
                <a:ext cx="3267764" cy="3267764"/>
              </a:xfrm>
              <a:prstGeom prst="round2DiagRect">
                <a:avLst/>
              </a:prstGeom>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4" name="Round Diagonal Corner Rectangle 3"/>
              <p:cNvSpPr/>
              <p:nvPr/>
            </p:nvSpPr>
            <p:spPr>
              <a:xfrm rot="2700000">
                <a:off x="5384672" y="1016370"/>
                <a:ext cx="3267764" cy="3267764"/>
              </a:xfrm>
              <a:prstGeom prst="round2DiagRect">
                <a:avLst/>
              </a:prstGeom>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pSp>
        <p:sp>
          <p:nvSpPr>
            <p:cNvPr id="6" name="Oval 5"/>
            <p:cNvSpPr/>
            <p:nvPr/>
          </p:nvSpPr>
          <p:spPr>
            <a:xfrm>
              <a:off x="4530523" y="2472695"/>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Oval 6"/>
            <p:cNvSpPr/>
            <p:nvPr/>
          </p:nvSpPr>
          <p:spPr>
            <a:xfrm>
              <a:off x="623880" y="2468034"/>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Oval 7"/>
            <p:cNvSpPr/>
            <p:nvPr/>
          </p:nvSpPr>
          <p:spPr>
            <a:xfrm>
              <a:off x="8437167" y="2472695"/>
              <a:ext cx="354744" cy="354744"/>
            </a:xfrm>
            <a:prstGeom prst="ellips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cxnSp>
        <p:nvCxnSpPr>
          <p:cNvPr id="11" name="Straight Connector 10"/>
          <p:cNvCxnSpPr/>
          <p:nvPr/>
        </p:nvCxnSpPr>
        <p:spPr>
          <a:xfrm>
            <a:off x="756763"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2679205"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572000"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6506845"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8387237" y="184344"/>
            <a:ext cx="0" cy="4774812"/>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756763"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Discover</a:t>
            </a:r>
          </a:p>
        </p:txBody>
      </p:sp>
      <p:sp>
        <p:nvSpPr>
          <p:cNvPr id="17" name="TextBox 16"/>
          <p:cNvSpPr txBox="1"/>
          <p:nvPr/>
        </p:nvSpPr>
        <p:spPr>
          <a:xfrm>
            <a:off x="2679205"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Define</a:t>
            </a:r>
          </a:p>
        </p:txBody>
      </p:sp>
      <p:sp>
        <p:nvSpPr>
          <p:cNvPr id="18" name="TextBox 17"/>
          <p:cNvSpPr txBox="1"/>
          <p:nvPr/>
        </p:nvSpPr>
        <p:spPr>
          <a:xfrm>
            <a:off x="4575944"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Helvetica"/>
                <a:cs typeface="Helvetica"/>
              </a:rPr>
              <a:t>Develop</a:t>
            </a:r>
          </a:p>
        </p:txBody>
      </p:sp>
      <p:sp>
        <p:nvSpPr>
          <p:cNvPr id="19" name="TextBox 18"/>
          <p:cNvSpPr txBox="1"/>
          <p:nvPr/>
        </p:nvSpPr>
        <p:spPr>
          <a:xfrm>
            <a:off x="6506845" y="4506889"/>
            <a:ext cx="1306053" cy="439423"/>
          </a:xfrm>
          <a:prstGeom prst="rect">
            <a:avLst/>
          </a:prstGeom>
          <a:noFill/>
        </p:spPr>
        <p:txBody>
          <a:bodyPr wrap="square" lIns="88468" tIns="44234" rIns="88468" bIns="44234" rtlCol="0">
            <a:spAutoFit/>
          </a:bodyPr>
          <a:lstStyle/>
          <a:p>
            <a:r>
              <a:rPr lang="en-US" sz="2300" spc="-145" dirty="0">
                <a:solidFill>
                  <a:schemeClr val="tx1">
                    <a:lumMod val="50000"/>
                    <a:lumOff val="50000"/>
                  </a:schemeClr>
                </a:solidFill>
                <a:latin typeface="PingFang TC Thin" panose="020B0200000000000000" pitchFamily="34" charset="-120"/>
                <a:ea typeface="PingFang TC Thin" panose="020B0200000000000000" pitchFamily="34" charset="-120"/>
                <a:cs typeface="Helvetica"/>
              </a:rPr>
              <a:t>Deliver</a:t>
            </a:r>
          </a:p>
        </p:txBody>
      </p:sp>
      <p:sp>
        <p:nvSpPr>
          <p:cNvPr id="20" name="TextBox 19"/>
          <p:cNvSpPr txBox="1"/>
          <p:nvPr/>
        </p:nvSpPr>
        <p:spPr>
          <a:xfrm rot="16200000">
            <a:off x="-116706" y="807579"/>
            <a:ext cx="1697329" cy="450863"/>
          </a:xfrm>
          <a:prstGeom prst="rect">
            <a:avLst/>
          </a:prstGeom>
          <a:noFill/>
        </p:spPr>
        <p:txBody>
          <a:bodyPr wrap="square" lIns="88468" tIns="44234" rIns="88468" bIns="44234" rtlCol="0">
            <a:spAutoFit/>
          </a:bodyPr>
          <a:lstStyle/>
          <a:p>
            <a:r>
              <a:rPr lang="en-US" sz="2300" spc="-145" dirty="0">
                <a:latin typeface="Helvetica"/>
                <a:cs typeface="Helvetica"/>
              </a:rPr>
              <a:t>Opportunity</a:t>
            </a:r>
          </a:p>
        </p:txBody>
      </p:sp>
      <p:sp>
        <p:nvSpPr>
          <p:cNvPr id="21" name="TextBox 20"/>
          <p:cNvSpPr txBox="1"/>
          <p:nvPr/>
        </p:nvSpPr>
        <p:spPr>
          <a:xfrm rot="16200000">
            <a:off x="3685898" y="807577"/>
            <a:ext cx="1697329" cy="450863"/>
          </a:xfrm>
          <a:prstGeom prst="rect">
            <a:avLst/>
          </a:prstGeom>
          <a:noFill/>
        </p:spPr>
        <p:txBody>
          <a:bodyPr wrap="square" lIns="88468" tIns="44234" rIns="88468" bIns="44234" rtlCol="0">
            <a:spAutoFit/>
          </a:bodyPr>
          <a:lstStyle/>
          <a:p>
            <a:r>
              <a:rPr lang="en-US" sz="2300" spc="-145" dirty="0">
                <a:latin typeface="Helvetica"/>
                <a:cs typeface="Helvetica"/>
              </a:rPr>
              <a:t>Design Brief</a:t>
            </a:r>
          </a:p>
        </p:txBody>
      </p:sp>
      <p:sp>
        <p:nvSpPr>
          <p:cNvPr id="23" name="TextBox 22"/>
          <p:cNvSpPr txBox="1"/>
          <p:nvPr/>
        </p:nvSpPr>
        <p:spPr>
          <a:xfrm rot="16200000">
            <a:off x="7538572" y="807577"/>
            <a:ext cx="1697329" cy="450863"/>
          </a:xfrm>
          <a:prstGeom prst="rect">
            <a:avLst/>
          </a:prstGeom>
          <a:noFill/>
        </p:spPr>
        <p:txBody>
          <a:bodyPr wrap="square" lIns="88468" tIns="44234" rIns="88468" bIns="44234" rtlCol="0">
            <a:spAutoFit/>
          </a:bodyPr>
          <a:lstStyle/>
          <a:p>
            <a:r>
              <a:rPr lang="en-US" sz="2300" spc="-145" dirty="0">
                <a:latin typeface="PingFang TC Thin" panose="020B0200000000000000" pitchFamily="34" charset="-120"/>
                <a:ea typeface="PingFang TC Thin" panose="020B0200000000000000" pitchFamily="34" charset="-120"/>
                <a:cs typeface="Helvetica"/>
              </a:rPr>
              <a:t>Concept</a:t>
            </a:r>
          </a:p>
        </p:txBody>
      </p:sp>
      <p:sp>
        <p:nvSpPr>
          <p:cNvPr id="25" name="Rectangle 24"/>
          <p:cNvSpPr/>
          <p:nvPr/>
        </p:nvSpPr>
        <p:spPr>
          <a:xfrm>
            <a:off x="583542" y="90661"/>
            <a:ext cx="5849403" cy="4868495"/>
          </a:xfrm>
          <a:prstGeom prst="rect">
            <a:avLst/>
          </a:prstGeom>
          <a:ln>
            <a:noFill/>
          </a:ln>
        </p:spPr>
        <p:style>
          <a:lnRef idx="2">
            <a:schemeClr val="dk1"/>
          </a:lnRef>
          <a:fillRef idx="1">
            <a:schemeClr val="lt1"/>
          </a:fillRef>
          <a:effectRef idx="0">
            <a:schemeClr val="dk1"/>
          </a:effectRef>
          <a:fontRef idx="minor">
            <a:schemeClr val="dk1"/>
          </a:fontRef>
        </p:style>
        <p:txBody>
          <a:bodyPr lIns="88468" tIns="44234" rIns="88468" bIns="44234" rtlCol="0" anchor="ctr"/>
          <a:lstStyle/>
          <a:p>
            <a:pPr algn="ctr"/>
            <a:endParaRPr lang="en-US"/>
          </a:p>
        </p:txBody>
      </p:sp>
      <p:sp>
        <p:nvSpPr>
          <p:cNvPr id="28" name="TextBox 27"/>
          <p:cNvSpPr txBox="1"/>
          <p:nvPr/>
        </p:nvSpPr>
        <p:spPr>
          <a:xfrm>
            <a:off x="764019" y="725307"/>
            <a:ext cx="3269307" cy="1597437"/>
          </a:xfrm>
          <a:prstGeom prst="rect">
            <a:avLst/>
          </a:prstGeom>
          <a:noFill/>
        </p:spPr>
        <p:txBody>
          <a:bodyPr wrap="square" lIns="88468" tIns="44234" rIns="88468" bIns="44234" rtlCol="0">
            <a:spAutoFit/>
          </a:bodyPr>
          <a:lstStyle/>
          <a:p>
            <a:r>
              <a:rPr lang="en-US" dirty="0">
                <a:latin typeface="PingFang TC Thin" panose="020B0200000000000000" pitchFamily="34" charset="-120"/>
                <a:ea typeface="PingFang TC Thin" panose="020B0200000000000000" pitchFamily="34" charset="-120"/>
                <a:cs typeface="Helvetica" charset="0"/>
              </a:rPr>
              <a:t>The final quarter of the double diamond model is the delivery stage, where the resulting project (a product, service or environment, for example) is </a:t>
            </a:r>
            <a:r>
              <a:rPr lang="en-US" dirty="0" err="1">
                <a:solidFill>
                  <a:srgbClr val="FF0000"/>
                </a:solidFill>
                <a:latin typeface="PingFang TC" panose="020B0400000000000000" pitchFamily="34" charset="-120"/>
                <a:ea typeface="PingFang TC" panose="020B0400000000000000" pitchFamily="34" charset="-120"/>
                <a:cs typeface="Helvetica" charset="0"/>
              </a:rPr>
              <a:t>finalised</a:t>
            </a:r>
            <a:r>
              <a:rPr lang="en-US" dirty="0">
                <a:latin typeface="PingFang TC Thin" panose="020B0200000000000000" pitchFamily="34" charset="-120"/>
                <a:ea typeface="PingFang TC Thin" panose="020B0200000000000000" pitchFamily="34" charset="-120"/>
                <a:cs typeface="Helvetica" charset="0"/>
              </a:rPr>
              <a:t>, </a:t>
            </a:r>
            <a:r>
              <a:rPr lang="en-US" dirty="0">
                <a:solidFill>
                  <a:srgbClr val="FF0000"/>
                </a:solidFill>
                <a:latin typeface="PingFang TC" panose="020B0400000000000000" pitchFamily="34" charset="-120"/>
                <a:ea typeface="PingFang TC" panose="020B0400000000000000" pitchFamily="34" charset="-120"/>
                <a:cs typeface="Helvetica" charset="0"/>
              </a:rPr>
              <a:t>produced</a:t>
            </a:r>
            <a:r>
              <a:rPr lang="en-US" dirty="0">
                <a:latin typeface="PingFang TC Thin" panose="020B0200000000000000" pitchFamily="34" charset="-120"/>
                <a:ea typeface="PingFang TC Thin" panose="020B0200000000000000" pitchFamily="34" charset="-120"/>
                <a:cs typeface="Helvetica" charset="0"/>
              </a:rPr>
              <a:t> and </a:t>
            </a:r>
            <a:r>
              <a:rPr lang="en-US" dirty="0">
                <a:solidFill>
                  <a:srgbClr val="FF0000"/>
                </a:solidFill>
                <a:latin typeface="PingFang TC" panose="020B0400000000000000" pitchFamily="34" charset="-120"/>
                <a:ea typeface="PingFang TC" panose="020B0400000000000000" pitchFamily="34" charset="-120"/>
                <a:cs typeface="Helvetica" charset="0"/>
              </a:rPr>
              <a:t>launched</a:t>
            </a:r>
            <a:r>
              <a:rPr lang="en-US" dirty="0">
                <a:latin typeface="PingFang TC Thin" panose="020B0200000000000000" pitchFamily="34" charset="-120"/>
                <a:ea typeface="PingFang TC Thin" panose="020B0200000000000000" pitchFamily="34" charset="-120"/>
                <a:cs typeface="Helvetica" charset="0"/>
              </a:rPr>
              <a:t>.</a:t>
            </a:r>
          </a:p>
          <a:p>
            <a:r>
              <a:rPr lang="en-US" dirty="0">
                <a:latin typeface="PingFang TC Thin" panose="020B0200000000000000" pitchFamily="34" charset="-120"/>
                <a:ea typeface="PingFang TC Thin" panose="020B0200000000000000" pitchFamily="34" charset="-120"/>
                <a:cs typeface="Helvetica" charset="0"/>
              </a:rPr>
              <a:t>(Design Council, 2017)</a:t>
            </a:r>
          </a:p>
        </p:txBody>
      </p:sp>
    </p:spTree>
    <p:extLst>
      <p:ext uri="{BB962C8B-B14F-4D97-AF65-F5344CB8AC3E}">
        <p14:creationId xmlns:p14="http://schemas.microsoft.com/office/powerpoint/2010/main" val="2056177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1138287" y="423085"/>
            <a:ext cx="1730198" cy="4285772"/>
            <a:chOff x="756763" y="184343"/>
            <a:chExt cx="1922442" cy="4761969"/>
          </a:xfrm>
        </p:grpSpPr>
        <p:sp>
          <p:nvSpPr>
            <p:cNvPr id="2" name="矩形 1"/>
            <p:cNvSpPr/>
            <p:nvPr/>
          </p:nvSpPr>
          <p:spPr>
            <a:xfrm>
              <a:off x="756763" y="184343"/>
              <a:ext cx="1922442" cy="476196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215"/>
            </a:p>
          </p:txBody>
        </p:sp>
        <p:sp>
          <p:nvSpPr>
            <p:cNvPr id="24" name="TextBox 15"/>
            <p:cNvSpPr txBox="1"/>
            <p:nvPr/>
          </p:nvSpPr>
          <p:spPr>
            <a:xfrm>
              <a:off x="1121101" y="2388514"/>
              <a:ext cx="1031862" cy="297082"/>
            </a:xfrm>
            <a:prstGeom prst="rect">
              <a:avLst/>
            </a:prstGeom>
            <a:noFill/>
          </p:spPr>
          <p:txBody>
            <a:bodyPr wrap="square" lIns="79622" tIns="39811" rIns="79622" bIns="39811" rtlCol="0">
              <a:spAutoFit/>
            </a:bodyPr>
            <a:lstStyle/>
            <a:p>
              <a:r>
                <a:rPr lang="en-US" sz="1215" b="1" dirty="0">
                  <a:solidFill>
                    <a:schemeClr val="bg1"/>
                  </a:solidFill>
                  <a:latin typeface="Century Gothic" charset="0"/>
                  <a:ea typeface="Century Gothic" charset="0"/>
                  <a:cs typeface="Century Gothic" charset="0"/>
                </a:rPr>
                <a:t>EMPATHY</a:t>
              </a:r>
            </a:p>
          </p:txBody>
        </p:sp>
      </p:grpSp>
      <p:grpSp>
        <p:nvGrpSpPr>
          <p:cNvPr id="4" name="群組 3"/>
          <p:cNvGrpSpPr/>
          <p:nvPr/>
        </p:nvGrpSpPr>
        <p:grpSpPr>
          <a:xfrm>
            <a:off x="2868486" y="423085"/>
            <a:ext cx="1703516" cy="4285772"/>
            <a:chOff x="2679205" y="184343"/>
            <a:chExt cx="1892795" cy="4761969"/>
          </a:xfrm>
        </p:grpSpPr>
        <p:sp>
          <p:nvSpPr>
            <p:cNvPr id="32" name="矩形 31"/>
            <p:cNvSpPr/>
            <p:nvPr/>
          </p:nvSpPr>
          <p:spPr>
            <a:xfrm>
              <a:off x="2679205" y="184343"/>
              <a:ext cx="1892795" cy="476196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215"/>
            </a:p>
          </p:txBody>
        </p:sp>
        <p:sp>
          <p:nvSpPr>
            <p:cNvPr id="25" name="TextBox 15"/>
            <p:cNvSpPr txBox="1"/>
            <p:nvPr/>
          </p:nvSpPr>
          <p:spPr>
            <a:xfrm>
              <a:off x="3324303" y="2388514"/>
              <a:ext cx="808151" cy="297082"/>
            </a:xfrm>
            <a:prstGeom prst="rect">
              <a:avLst/>
            </a:prstGeom>
            <a:noFill/>
          </p:spPr>
          <p:txBody>
            <a:bodyPr wrap="square" lIns="79622" tIns="39811" rIns="79622" bIns="39811" rtlCol="0">
              <a:spAutoFit/>
            </a:bodyPr>
            <a:lstStyle/>
            <a:p>
              <a:r>
                <a:rPr lang="en-US" sz="1215" b="1" dirty="0">
                  <a:solidFill>
                    <a:schemeClr val="bg1"/>
                  </a:solidFill>
                  <a:latin typeface="Century Gothic" charset="0"/>
                  <a:ea typeface="Century Gothic" charset="0"/>
                  <a:cs typeface="Century Gothic" charset="0"/>
                </a:rPr>
                <a:t>DEFINE</a:t>
              </a:r>
            </a:p>
          </p:txBody>
        </p:sp>
      </p:grpSp>
      <p:grpSp>
        <p:nvGrpSpPr>
          <p:cNvPr id="5" name="群組 4"/>
          <p:cNvGrpSpPr/>
          <p:nvPr/>
        </p:nvGrpSpPr>
        <p:grpSpPr>
          <a:xfrm>
            <a:off x="4560837" y="423085"/>
            <a:ext cx="1763685" cy="4285772"/>
            <a:chOff x="4559597" y="184343"/>
            <a:chExt cx="1959650" cy="4761969"/>
          </a:xfrm>
        </p:grpSpPr>
        <p:sp>
          <p:nvSpPr>
            <p:cNvPr id="33" name="矩形 32"/>
            <p:cNvSpPr/>
            <p:nvPr/>
          </p:nvSpPr>
          <p:spPr>
            <a:xfrm>
              <a:off x="4559597" y="184343"/>
              <a:ext cx="1959650" cy="476196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215"/>
            </a:p>
          </p:txBody>
        </p:sp>
        <p:sp>
          <p:nvSpPr>
            <p:cNvPr id="26" name="TextBox 15"/>
            <p:cNvSpPr txBox="1"/>
            <p:nvPr/>
          </p:nvSpPr>
          <p:spPr>
            <a:xfrm>
              <a:off x="5019680" y="2388514"/>
              <a:ext cx="791912" cy="297082"/>
            </a:xfrm>
            <a:prstGeom prst="rect">
              <a:avLst/>
            </a:prstGeom>
            <a:noFill/>
          </p:spPr>
          <p:txBody>
            <a:bodyPr wrap="square" lIns="79622" tIns="39811" rIns="79622" bIns="39811" rtlCol="0">
              <a:spAutoFit/>
            </a:bodyPr>
            <a:lstStyle/>
            <a:p>
              <a:r>
                <a:rPr lang="en-US" sz="1215" b="1" dirty="0">
                  <a:solidFill>
                    <a:schemeClr val="bg1"/>
                  </a:solidFill>
                  <a:latin typeface="Century Gothic" charset="0"/>
                  <a:ea typeface="Century Gothic" charset="0"/>
                  <a:cs typeface="Century Gothic" charset="0"/>
                </a:rPr>
                <a:t>IDEATE</a:t>
              </a:r>
            </a:p>
          </p:txBody>
        </p:sp>
      </p:grpSp>
      <p:grpSp>
        <p:nvGrpSpPr>
          <p:cNvPr id="6" name="群組 5"/>
          <p:cNvGrpSpPr/>
          <p:nvPr/>
        </p:nvGrpSpPr>
        <p:grpSpPr>
          <a:xfrm>
            <a:off x="6324523" y="423085"/>
            <a:ext cx="1681190" cy="4285772"/>
            <a:chOff x="6519248" y="184343"/>
            <a:chExt cx="1867988" cy="4761969"/>
          </a:xfrm>
        </p:grpSpPr>
        <p:sp>
          <p:nvSpPr>
            <p:cNvPr id="34" name="矩形 33"/>
            <p:cNvSpPr/>
            <p:nvPr/>
          </p:nvSpPr>
          <p:spPr>
            <a:xfrm>
              <a:off x="6519248" y="184343"/>
              <a:ext cx="1867988" cy="476196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215"/>
            </a:p>
          </p:txBody>
        </p:sp>
        <p:sp>
          <p:nvSpPr>
            <p:cNvPr id="31" name="TextBox 15"/>
            <p:cNvSpPr txBox="1"/>
            <p:nvPr/>
          </p:nvSpPr>
          <p:spPr>
            <a:xfrm>
              <a:off x="7260911" y="2388514"/>
              <a:ext cx="615709" cy="297082"/>
            </a:xfrm>
            <a:prstGeom prst="rect">
              <a:avLst/>
            </a:prstGeom>
            <a:noFill/>
          </p:spPr>
          <p:txBody>
            <a:bodyPr wrap="square" lIns="79622" tIns="39811" rIns="79622" bIns="39811" rtlCol="0">
              <a:spAutoFit/>
            </a:bodyPr>
            <a:lstStyle/>
            <a:p>
              <a:r>
                <a:rPr lang="en-US" sz="1215" b="1" dirty="0">
                  <a:solidFill>
                    <a:schemeClr val="bg1"/>
                  </a:solidFill>
                  <a:latin typeface="Century Gothic" charset="0"/>
                  <a:ea typeface="Century Gothic" charset="0"/>
                  <a:cs typeface="Century Gothic" charset="0"/>
                </a:rPr>
                <a:t>TEST</a:t>
              </a:r>
            </a:p>
          </p:txBody>
        </p:sp>
      </p:grpSp>
      <p:cxnSp>
        <p:nvCxnSpPr>
          <p:cNvPr id="11" name="Straight Connector 10"/>
          <p:cNvCxnSpPr/>
          <p:nvPr/>
        </p:nvCxnSpPr>
        <p:spPr>
          <a:xfrm>
            <a:off x="1138287" y="423085"/>
            <a:ext cx="0" cy="4297331"/>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pic>
        <p:nvPicPr>
          <p:cNvPr id="40" name="圖片 39"/>
          <p:cNvPicPr>
            <a:picLocks noChangeAspect="1"/>
          </p:cNvPicPr>
          <p:nvPr/>
        </p:nvPicPr>
        <p:blipFill>
          <a:blip r:embed="rId3" cstate="email">
            <a:alphaModFix amt="30000"/>
            <a:extLst>
              <a:ext uri="{28A0092B-C50C-407E-A947-70E740481C1C}">
                <a14:useLocalDpi xmlns:a14="http://schemas.microsoft.com/office/drawing/2010/main"/>
              </a:ext>
            </a:extLst>
          </a:blip>
          <a:stretch>
            <a:fillRect/>
          </a:stretch>
        </p:blipFill>
        <p:spPr>
          <a:xfrm>
            <a:off x="994411" y="994814"/>
            <a:ext cx="7137806" cy="3133298"/>
          </a:xfrm>
          <a:prstGeom prst="rect">
            <a:avLst/>
          </a:prstGeom>
        </p:spPr>
      </p:pic>
      <p:cxnSp>
        <p:nvCxnSpPr>
          <p:cNvPr id="12" name="Straight Connector 11"/>
          <p:cNvCxnSpPr/>
          <p:nvPr/>
        </p:nvCxnSpPr>
        <p:spPr>
          <a:xfrm>
            <a:off x="2868485" y="423085"/>
            <a:ext cx="0" cy="4297331"/>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572000" y="423085"/>
            <a:ext cx="0" cy="4297331"/>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6313361" y="423085"/>
            <a:ext cx="0" cy="4297331"/>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8005713" y="423085"/>
            <a:ext cx="0" cy="4297331"/>
          </a:xfrm>
          <a:prstGeom prst="line">
            <a:avLst/>
          </a:prstGeom>
          <a:ln>
            <a:solidFill>
              <a:schemeClr val="tx1">
                <a:lumMod val="50000"/>
                <a:lumOff val="50000"/>
              </a:schemeClr>
            </a:solidFill>
            <a:prstDash val="lgDash"/>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1138287" y="4313377"/>
            <a:ext cx="1527311" cy="398948"/>
          </a:xfrm>
          <a:prstGeom prst="rect">
            <a:avLst/>
          </a:prstGeom>
          <a:noFill/>
        </p:spPr>
        <p:txBody>
          <a:bodyPr wrap="square" lIns="79622" tIns="39811" rIns="79622" bIns="39811" rtlCol="0">
            <a:spAutoFit/>
          </a:bodyPr>
          <a:lstStyle/>
          <a:p>
            <a:r>
              <a:rPr lang="en-US" sz="2070" dirty="0">
                <a:solidFill>
                  <a:schemeClr val="bg1"/>
                </a:solidFill>
                <a:latin typeface="Century Gothic" charset="0"/>
                <a:ea typeface="Century Gothic" charset="0"/>
                <a:cs typeface="Century Gothic" charset="0"/>
              </a:rPr>
              <a:t>Discover</a:t>
            </a:r>
          </a:p>
        </p:txBody>
      </p:sp>
      <p:sp>
        <p:nvSpPr>
          <p:cNvPr id="17" name="TextBox 16"/>
          <p:cNvSpPr txBox="1"/>
          <p:nvPr/>
        </p:nvSpPr>
        <p:spPr>
          <a:xfrm>
            <a:off x="2868486" y="4313377"/>
            <a:ext cx="1175448" cy="398948"/>
          </a:xfrm>
          <a:prstGeom prst="rect">
            <a:avLst/>
          </a:prstGeom>
          <a:noFill/>
        </p:spPr>
        <p:txBody>
          <a:bodyPr wrap="square" lIns="79622" tIns="39811" rIns="79622" bIns="39811" rtlCol="0">
            <a:spAutoFit/>
          </a:bodyPr>
          <a:lstStyle/>
          <a:p>
            <a:r>
              <a:rPr lang="en-US" sz="2070" dirty="0">
                <a:solidFill>
                  <a:schemeClr val="bg1"/>
                </a:solidFill>
                <a:latin typeface="Century Gothic" charset="0"/>
                <a:ea typeface="Century Gothic" charset="0"/>
                <a:cs typeface="Century Gothic" charset="0"/>
              </a:rPr>
              <a:t>Define</a:t>
            </a:r>
          </a:p>
        </p:txBody>
      </p:sp>
      <p:sp>
        <p:nvSpPr>
          <p:cNvPr id="18" name="TextBox 17"/>
          <p:cNvSpPr txBox="1"/>
          <p:nvPr/>
        </p:nvSpPr>
        <p:spPr>
          <a:xfrm>
            <a:off x="4575551" y="4313377"/>
            <a:ext cx="1308848" cy="398948"/>
          </a:xfrm>
          <a:prstGeom prst="rect">
            <a:avLst/>
          </a:prstGeom>
          <a:noFill/>
        </p:spPr>
        <p:txBody>
          <a:bodyPr wrap="square" lIns="79622" tIns="39811" rIns="79622" bIns="39811" rtlCol="0">
            <a:spAutoFit/>
          </a:bodyPr>
          <a:lstStyle/>
          <a:p>
            <a:r>
              <a:rPr lang="en-US" sz="2070" dirty="0">
                <a:solidFill>
                  <a:schemeClr val="bg1"/>
                </a:solidFill>
                <a:latin typeface="Century Gothic" charset="0"/>
                <a:ea typeface="Century Gothic" charset="0"/>
                <a:cs typeface="Century Gothic" charset="0"/>
              </a:rPr>
              <a:t>Develop</a:t>
            </a:r>
          </a:p>
        </p:txBody>
      </p:sp>
      <p:sp>
        <p:nvSpPr>
          <p:cNvPr id="19" name="TextBox 18"/>
          <p:cNvSpPr txBox="1"/>
          <p:nvPr/>
        </p:nvSpPr>
        <p:spPr>
          <a:xfrm>
            <a:off x="6313362" y="4313377"/>
            <a:ext cx="1175448" cy="398948"/>
          </a:xfrm>
          <a:prstGeom prst="rect">
            <a:avLst/>
          </a:prstGeom>
          <a:noFill/>
        </p:spPr>
        <p:txBody>
          <a:bodyPr wrap="square" lIns="79622" tIns="39811" rIns="79622" bIns="39811" rtlCol="0">
            <a:spAutoFit/>
          </a:bodyPr>
          <a:lstStyle/>
          <a:p>
            <a:r>
              <a:rPr lang="en-US" sz="2070" dirty="0">
                <a:solidFill>
                  <a:schemeClr val="bg1"/>
                </a:solidFill>
                <a:latin typeface="Century Gothic" charset="0"/>
                <a:ea typeface="Century Gothic" charset="0"/>
                <a:cs typeface="Century Gothic" charset="0"/>
              </a:rPr>
              <a:t>Deliver</a:t>
            </a:r>
          </a:p>
        </p:txBody>
      </p:sp>
      <p:sp>
        <p:nvSpPr>
          <p:cNvPr id="20" name="TextBox 19"/>
          <p:cNvSpPr txBox="1"/>
          <p:nvPr/>
        </p:nvSpPr>
        <p:spPr>
          <a:xfrm rot="16200000">
            <a:off x="367499" y="1129354"/>
            <a:ext cx="1811481" cy="398948"/>
          </a:xfrm>
          <a:prstGeom prst="rect">
            <a:avLst/>
          </a:prstGeom>
          <a:noFill/>
        </p:spPr>
        <p:txBody>
          <a:bodyPr wrap="square" lIns="79622" tIns="39811" rIns="79622" bIns="39811" rtlCol="0">
            <a:spAutoFit/>
          </a:bodyPr>
          <a:lstStyle/>
          <a:p>
            <a:r>
              <a:rPr lang="en-US" sz="2070" dirty="0">
                <a:solidFill>
                  <a:schemeClr val="bg1"/>
                </a:solidFill>
                <a:latin typeface="Century Gothic" charset="0"/>
                <a:ea typeface="Century Gothic" charset="0"/>
                <a:cs typeface="Century Gothic" charset="0"/>
              </a:rPr>
              <a:t>Opportunity</a:t>
            </a:r>
          </a:p>
        </p:txBody>
      </p:sp>
      <p:sp>
        <p:nvSpPr>
          <p:cNvPr id="21" name="TextBox 20"/>
          <p:cNvSpPr txBox="1"/>
          <p:nvPr/>
        </p:nvSpPr>
        <p:spPr>
          <a:xfrm rot="16200000">
            <a:off x="3506837" y="1129352"/>
            <a:ext cx="1811481" cy="398948"/>
          </a:xfrm>
          <a:prstGeom prst="rect">
            <a:avLst/>
          </a:prstGeom>
          <a:noFill/>
        </p:spPr>
        <p:txBody>
          <a:bodyPr wrap="square" lIns="79622" tIns="39811" rIns="79622" bIns="39811" rtlCol="0">
            <a:spAutoFit/>
          </a:bodyPr>
          <a:lstStyle/>
          <a:p>
            <a:r>
              <a:rPr lang="en-US" sz="2070" dirty="0">
                <a:solidFill>
                  <a:schemeClr val="bg1"/>
                </a:solidFill>
                <a:latin typeface="Century Gothic" charset="0"/>
                <a:ea typeface="Century Gothic" charset="0"/>
                <a:cs typeface="Century Gothic" charset="0"/>
              </a:rPr>
              <a:t>Design Brief</a:t>
            </a:r>
          </a:p>
        </p:txBody>
      </p:sp>
      <p:sp>
        <p:nvSpPr>
          <p:cNvPr id="23" name="TextBox 22"/>
          <p:cNvSpPr txBox="1"/>
          <p:nvPr/>
        </p:nvSpPr>
        <p:spPr>
          <a:xfrm rot="16200000">
            <a:off x="7093327" y="987410"/>
            <a:ext cx="1527596" cy="398948"/>
          </a:xfrm>
          <a:prstGeom prst="rect">
            <a:avLst/>
          </a:prstGeom>
          <a:noFill/>
        </p:spPr>
        <p:txBody>
          <a:bodyPr wrap="square" lIns="79622" tIns="39811" rIns="79622" bIns="39811" rtlCol="0">
            <a:spAutoFit/>
          </a:bodyPr>
          <a:lstStyle/>
          <a:p>
            <a:r>
              <a:rPr lang="en-US" sz="2070" dirty="0">
                <a:solidFill>
                  <a:schemeClr val="bg1"/>
                </a:solidFill>
                <a:latin typeface="Century Gothic" charset="0"/>
                <a:ea typeface="Century Gothic" charset="0"/>
                <a:cs typeface="Century Gothic" charset="0"/>
              </a:rPr>
              <a:t>Concept</a:t>
            </a:r>
          </a:p>
        </p:txBody>
      </p:sp>
      <p:cxnSp>
        <p:nvCxnSpPr>
          <p:cNvPr id="10" name="Straight Arrow Connector 9"/>
          <p:cNvCxnSpPr/>
          <p:nvPr/>
        </p:nvCxnSpPr>
        <p:spPr>
          <a:xfrm>
            <a:off x="1493239" y="3216351"/>
            <a:ext cx="649511" cy="663638"/>
          </a:xfrm>
          <a:prstGeom prst="straightConnector1">
            <a:avLst/>
          </a:prstGeom>
          <a:ln w="38100" cmpd="sng">
            <a:tailEnd type="arrow" w="lg" len="lg"/>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a:off x="4931308" y="3216351"/>
            <a:ext cx="649511" cy="663638"/>
          </a:xfrm>
          <a:prstGeom prst="straightConnector1">
            <a:avLst/>
          </a:prstGeom>
          <a:ln w="38100" cmpd="sng">
            <a:tailEnd type="arrow" w="lg" len="lg"/>
          </a:ln>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rot="16200000">
            <a:off x="3583297" y="3223014"/>
            <a:ext cx="633029" cy="680917"/>
          </a:xfrm>
          <a:prstGeom prst="straightConnector1">
            <a:avLst/>
          </a:prstGeom>
          <a:ln w="38100" cmpd="sng">
            <a:tailEnd type="arrow" w="lg" len="lg"/>
          </a:ln>
        </p:spPr>
        <p:style>
          <a:lnRef idx="1">
            <a:schemeClr val="dk1"/>
          </a:lnRef>
          <a:fillRef idx="0">
            <a:schemeClr val="dk1"/>
          </a:fillRef>
          <a:effectRef idx="0">
            <a:schemeClr val="dk1"/>
          </a:effectRef>
          <a:fontRef idx="minor">
            <a:schemeClr val="tx1"/>
          </a:fontRef>
        </p:style>
      </p:cxnSp>
      <p:cxnSp>
        <p:nvCxnSpPr>
          <p:cNvPr id="29" name="Straight Arrow Connector 28"/>
          <p:cNvCxnSpPr/>
          <p:nvPr/>
        </p:nvCxnSpPr>
        <p:spPr>
          <a:xfrm rot="16200000">
            <a:off x="7040557" y="3223014"/>
            <a:ext cx="633029" cy="680917"/>
          </a:xfrm>
          <a:prstGeom prst="straightConnector1">
            <a:avLst/>
          </a:prstGeom>
          <a:ln w="38100" cmpd="sng">
            <a:tailEnd type="arrow" w="lg" len="lg"/>
          </a:ln>
        </p:spPr>
        <p:style>
          <a:lnRef idx="1">
            <a:schemeClr val="dk1"/>
          </a:lnRef>
          <a:fillRef idx="0">
            <a:schemeClr val="dk1"/>
          </a:fillRef>
          <a:effectRef idx="0">
            <a:schemeClr val="dk1"/>
          </a:effectRef>
          <a:fontRef idx="minor">
            <a:schemeClr val="tx1"/>
          </a:fontRef>
        </p:style>
      </p:cxnSp>
      <p:sp>
        <p:nvSpPr>
          <p:cNvPr id="30" name="TextBox 15"/>
          <p:cNvSpPr txBox="1"/>
          <p:nvPr/>
        </p:nvSpPr>
        <p:spPr>
          <a:xfrm>
            <a:off x="5797487" y="2406838"/>
            <a:ext cx="1118148" cy="267374"/>
          </a:xfrm>
          <a:prstGeom prst="rect">
            <a:avLst/>
          </a:prstGeom>
          <a:noFill/>
        </p:spPr>
        <p:txBody>
          <a:bodyPr wrap="square" lIns="79622" tIns="39811" rIns="79622" bIns="39811" rtlCol="0">
            <a:spAutoFit/>
          </a:bodyPr>
          <a:lstStyle/>
          <a:p>
            <a:r>
              <a:rPr lang="en-US" sz="1215" b="1" dirty="0">
                <a:solidFill>
                  <a:schemeClr val="bg1"/>
                </a:solidFill>
                <a:latin typeface="Century Gothic" charset="0"/>
                <a:ea typeface="Century Gothic" charset="0"/>
                <a:cs typeface="Century Gothic" charset="0"/>
              </a:rPr>
              <a:t>PROTOTYPE</a:t>
            </a:r>
          </a:p>
        </p:txBody>
      </p:sp>
      <p:sp>
        <p:nvSpPr>
          <p:cNvPr id="35" name="TextBox 21"/>
          <p:cNvSpPr txBox="1"/>
          <p:nvPr/>
        </p:nvSpPr>
        <p:spPr>
          <a:xfrm rot="18900000">
            <a:off x="1382089" y="1729103"/>
            <a:ext cx="1527596" cy="398948"/>
          </a:xfrm>
          <a:prstGeom prst="rect">
            <a:avLst/>
          </a:prstGeom>
          <a:noFill/>
        </p:spPr>
        <p:txBody>
          <a:bodyPr wrap="square" lIns="79622" tIns="39811" rIns="79622" bIns="39811" rtlCol="0">
            <a:spAutoFit/>
          </a:bodyPr>
          <a:lstStyle/>
          <a:p>
            <a:pPr algn="ctr"/>
            <a:r>
              <a:rPr lang="en-US" sz="2070" spc="-131" dirty="0">
                <a:solidFill>
                  <a:srgbClr val="F08E5C"/>
                </a:solidFill>
                <a:latin typeface="Helvetica"/>
                <a:cs typeface="Helvetica"/>
              </a:rPr>
              <a:t>divergent</a:t>
            </a:r>
          </a:p>
        </p:txBody>
      </p:sp>
      <p:sp>
        <p:nvSpPr>
          <p:cNvPr id="36" name="TextBox 23"/>
          <p:cNvSpPr txBox="1"/>
          <p:nvPr/>
        </p:nvSpPr>
        <p:spPr>
          <a:xfrm rot="18900000">
            <a:off x="4776995" y="1751209"/>
            <a:ext cx="1527596" cy="398948"/>
          </a:xfrm>
          <a:prstGeom prst="rect">
            <a:avLst/>
          </a:prstGeom>
          <a:noFill/>
        </p:spPr>
        <p:txBody>
          <a:bodyPr wrap="square" lIns="79622" tIns="39811" rIns="79622" bIns="39811" rtlCol="0">
            <a:spAutoFit/>
          </a:bodyPr>
          <a:lstStyle/>
          <a:p>
            <a:pPr algn="ctr"/>
            <a:r>
              <a:rPr lang="en-US" sz="2070" spc="-131" dirty="0">
                <a:solidFill>
                  <a:srgbClr val="F08E5C"/>
                </a:solidFill>
                <a:latin typeface="Helvetica"/>
                <a:cs typeface="Helvetica"/>
              </a:rPr>
              <a:t>divergent</a:t>
            </a:r>
          </a:p>
        </p:txBody>
      </p:sp>
      <p:sp>
        <p:nvSpPr>
          <p:cNvPr id="37" name="TextBox 24"/>
          <p:cNvSpPr txBox="1"/>
          <p:nvPr/>
        </p:nvSpPr>
        <p:spPr>
          <a:xfrm rot="2700000">
            <a:off x="2849422" y="1729105"/>
            <a:ext cx="1527596" cy="398948"/>
          </a:xfrm>
          <a:prstGeom prst="rect">
            <a:avLst/>
          </a:prstGeom>
          <a:noFill/>
        </p:spPr>
        <p:txBody>
          <a:bodyPr wrap="square" lIns="79622" tIns="39811" rIns="79622" bIns="39811" rtlCol="0">
            <a:spAutoFit/>
          </a:bodyPr>
          <a:lstStyle/>
          <a:p>
            <a:pPr algn="ctr"/>
            <a:r>
              <a:rPr lang="en-US" sz="2070" spc="-131" dirty="0">
                <a:solidFill>
                  <a:srgbClr val="F08E5C"/>
                </a:solidFill>
                <a:latin typeface="Helvetica"/>
                <a:cs typeface="Helvetica"/>
              </a:rPr>
              <a:t>convergent</a:t>
            </a:r>
          </a:p>
        </p:txBody>
      </p:sp>
      <p:sp>
        <p:nvSpPr>
          <p:cNvPr id="38" name="TextBox 25"/>
          <p:cNvSpPr txBox="1"/>
          <p:nvPr/>
        </p:nvSpPr>
        <p:spPr>
          <a:xfrm rot="2700000">
            <a:off x="6241648" y="1751209"/>
            <a:ext cx="1527596" cy="398948"/>
          </a:xfrm>
          <a:prstGeom prst="rect">
            <a:avLst/>
          </a:prstGeom>
          <a:noFill/>
        </p:spPr>
        <p:txBody>
          <a:bodyPr wrap="square" lIns="79622" tIns="39811" rIns="79622" bIns="39811" rtlCol="0">
            <a:spAutoFit/>
          </a:bodyPr>
          <a:lstStyle/>
          <a:p>
            <a:pPr algn="ctr"/>
            <a:r>
              <a:rPr lang="en-US" sz="2070" spc="-131" dirty="0">
                <a:solidFill>
                  <a:srgbClr val="F08E5C"/>
                </a:solidFill>
                <a:latin typeface="Helvetica"/>
                <a:cs typeface="Helvetica"/>
              </a:rPr>
              <a:t>convergent</a:t>
            </a:r>
          </a:p>
        </p:txBody>
      </p:sp>
      <p:pic>
        <p:nvPicPr>
          <p:cNvPr id="42" name="圖片 4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3098" y="999577"/>
            <a:ext cx="7137806" cy="3133298"/>
          </a:xfrm>
          <a:prstGeom prst="rect">
            <a:avLst/>
          </a:prstGeom>
        </p:spPr>
      </p:pic>
    </p:spTree>
    <p:extLst>
      <p:ext uri="{BB962C8B-B14F-4D97-AF65-F5344CB8AC3E}">
        <p14:creationId xmlns:p14="http://schemas.microsoft.com/office/powerpoint/2010/main" val="54801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22" presetClass="entr" presetSubtype="8"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22" presetClass="entr" presetSubtype="8"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22" presetClass="entr" presetSubtype="8"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left)">
                                      <p:cBhvr>
                                        <p:cTn id="4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9" name="圖片 8">
            <a:extLst>
              <a:ext uri="{FF2B5EF4-FFF2-40B4-BE49-F238E27FC236}">
                <a16:creationId xmlns:a16="http://schemas.microsoft.com/office/drawing/2014/main" id="{0BE116AD-8B3B-1C45-A01B-7B6E7848F4DE}"/>
              </a:ext>
            </a:extLst>
          </p:cNvPr>
          <p:cNvPicPr>
            <a:picLocks noChangeAspect="1"/>
          </p:cNvPicPr>
          <p:nvPr/>
        </p:nvPicPr>
        <p:blipFill>
          <a:blip r:embed="rId3">
            <a:alphaModFix amt="20000"/>
          </a:blip>
          <a:stretch>
            <a:fillRect/>
          </a:stretch>
        </p:blipFill>
        <p:spPr>
          <a:xfrm>
            <a:off x="545011" y="284902"/>
            <a:ext cx="8053980" cy="4324806"/>
          </a:xfrm>
          <a:prstGeom prst="rect">
            <a:avLst/>
          </a:prstGeom>
        </p:spPr>
      </p:pic>
      <p:sp>
        <p:nvSpPr>
          <p:cNvPr id="130" name="Shape 13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zh-TW" altLang="en-US" dirty="0"/>
              <a:t>設計思考過程包括</a:t>
            </a:r>
            <a:endParaRPr lang="zh-TW" dirty="0"/>
          </a:p>
        </p:txBody>
      </p:sp>
      <p:sp>
        <p:nvSpPr>
          <p:cNvPr id="4" name="文字方塊 3"/>
          <p:cNvSpPr txBox="1"/>
          <p:nvPr/>
        </p:nvSpPr>
        <p:spPr>
          <a:xfrm>
            <a:off x="769911" y="1885951"/>
            <a:ext cx="4073551" cy="1015663"/>
          </a:xfrm>
          <a:prstGeom prst="rect">
            <a:avLst/>
          </a:prstGeom>
          <a:noFill/>
        </p:spPr>
        <p:txBody>
          <a:bodyPr wrap="none" rtlCol="0">
            <a:spAutoFit/>
          </a:bodyPr>
          <a:lstStyle/>
          <a:p>
            <a:r>
              <a:rPr kumimoji="1" lang="en-US" altLang="zh-TW" sz="6000" dirty="0">
                <a:solidFill>
                  <a:schemeClr val="tx1"/>
                </a:solidFill>
                <a:latin typeface="PingFang TC" panose="020B0400000000000000" pitchFamily="34" charset="-120"/>
                <a:ea typeface="PingFang TC" panose="020B0400000000000000" pitchFamily="34" charset="-120"/>
              </a:rPr>
              <a:t>E</a:t>
            </a:r>
            <a:r>
              <a:rPr kumimoji="1" lang="en-US" altLang="zh-TW" sz="6000" dirty="0">
                <a:solidFill>
                  <a:srgbClr val="FF0000"/>
                </a:solidFill>
                <a:latin typeface="PingFang TC" panose="020B0400000000000000" pitchFamily="34" charset="-120"/>
                <a:ea typeface="PingFang TC" panose="020B0400000000000000" pitchFamily="34" charset="-120"/>
              </a:rPr>
              <a:t>X</a:t>
            </a:r>
            <a:r>
              <a:rPr kumimoji="1" lang="en-US" altLang="zh-TW" sz="6000" dirty="0">
                <a:solidFill>
                  <a:schemeClr val="tx1"/>
                </a:solidFill>
                <a:latin typeface="PingFang TC" panose="020B0400000000000000" pitchFamily="34" charset="-120"/>
                <a:ea typeface="PingFang TC" panose="020B0400000000000000" pitchFamily="34" charset="-120"/>
              </a:rPr>
              <a:t>PLORE</a:t>
            </a:r>
            <a:r>
              <a:rPr kumimoji="1" lang="en-US" altLang="zh-TW" sz="6000" dirty="0">
                <a:solidFill>
                  <a:srgbClr val="FF0000"/>
                </a:solidFill>
                <a:latin typeface="PingFang TC" panose="020B0400000000000000" pitchFamily="34" charset="-120"/>
                <a:ea typeface="PingFang TC" panose="020B0400000000000000" pitchFamily="34" charset="-120"/>
              </a:rPr>
              <a:t> </a:t>
            </a:r>
            <a:endParaRPr kumimoji="1" lang="zh-TW" altLang="en-US" sz="6000" dirty="0">
              <a:solidFill>
                <a:srgbClr val="FF0000"/>
              </a:solidFill>
              <a:latin typeface="PingFang TC" panose="020B0400000000000000" pitchFamily="34" charset="-120"/>
              <a:ea typeface="PingFang TC" panose="020B0400000000000000" pitchFamily="34" charset="-120"/>
            </a:endParaRPr>
          </a:p>
        </p:txBody>
      </p:sp>
      <p:sp>
        <p:nvSpPr>
          <p:cNvPr id="33" name="文字方塊 32"/>
          <p:cNvSpPr txBox="1"/>
          <p:nvPr/>
        </p:nvSpPr>
        <p:spPr>
          <a:xfrm>
            <a:off x="2131579" y="3088603"/>
            <a:ext cx="902811" cy="523220"/>
          </a:xfrm>
          <a:prstGeom prst="rect">
            <a:avLst/>
          </a:prstGeom>
          <a:noFill/>
        </p:spPr>
        <p:txBody>
          <a:bodyPr wrap="none" rtlCol="0">
            <a:spAutoFit/>
          </a:bodyPr>
          <a:lstStyle/>
          <a:p>
            <a:r>
              <a:rPr lang="zh-TW" altLang="en-US" sz="2800" dirty="0">
                <a:solidFill>
                  <a:schemeClr val="dk1"/>
                </a:solidFill>
                <a:latin typeface="PingFang TC" panose="020B0400000000000000" pitchFamily="34" charset="-120"/>
                <a:ea typeface="PingFang TC" panose="020B0400000000000000" pitchFamily="34" charset="-120"/>
                <a:cs typeface="Microsoft JhengHei" charset="-120"/>
              </a:rPr>
              <a:t>探索</a:t>
            </a:r>
          </a:p>
        </p:txBody>
      </p:sp>
      <p:grpSp>
        <p:nvGrpSpPr>
          <p:cNvPr id="2" name="群組 1">
            <a:extLst>
              <a:ext uri="{FF2B5EF4-FFF2-40B4-BE49-F238E27FC236}">
                <a16:creationId xmlns:a16="http://schemas.microsoft.com/office/drawing/2014/main" id="{1896D9CF-4089-EF4F-8DAC-BA30DBFCE4EA}"/>
              </a:ext>
            </a:extLst>
          </p:cNvPr>
          <p:cNvGrpSpPr/>
          <p:nvPr/>
        </p:nvGrpSpPr>
        <p:grpSpPr>
          <a:xfrm>
            <a:off x="4259468" y="1847039"/>
            <a:ext cx="4019876" cy="1764784"/>
            <a:chOff x="4580481" y="1847039"/>
            <a:chExt cx="4019876" cy="1764784"/>
          </a:xfrm>
        </p:grpSpPr>
        <p:sp>
          <p:nvSpPr>
            <p:cNvPr id="31" name="文字方塊 30"/>
            <p:cNvSpPr txBox="1"/>
            <p:nvPr/>
          </p:nvSpPr>
          <p:spPr>
            <a:xfrm>
              <a:off x="5424488" y="1885951"/>
              <a:ext cx="3175869" cy="1015663"/>
            </a:xfrm>
            <a:prstGeom prst="rect">
              <a:avLst/>
            </a:prstGeom>
            <a:noFill/>
          </p:spPr>
          <p:txBody>
            <a:bodyPr wrap="none" rtlCol="0">
              <a:spAutoFit/>
            </a:bodyPr>
            <a:lstStyle/>
            <a:p>
              <a:r>
                <a:rPr kumimoji="1" lang="en-US" altLang="zh-TW" sz="6000" dirty="0">
                  <a:solidFill>
                    <a:schemeClr val="tx1"/>
                  </a:solidFill>
                  <a:latin typeface="PingFang TC" panose="020B0400000000000000" pitchFamily="34" charset="-120"/>
                  <a:ea typeface="PingFang TC" panose="020B0400000000000000" pitchFamily="34" charset="-120"/>
                </a:rPr>
                <a:t>VERIF</a:t>
              </a:r>
              <a:r>
                <a:rPr kumimoji="1" lang="en-US" altLang="zh-TW" sz="6000" dirty="0">
                  <a:solidFill>
                    <a:srgbClr val="FF0000"/>
                  </a:solidFill>
                  <a:latin typeface="PingFang TC" panose="020B0400000000000000" pitchFamily="34" charset="-120"/>
                  <a:ea typeface="PingFang TC" panose="020B0400000000000000" pitchFamily="34" charset="-120"/>
                </a:rPr>
                <a:t>Y </a:t>
              </a:r>
              <a:endParaRPr kumimoji="1" lang="zh-TW" altLang="en-US" sz="6000" dirty="0">
                <a:solidFill>
                  <a:srgbClr val="FF0000"/>
                </a:solidFill>
                <a:latin typeface="PingFang TC" panose="020B0400000000000000" pitchFamily="34" charset="-120"/>
                <a:ea typeface="PingFang TC" panose="020B0400000000000000" pitchFamily="34" charset="-120"/>
              </a:endParaRPr>
            </a:p>
          </p:txBody>
        </p:sp>
        <p:sp>
          <p:nvSpPr>
            <p:cNvPr id="32" name="文字方塊 31"/>
            <p:cNvSpPr txBox="1"/>
            <p:nvPr/>
          </p:nvSpPr>
          <p:spPr>
            <a:xfrm>
              <a:off x="4580481" y="1847039"/>
              <a:ext cx="906017" cy="1015663"/>
            </a:xfrm>
            <a:prstGeom prst="rect">
              <a:avLst/>
            </a:prstGeom>
            <a:noFill/>
          </p:spPr>
          <p:txBody>
            <a:bodyPr wrap="none" rtlCol="0">
              <a:spAutoFit/>
            </a:bodyPr>
            <a:lstStyle/>
            <a:p>
              <a:r>
                <a:rPr kumimoji="1" lang="en-US" altLang="zh-TW" sz="6000" dirty="0">
                  <a:solidFill>
                    <a:schemeClr val="tx1"/>
                  </a:solidFill>
                  <a:latin typeface="PingFang TC" panose="020B0400000000000000" pitchFamily="34" charset="-120"/>
                  <a:ea typeface="PingFang TC" panose="020B0400000000000000" pitchFamily="34" charset="-120"/>
                </a:rPr>
                <a:t>+ </a:t>
              </a:r>
              <a:endParaRPr kumimoji="1" lang="zh-TW" altLang="en-US" sz="6000" dirty="0">
                <a:solidFill>
                  <a:schemeClr val="tx1"/>
                </a:solidFill>
                <a:latin typeface="PingFang TC" panose="020B0400000000000000" pitchFamily="34" charset="-120"/>
                <a:ea typeface="PingFang TC" panose="020B0400000000000000" pitchFamily="34" charset="-120"/>
              </a:endParaRPr>
            </a:p>
          </p:txBody>
        </p:sp>
        <p:sp>
          <p:nvSpPr>
            <p:cNvPr id="34" name="文字方塊 33"/>
            <p:cNvSpPr txBox="1"/>
            <p:nvPr/>
          </p:nvSpPr>
          <p:spPr>
            <a:xfrm>
              <a:off x="6406033" y="3088603"/>
              <a:ext cx="902811" cy="523220"/>
            </a:xfrm>
            <a:prstGeom prst="rect">
              <a:avLst/>
            </a:prstGeom>
            <a:noFill/>
          </p:spPr>
          <p:txBody>
            <a:bodyPr wrap="none" rtlCol="0">
              <a:spAutoFit/>
            </a:bodyPr>
            <a:lstStyle/>
            <a:p>
              <a:r>
                <a:rPr lang="zh-TW" altLang="en-US" sz="2800" dirty="0">
                  <a:solidFill>
                    <a:schemeClr val="dk1"/>
                  </a:solidFill>
                  <a:latin typeface="PingFang TC" panose="020B0400000000000000" pitchFamily="34" charset="-120"/>
                  <a:ea typeface="PingFang TC" panose="020B0400000000000000" pitchFamily="34" charset="-120"/>
                  <a:cs typeface="Microsoft JhengHei" charset="-120"/>
                </a:rPr>
                <a:t>驗證</a:t>
              </a:r>
            </a:p>
          </p:txBody>
        </p:sp>
      </p:grpSp>
    </p:spTree>
    <p:extLst>
      <p:ext uri="{BB962C8B-B14F-4D97-AF65-F5344CB8AC3E}">
        <p14:creationId xmlns:p14="http://schemas.microsoft.com/office/powerpoint/2010/main" val="212077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地圖, 文字 的圖片&#10;&#10;自動產生的描述">
            <a:extLst>
              <a:ext uri="{FF2B5EF4-FFF2-40B4-BE49-F238E27FC236}">
                <a16:creationId xmlns:a16="http://schemas.microsoft.com/office/drawing/2014/main" id="{A5DB2C7B-DACC-AE42-8B86-60954506319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5145" y="369601"/>
            <a:ext cx="8776648" cy="4688174"/>
          </a:xfrm>
          <a:prstGeom prst="rect">
            <a:avLst/>
          </a:prstGeom>
        </p:spPr>
      </p:pic>
      <p:sp>
        <p:nvSpPr>
          <p:cNvPr id="32" name="文字方塊 31">
            <a:extLst>
              <a:ext uri="{FF2B5EF4-FFF2-40B4-BE49-F238E27FC236}">
                <a16:creationId xmlns:a16="http://schemas.microsoft.com/office/drawing/2014/main" id="{2839D2FB-D9F9-4B4F-B391-DC885BB92E60}"/>
              </a:ext>
            </a:extLst>
          </p:cNvPr>
          <p:cNvSpPr txBox="1"/>
          <p:nvPr/>
        </p:nvSpPr>
        <p:spPr>
          <a:xfrm>
            <a:off x="2735513" y="2987516"/>
            <a:ext cx="877163" cy="369332"/>
          </a:xfrm>
          <a:prstGeom prst="rect">
            <a:avLst/>
          </a:prstGeom>
          <a:solidFill>
            <a:schemeClr val="bg1">
              <a:alpha val="50196"/>
            </a:schemeClr>
          </a:solidFill>
        </p:spPr>
        <p:txBody>
          <a:bodyPr wrap="none" rtlCol="0">
            <a:spAutoFit/>
          </a:bodyPr>
          <a:lstStyle/>
          <a:p>
            <a:r>
              <a:rPr lang="zh-TW" altLang="en-US" sz="900" dirty="0">
                <a:latin typeface="Microsoft JhengHei" panose="020B0604030504040204" pitchFamily="34" charset="-120"/>
                <a:ea typeface="Microsoft JhengHei" panose="020B0604030504040204" pitchFamily="34" charset="-120"/>
              </a:rPr>
              <a:t>翻轉創新矩陣</a:t>
            </a:r>
            <a:endParaRPr lang="en-US" altLang="zh-TW" sz="900" dirty="0">
              <a:latin typeface="Microsoft JhengHei" panose="020B0604030504040204" pitchFamily="34" charset="-120"/>
              <a:ea typeface="Microsoft JhengHei" panose="020B0604030504040204" pitchFamily="34" charset="-120"/>
            </a:endParaRPr>
          </a:p>
          <a:p>
            <a:r>
              <a:rPr lang="zh-TW" altLang="en-US" sz="900" dirty="0">
                <a:latin typeface="Microsoft JhengHei" panose="020B0604030504040204" pitchFamily="34" charset="-120"/>
                <a:ea typeface="Microsoft JhengHei" panose="020B0604030504040204" pitchFamily="34" charset="-120"/>
              </a:rPr>
              <a:t>新海羅盤</a:t>
            </a:r>
            <a:endParaRPr lang="en-US" altLang="zh-TW" sz="900" dirty="0">
              <a:latin typeface="Microsoft JhengHei" panose="020B0604030504040204" pitchFamily="34" charset="-120"/>
              <a:ea typeface="Microsoft JhengHei" panose="020B0604030504040204" pitchFamily="34" charset="-120"/>
            </a:endParaRPr>
          </a:p>
        </p:txBody>
      </p:sp>
      <p:sp>
        <p:nvSpPr>
          <p:cNvPr id="7" name="文字方塊 6">
            <a:extLst>
              <a:ext uri="{FF2B5EF4-FFF2-40B4-BE49-F238E27FC236}">
                <a16:creationId xmlns:a16="http://schemas.microsoft.com/office/drawing/2014/main" id="{CE7551D6-862D-F149-AD9A-170BDAD8FF78}"/>
              </a:ext>
            </a:extLst>
          </p:cNvPr>
          <p:cNvSpPr txBox="1"/>
          <p:nvPr/>
        </p:nvSpPr>
        <p:spPr>
          <a:xfrm>
            <a:off x="5537143" y="2049687"/>
            <a:ext cx="646331" cy="230832"/>
          </a:xfrm>
          <a:prstGeom prst="rect">
            <a:avLst/>
          </a:prstGeom>
          <a:noFill/>
        </p:spPr>
        <p:txBody>
          <a:bodyPr wrap="none" rtlCol="0">
            <a:spAutoFit/>
          </a:bodyPr>
          <a:lstStyle/>
          <a:p>
            <a:r>
              <a:rPr lang="zh-TW" altLang="zh-TW" sz="900" dirty="0">
                <a:latin typeface="Microsoft JhengHei" panose="020B0604030504040204" pitchFamily="34" charset="-120"/>
                <a:ea typeface="Microsoft JhengHei" panose="020B0604030504040204" pitchFamily="34" charset="-120"/>
              </a:rPr>
              <a:t>原型牌卡</a:t>
            </a:r>
          </a:p>
        </p:txBody>
      </p:sp>
      <p:sp>
        <p:nvSpPr>
          <p:cNvPr id="8" name="文字方塊 7">
            <a:extLst>
              <a:ext uri="{FF2B5EF4-FFF2-40B4-BE49-F238E27FC236}">
                <a16:creationId xmlns:a16="http://schemas.microsoft.com/office/drawing/2014/main" id="{664EB6A1-15AE-A44C-952B-21B9CDD0ACA3}"/>
              </a:ext>
            </a:extLst>
          </p:cNvPr>
          <p:cNvSpPr txBox="1"/>
          <p:nvPr/>
        </p:nvSpPr>
        <p:spPr>
          <a:xfrm>
            <a:off x="1445646" y="1197991"/>
            <a:ext cx="761747" cy="507831"/>
          </a:xfrm>
          <a:prstGeom prst="rect">
            <a:avLst/>
          </a:prstGeom>
          <a:noFill/>
        </p:spPr>
        <p:txBody>
          <a:bodyPr wrap="none" rtlCol="0">
            <a:spAutoFit/>
          </a:bodyPr>
          <a:lstStyle/>
          <a:p>
            <a:r>
              <a:rPr lang="en-US" altLang="zh-CN" sz="900" dirty="0">
                <a:latin typeface="Microsoft JhengHei" panose="020B0604030504040204" pitchFamily="34" charset="-120"/>
                <a:ea typeface="Microsoft JhengHei" panose="020B0604030504040204" pitchFamily="34" charset="-120"/>
              </a:rPr>
              <a:t>KJ</a:t>
            </a:r>
            <a:r>
              <a:rPr lang="zh-CN" altLang="en-US" sz="900" dirty="0">
                <a:latin typeface="Microsoft JhengHei" panose="020B0604030504040204" pitchFamily="34" charset="-120"/>
                <a:ea typeface="Microsoft JhengHei" panose="020B0604030504040204" pitchFamily="34" charset="-120"/>
              </a:rPr>
              <a:t>法</a:t>
            </a:r>
            <a:endParaRPr lang="en-US" altLang="zh-CN" sz="900" dirty="0">
              <a:latin typeface="Microsoft JhengHei" panose="020B0604030504040204" pitchFamily="34" charset="-120"/>
              <a:ea typeface="Microsoft JhengHei" panose="020B0604030504040204" pitchFamily="34" charset="-120"/>
            </a:endParaRPr>
          </a:p>
          <a:p>
            <a:r>
              <a:rPr lang="zh-CN" altLang="en-US" sz="900" dirty="0">
                <a:latin typeface="Microsoft JhengHei" panose="020B0604030504040204" pitchFamily="34" charset="-120"/>
                <a:ea typeface="Microsoft JhengHei" panose="020B0604030504040204" pitchFamily="34" charset="-120"/>
              </a:rPr>
              <a:t>同理心地圖</a:t>
            </a:r>
            <a:endParaRPr lang="en-US" altLang="zh-CN" sz="900" dirty="0">
              <a:latin typeface="Microsoft JhengHei" panose="020B0604030504040204" pitchFamily="34" charset="-120"/>
              <a:ea typeface="Microsoft JhengHei" panose="020B0604030504040204" pitchFamily="34" charset="-120"/>
            </a:endParaRPr>
          </a:p>
          <a:p>
            <a:r>
              <a:rPr lang="zh-CN" altLang="en-US" sz="900" dirty="0">
                <a:latin typeface="Microsoft JhengHei" panose="020B0604030504040204" pitchFamily="34" charset="-120"/>
                <a:ea typeface="Microsoft JhengHei" panose="020B0604030504040204" pitchFamily="34" charset="-120"/>
              </a:rPr>
              <a:t>十字分析法</a:t>
            </a:r>
            <a:endParaRPr lang="en-US" altLang="zh-CN" sz="900" dirty="0">
              <a:latin typeface="Microsoft JhengHei" panose="020B0604030504040204" pitchFamily="34" charset="-120"/>
              <a:ea typeface="Microsoft JhengHei" panose="020B0604030504040204" pitchFamily="34" charset="-120"/>
            </a:endParaRPr>
          </a:p>
        </p:txBody>
      </p:sp>
      <p:sp>
        <p:nvSpPr>
          <p:cNvPr id="10" name="文字方塊 9">
            <a:extLst>
              <a:ext uri="{FF2B5EF4-FFF2-40B4-BE49-F238E27FC236}">
                <a16:creationId xmlns:a16="http://schemas.microsoft.com/office/drawing/2014/main" id="{56D86B06-CF5F-034B-A42E-A5E070587B3E}"/>
              </a:ext>
            </a:extLst>
          </p:cNvPr>
          <p:cNvSpPr txBox="1"/>
          <p:nvPr/>
        </p:nvSpPr>
        <p:spPr>
          <a:xfrm>
            <a:off x="3861556" y="1579294"/>
            <a:ext cx="902811" cy="369332"/>
          </a:xfrm>
          <a:prstGeom prst="rect">
            <a:avLst/>
          </a:prstGeom>
          <a:noFill/>
        </p:spPr>
        <p:txBody>
          <a:bodyPr wrap="none" rtlCol="0">
            <a:spAutoFit/>
          </a:bodyPr>
          <a:lstStyle/>
          <a:p>
            <a:r>
              <a:rPr lang="zh-TW" altLang="zh-TW" sz="900" dirty="0">
                <a:latin typeface="Microsoft JhengHei" panose="020B0604030504040204" pitchFamily="34" charset="-120"/>
                <a:ea typeface="Microsoft JhengHei" panose="020B0604030504040204" pitchFamily="34" charset="-120"/>
              </a:rPr>
              <a:t>收斂正六面體</a:t>
            </a:r>
            <a:endParaRPr lang="en-US" altLang="zh-TW" sz="900" dirty="0">
              <a:latin typeface="Microsoft JhengHei" panose="020B0604030504040204" pitchFamily="34" charset="-120"/>
              <a:ea typeface="Microsoft JhengHei" panose="020B0604030504040204" pitchFamily="34" charset="-120"/>
            </a:endParaRPr>
          </a:p>
          <a:p>
            <a:pPr algn="ctr"/>
            <a:r>
              <a:rPr lang="zh-TW" altLang="en-US" sz="900" dirty="0">
                <a:latin typeface="Microsoft JhengHei" panose="020B0604030504040204" pitchFamily="34" charset="-120"/>
                <a:ea typeface="Microsoft JhengHei" panose="020B0604030504040204" pitchFamily="34" charset="-120"/>
              </a:rPr>
              <a:t>（</a:t>
            </a:r>
            <a:r>
              <a:rPr lang="zh-CN" altLang="en-US" sz="900" dirty="0">
                <a:latin typeface="Microsoft JhengHei" panose="020B0604030504040204" pitchFamily="34" charset="-120"/>
                <a:ea typeface="Microsoft JhengHei" panose="020B0604030504040204" pitchFamily="34" charset="-120"/>
              </a:rPr>
              <a:t>方大同）</a:t>
            </a:r>
            <a:endParaRPr lang="en-US" altLang="zh-TW" sz="900" dirty="0">
              <a:latin typeface="Microsoft JhengHei" panose="020B0604030504040204" pitchFamily="34" charset="-120"/>
              <a:ea typeface="Microsoft JhengHei" panose="020B0604030504040204" pitchFamily="34" charset="-120"/>
            </a:endParaRPr>
          </a:p>
        </p:txBody>
      </p:sp>
      <p:sp>
        <p:nvSpPr>
          <p:cNvPr id="11" name="文字方塊 10">
            <a:extLst>
              <a:ext uri="{FF2B5EF4-FFF2-40B4-BE49-F238E27FC236}">
                <a16:creationId xmlns:a16="http://schemas.microsoft.com/office/drawing/2014/main" id="{E1DEBE6C-69F2-024F-886F-56ACB2479EF7}"/>
              </a:ext>
            </a:extLst>
          </p:cNvPr>
          <p:cNvSpPr txBox="1"/>
          <p:nvPr/>
        </p:nvSpPr>
        <p:spPr>
          <a:xfrm>
            <a:off x="3376816" y="1197991"/>
            <a:ext cx="646331" cy="230832"/>
          </a:xfrm>
          <a:prstGeom prst="rect">
            <a:avLst/>
          </a:prstGeom>
          <a:noFill/>
        </p:spPr>
        <p:txBody>
          <a:bodyPr wrap="none" rtlCol="0">
            <a:spAutoFit/>
          </a:bodyPr>
          <a:lstStyle/>
          <a:p>
            <a:r>
              <a:rPr lang="zh-CN" altLang="en-US" sz="900" dirty="0">
                <a:latin typeface="Microsoft JhengHei" panose="020B0604030504040204" pitchFamily="34" charset="-120"/>
                <a:ea typeface="Microsoft JhengHei" panose="020B0604030504040204" pitchFamily="34" charset="-120"/>
              </a:rPr>
              <a:t>冰山海報</a:t>
            </a:r>
            <a:endParaRPr lang="en-US" altLang="zh-CN" sz="900" dirty="0">
              <a:latin typeface="Microsoft JhengHei" panose="020B0604030504040204" pitchFamily="34" charset="-120"/>
              <a:ea typeface="Microsoft JhengHei" panose="020B0604030504040204" pitchFamily="34" charset="-120"/>
            </a:endParaRPr>
          </a:p>
        </p:txBody>
      </p:sp>
      <p:sp>
        <p:nvSpPr>
          <p:cNvPr id="12" name="文字方塊 11">
            <a:extLst>
              <a:ext uri="{FF2B5EF4-FFF2-40B4-BE49-F238E27FC236}">
                <a16:creationId xmlns:a16="http://schemas.microsoft.com/office/drawing/2014/main" id="{91E00DC1-694A-EA4C-8016-E6C739F3F5CF}"/>
              </a:ext>
            </a:extLst>
          </p:cNvPr>
          <p:cNvSpPr txBox="1"/>
          <p:nvPr/>
        </p:nvSpPr>
        <p:spPr>
          <a:xfrm>
            <a:off x="4075678" y="1966705"/>
            <a:ext cx="761747" cy="230832"/>
          </a:xfrm>
          <a:prstGeom prst="rect">
            <a:avLst/>
          </a:prstGeom>
          <a:noFill/>
        </p:spPr>
        <p:txBody>
          <a:bodyPr wrap="none" rtlCol="0">
            <a:spAutoFit/>
          </a:bodyPr>
          <a:lstStyle/>
          <a:p>
            <a:r>
              <a:rPr lang="zh-TW" altLang="en-US" sz="900" dirty="0">
                <a:latin typeface="Microsoft JhengHei" panose="020B0604030504040204" pitchFamily="34" charset="-120"/>
                <a:ea typeface="Microsoft JhengHei" panose="020B0604030504040204" pitchFamily="34" charset="-120"/>
              </a:rPr>
              <a:t>設計光明燈</a:t>
            </a:r>
            <a:endParaRPr lang="zh-TW" altLang="zh-TW" sz="900" dirty="0">
              <a:latin typeface="Microsoft JhengHei" panose="020B0604030504040204" pitchFamily="34" charset="-120"/>
              <a:ea typeface="Microsoft JhengHei" panose="020B0604030504040204" pitchFamily="34" charset="-120"/>
            </a:endParaRPr>
          </a:p>
        </p:txBody>
      </p:sp>
      <p:sp>
        <p:nvSpPr>
          <p:cNvPr id="13" name="文字方塊 12">
            <a:extLst>
              <a:ext uri="{FF2B5EF4-FFF2-40B4-BE49-F238E27FC236}">
                <a16:creationId xmlns:a16="http://schemas.microsoft.com/office/drawing/2014/main" id="{EDF5F2A8-08E9-7240-84DF-293AF40DD27A}"/>
              </a:ext>
            </a:extLst>
          </p:cNvPr>
          <p:cNvSpPr txBox="1"/>
          <p:nvPr/>
        </p:nvSpPr>
        <p:spPr>
          <a:xfrm>
            <a:off x="4890812" y="1197991"/>
            <a:ext cx="992579" cy="230832"/>
          </a:xfrm>
          <a:prstGeom prst="rect">
            <a:avLst/>
          </a:prstGeom>
          <a:noFill/>
        </p:spPr>
        <p:txBody>
          <a:bodyPr wrap="none" rtlCol="0">
            <a:spAutoFit/>
          </a:bodyPr>
          <a:lstStyle/>
          <a:p>
            <a:r>
              <a:rPr lang="zh-TW" altLang="en-US" sz="900" dirty="0">
                <a:latin typeface="Microsoft JhengHei" panose="020B0604030504040204" pitchFamily="34" charset="-120"/>
                <a:ea typeface="Microsoft JhengHei" panose="020B0604030504040204" pitchFamily="34" charset="-120"/>
              </a:rPr>
              <a:t>人因視覺化工具</a:t>
            </a:r>
            <a:endParaRPr kumimoji="1" lang="zh-TW" altLang="en-US" sz="900" dirty="0">
              <a:latin typeface="Microsoft JhengHei" panose="020B0604030504040204" pitchFamily="34" charset="-120"/>
              <a:ea typeface="Microsoft JhengHei" panose="020B0604030504040204" pitchFamily="34" charset="-120"/>
            </a:endParaRPr>
          </a:p>
        </p:txBody>
      </p:sp>
      <p:sp>
        <p:nvSpPr>
          <p:cNvPr id="14" name="文字方塊 13">
            <a:extLst>
              <a:ext uri="{FF2B5EF4-FFF2-40B4-BE49-F238E27FC236}">
                <a16:creationId xmlns:a16="http://schemas.microsoft.com/office/drawing/2014/main" id="{43696B1A-C9B0-094F-967F-725B223D817A}"/>
              </a:ext>
            </a:extLst>
          </p:cNvPr>
          <p:cNvSpPr txBox="1"/>
          <p:nvPr/>
        </p:nvSpPr>
        <p:spPr>
          <a:xfrm>
            <a:off x="7683915" y="1609083"/>
            <a:ext cx="1200970" cy="369332"/>
          </a:xfrm>
          <a:prstGeom prst="rect">
            <a:avLst/>
          </a:prstGeom>
          <a:solidFill>
            <a:schemeClr val="bg1">
              <a:alpha val="50196"/>
            </a:schemeClr>
          </a:solidFill>
        </p:spPr>
        <p:txBody>
          <a:bodyPr wrap="none" rtlCol="0">
            <a:spAutoFit/>
          </a:bodyPr>
          <a:lstStyle/>
          <a:p>
            <a:r>
              <a:rPr lang="zh-TW" altLang="en-US" sz="900" dirty="0">
                <a:latin typeface="Microsoft JhengHei" panose="020B0604030504040204" pitchFamily="34" charset="-120"/>
                <a:ea typeface="Microsoft JhengHei" panose="020B0604030504040204" pitchFamily="34" charset="-120"/>
              </a:rPr>
              <a:t>實作手冊</a:t>
            </a:r>
            <a:endParaRPr lang="en-US" altLang="zh-TW" sz="900" dirty="0">
              <a:latin typeface="Microsoft JhengHei" panose="020B0604030504040204" pitchFamily="34" charset="-120"/>
              <a:ea typeface="Microsoft JhengHei" panose="020B0604030504040204" pitchFamily="34" charset="-120"/>
            </a:endParaRPr>
          </a:p>
          <a:p>
            <a:r>
              <a:rPr lang="en-US" altLang="zh-TW" sz="900" dirty="0">
                <a:latin typeface="Microsoft JhengHei" panose="020B0604030504040204" pitchFamily="34" charset="-120"/>
                <a:ea typeface="Microsoft JhengHei" panose="020B0604030504040204" pitchFamily="34" charset="-120"/>
              </a:rPr>
              <a:t>(3D</a:t>
            </a:r>
            <a:r>
              <a:rPr lang="zh-TW" altLang="zh-TW" sz="900" dirty="0">
                <a:latin typeface="Microsoft JhengHei" panose="020B0604030504040204" pitchFamily="34" charset="-120"/>
                <a:ea typeface="Microsoft JhengHei" panose="020B0604030504040204" pitchFamily="34" charset="-120"/>
              </a:rPr>
              <a:t>列印</a:t>
            </a:r>
            <a:r>
              <a:rPr lang="en-US" altLang="zh-TW" sz="900" dirty="0">
                <a:latin typeface="Microsoft JhengHei" panose="020B0604030504040204" pitchFamily="34" charset="-120"/>
                <a:ea typeface="Microsoft JhengHei" panose="020B0604030504040204" pitchFamily="34" charset="-120"/>
              </a:rPr>
              <a:t>/</a:t>
            </a:r>
            <a:r>
              <a:rPr lang="zh-TW" altLang="zh-TW" sz="900" dirty="0">
                <a:latin typeface="Microsoft JhengHei" panose="020B0604030504040204" pitchFamily="34" charset="-120"/>
                <a:ea typeface="Microsoft JhengHei" panose="020B0604030504040204" pitchFamily="34" charset="-120"/>
              </a:rPr>
              <a:t>木工</a:t>
            </a:r>
            <a:r>
              <a:rPr lang="en-US" altLang="zh-TW" sz="900" dirty="0">
                <a:latin typeface="Microsoft JhengHei" panose="020B0604030504040204" pitchFamily="34" charset="-120"/>
                <a:ea typeface="Microsoft JhengHei" panose="020B0604030504040204" pitchFamily="34" charset="-120"/>
              </a:rPr>
              <a:t>/</a:t>
            </a:r>
            <a:r>
              <a:rPr lang="zh-TW" altLang="zh-TW" sz="900" dirty="0">
                <a:latin typeface="Microsoft JhengHei" panose="020B0604030504040204" pitchFamily="34" charset="-120"/>
                <a:ea typeface="Microsoft JhengHei" panose="020B0604030504040204" pitchFamily="34" charset="-120"/>
              </a:rPr>
              <a:t>鐵工</a:t>
            </a:r>
            <a:r>
              <a:rPr lang="en-US" altLang="zh-TW" sz="900" dirty="0">
                <a:latin typeface="Microsoft JhengHei" panose="020B0604030504040204" pitchFamily="34" charset="-120"/>
                <a:ea typeface="Microsoft JhengHei" panose="020B0604030504040204" pitchFamily="34" charset="-120"/>
              </a:rPr>
              <a:t>)</a:t>
            </a:r>
          </a:p>
        </p:txBody>
      </p:sp>
      <p:sp>
        <p:nvSpPr>
          <p:cNvPr id="15" name="文字方塊 14">
            <a:extLst>
              <a:ext uri="{FF2B5EF4-FFF2-40B4-BE49-F238E27FC236}">
                <a16:creationId xmlns:a16="http://schemas.microsoft.com/office/drawing/2014/main" id="{82845A3B-C794-2A40-9588-EAC9DAD76A64}"/>
              </a:ext>
            </a:extLst>
          </p:cNvPr>
          <p:cNvSpPr txBox="1"/>
          <p:nvPr/>
        </p:nvSpPr>
        <p:spPr>
          <a:xfrm>
            <a:off x="6150410" y="1782208"/>
            <a:ext cx="830997" cy="369332"/>
          </a:xfrm>
          <a:prstGeom prst="rect">
            <a:avLst/>
          </a:prstGeom>
          <a:solidFill>
            <a:srgbClr val="FFFFFF">
              <a:alpha val="50196"/>
            </a:srgbClr>
          </a:solidFill>
          <a:ln>
            <a:noFill/>
          </a:ln>
        </p:spPr>
        <p:txBody>
          <a:bodyPr wrap="square" rtlCol="0">
            <a:spAutoFit/>
          </a:bodyPr>
          <a:lstStyle/>
          <a:p>
            <a:r>
              <a:rPr lang="zh-TW" altLang="zh-TW" sz="900" dirty="0">
                <a:latin typeface="Microsoft JhengHei" panose="020B0604030504040204" pitchFamily="34" charset="-120"/>
                <a:ea typeface="Microsoft JhengHei" panose="020B0604030504040204" pitchFamily="34" charset="-120"/>
              </a:rPr>
              <a:t>原型</a:t>
            </a:r>
            <a:r>
              <a:rPr lang="zh-TW" altLang="en-US" sz="900" dirty="0">
                <a:latin typeface="Microsoft JhengHei" panose="020B0604030504040204" pitchFamily="34" charset="-120"/>
                <a:ea typeface="Microsoft JhengHei" panose="020B0604030504040204" pitchFamily="34" charset="-120"/>
              </a:rPr>
              <a:t>開發海報</a:t>
            </a:r>
            <a:endParaRPr lang="zh-TW" altLang="zh-TW" sz="900" dirty="0">
              <a:latin typeface="Microsoft JhengHei" panose="020B0604030504040204" pitchFamily="34" charset="-120"/>
              <a:ea typeface="Microsoft JhengHei" panose="020B0604030504040204" pitchFamily="34" charset="-120"/>
            </a:endParaRPr>
          </a:p>
        </p:txBody>
      </p:sp>
      <p:sp>
        <p:nvSpPr>
          <p:cNvPr id="16" name="文字方塊 15">
            <a:extLst>
              <a:ext uri="{FF2B5EF4-FFF2-40B4-BE49-F238E27FC236}">
                <a16:creationId xmlns:a16="http://schemas.microsoft.com/office/drawing/2014/main" id="{19106013-81EA-5447-878F-FDF14629EC45}"/>
              </a:ext>
            </a:extLst>
          </p:cNvPr>
          <p:cNvSpPr txBox="1"/>
          <p:nvPr/>
        </p:nvSpPr>
        <p:spPr>
          <a:xfrm>
            <a:off x="7153001" y="1197991"/>
            <a:ext cx="1107996" cy="369332"/>
          </a:xfrm>
          <a:prstGeom prst="rect">
            <a:avLst/>
          </a:prstGeom>
          <a:noFill/>
        </p:spPr>
        <p:txBody>
          <a:bodyPr wrap="none" rtlCol="0">
            <a:spAutoFit/>
          </a:bodyPr>
          <a:lstStyle/>
          <a:p>
            <a:r>
              <a:rPr lang="zh-TW" altLang="zh-TW" sz="900" dirty="0">
                <a:latin typeface="Microsoft JhengHei" panose="020B0604030504040204" pitchFamily="34" charset="-120"/>
                <a:ea typeface="Microsoft JhengHei" panose="020B0604030504040204" pitchFamily="34" charset="-120"/>
              </a:rPr>
              <a:t>原型聚焦長六面體</a:t>
            </a:r>
            <a:endParaRPr lang="en-US" altLang="zh-TW" sz="900" dirty="0">
              <a:latin typeface="Microsoft JhengHei" panose="020B0604030504040204" pitchFamily="34" charset="-120"/>
              <a:ea typeface="Microsoft JhengHei" panose="020B0604030504040204" pitchFamily="34" charset="-120"/>
            </a:endParaRPr>
          </a:p>
          <a:p>
            <a:pPr algn="ctr"/>
            <a:r>
              <a:rPr lang="zh-TW" altLang="en-US" sz="900" dirty="0">
                <a:latin typeface="Microsoft JhengHei" panose="020B0604030504040204" pitchFamily="34" charset="-120"/>
                <a:ea typeface="Microsoft JhengHei" panose="020B0604030504040204" pitchFamily="34" charset="-120"/>
              </a:rPr>
              <a:t>（方大長）</a:t>
            </a:r>
            <a:endParaRPr lang="zh-TW" altLang="zh-TW" sz="900" dirty="0">
              <a:latin typeface="Microsoft JhengHei" panose="020B0604030504040204" pitchFamily="34" charset="-120"/>
              <a:ea typeface="Microsoft JhengHei" panose="020B0604030504040204" pitchFamily="34" charset="-120"/>
            </a:endParaRPr>
          </a:p>
        </p:txBody>
      </p:sp>
      <p:sp>
        <p:nvSpPr>
          <p:cNvPr id="17" name="文字方塊 16">
            <a:extLst>
              <a:ext uri="{FF2B5EF4-FFF2-40B4-BE49-F238E27FC236}">
                <a16:creationId xmlns:a16="http://schemas.microsoft.com/office/drawing/2014/main" id="{CB3C7272-FE96-EF49-B867-6EA317289BC1}"/>
              </a:ext>
            </a:extLst>
          </p:cNvPr>
          <p:cNvSpPr txBox="1"/>
          <p:nvPr/>
        </p:nvSpPr>
        <p:spPr>
          <a:xfrm>
            <a:off x="8082171" y="2292061"/>
            <a:ext cx="1107996" cy="646331"/>
          </a:xfrm>
          <a:prstGeom prst="rect">
            <a:avLst/>
          </a:prstGeom>
          <a:noFill/>
        </p:spPr>
        <p:txBody>
          <a:bodyPr wrap="none" rtlCol="0">
            <a:spAutoFit/>
          </a:bodyPr>
          <a:lstStyle/>
          <a:p>
            <a:r>
              <a:rPr lang="zh-TW" altLang="zh-TW" sz="900" dirty="0">
                <a:latin typeface="Microsoft JhengHei" panose="020B0604030504040204" pitchFamily="34" charset="-120"/>
                <a:ea typeface="Microsoft JhengHei" panose="020B0604030504040204" pitchFamily="34" charset="-120"/>
              </a:rPr>
              <a:t>原型美學特徵牌卡</a:t>
            </a:r>
            <a:endParaRPr lang="en-US" altLang="zh-TW" sz="900" dirty="0">
              <a:latin typeface="Microsoft JhengHei" panose="020B0604030504040204" pitchFamily="34" charset="-120"/>
              <a:ea typeface="Microsoft JhengHei" panose="020B0604030504040204" pitchFamily="34" charset="-120"/>
            </a:endParaRPr>
          </a:p>
          <a:p>
            <a:r>
              <a:rPr lang="zh-TW" altLang="zh-TW" sz="900" dirty="0">
                <a:latin typeface="Microsoft JhengHei" panose="020B0604030504040204" pitchFamily="34" charset="-120"/>
                <a:ea typeface="Microsoft JhengHei" panose="020B0604030504040204" pitchFamily="34" charset="-120"/>
              </a:rPr>
              <a:t>原型美學價值地圖</a:t>
            </a:r>
          </a:p>
          <a:p>
            <a:r>
              <a:rPr lang="zh-TW" altLang="zh-TW" sz="900" dirty="0">
                <a:latin typeface="Microsoft JhengHei" panose="020B0604030504040204" pitchFamily="34" charset="-120"/>
                <a:ea typeface="Microsoft JhengHei" panose="020B0604030504040204" pitchFamily="34" charset="-120"/>
              </a:rPr>
              <a:t>使用者矩陣</a:t>
            </a:r>
          </a:p>
          <a:p>
            <a:r>
              <a:rPr lang="zh-TW" altLang="zh-TW" sz="900" dirty="0">
                <a:latin typeface="Microsoft JhengHei" panose="020B0604030504040204" pitchFamily="34" charset="-120"/>
                <a:ea typeface="Microsoft JhengHei" panose="020B0604030504040204" pitchFamily="34" charset="-120"/>
              </a:rPr>
              <a:t>相關效標功能牌卡</a:t>
            </a:r>
            <a:endParaRPr kumimoji="1" lang="zh-TW" altLang="en-US" sz="900" dirty="0">
              <a:latin typeface="Microsoft JhengHei" panose="020B0604030504040204" pitchFamily="34" charset="-120"/>
              <a:ea typeface="Microsoft JhengHei" panose="020B0604030504040204" pitchFamily="34" charset="-120"/>
            </a:endParaRPr>
          </a:p>
        </p:txBody>
      </p:sp>
      <p:sp>
        <p:nvSpPr>
          <p:cNvPr id="2" name="平行四邊形 1">
            <a:extLst>
              <a:ext uri="{FF2B5EF4-FFF2-40B4-BE49-F238E27FC236}">
                <a16:creationId xmlns:a16="http://schemas.microsoft.com/office/drawing/2014/main" id="{3711C891-CCDD-5C46-B5A8-73A943484D6B}"/>
              </a:ext>
            </a:extLst>
          </p:cNvPr>
          <p:cNvSpPr/>
          <p:nvPr/>
        </p:nvSpPr>
        <p:spPr>
          <a:xfrm>
            <a:off x="674573" y="1197991"/>
            <a:ext cx="3741906" cy="3288284"/>
          </a:xfrm>
          <a:prstGeom prst="parallelogram">
            <a:avLst>
              <a:gd name="adj" fmla="val 35465"/>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sp>
        <p:nvSpPr>
          <p:cNvPr id="18" name="平行四邊形 17">
            <a:extLst>
              <a:ext uri="{FF2B5EF4-FFF2-40B4-BE49-F238E27FC236}">
                <a16:creationId xmlns:a16="http://schemas.microsoft.com/office/drawing/2014/main" id="{77EAD740-FFE6-4340-A5E4-97477F4576BE}"/>
              </a:ext>
            </a:extLst>
          </p:cNvPr>
          <p:cNvSpPr/>
          <p:nvPr/>
        </p:nvSpPr>
        <p:spPr>
          <a:xfrm>
            <a:off x="1639964" y="1197991"/>
            <a:ext cx="1956357" cy="3288284"/>
          </a:xfrm>
          <a:prstGeom prst="parallelogram">
            <a:avLst>
              <a:gd name="adj" fmla="val 57155"/>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sp>
        <p:nvSpPr>
          <p:cNvPr id="19" name="平行四邊形 18">
            <a:extLst>
              <a:ext uri="{FF2B5EF4-FFF2-40B4-BE49-F238E27FC236}">
                <a16:creationId xmlns:a16="http://schemas.microsoft.com/office/drawing/2014/main" id="{B55006F4-5120-1F43-9D5D-A9DCA54EB96C}"/>
              </a:ext>
            </a:extLst>
          </p:cNvPr>
          <p:cNvSpPr/>
          <p:nvPr/>
        </p:nvSpPr>
        <p:spPr>
          <a:xfrm>
            <a:off x="2572945" y="1197990"/>
            <a:ext cx="1956357" cy="3288284"/>
          </a:xfrm>
          <a:prstGeom prst="parallelogram">
            <a:avLst>
              <a:gd name="adj" fmla="val 57155"/>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dirty="0"/>
          </a:p>
        </p:txBody>
      </p:sp>
      <p:sp>
        <p:nvSpPr>
          <p:cNvPr id="20" name="平行四邊形 19">
            <a:extLst>
              <a:ext uri="{FF2B5EF4-FFF2-40B4-BE49-F238E27FC236}">
                <a16:creationId xmlns:a16="http://schemas.microsoft.com/office/drawing/2014/main" id="{ECF50357-170F-F448-B680-542B8BF054D1}"/>
              </a:ext>
            </a:extLst>
          </p:cNvPr>
          <p:cNvSpPr/>
          <p:nvPr/>
        </p:nvSpPr>
        <p:spPr>
          <a:xfrm>
            <a:off x="3505926" y="1197989"/>
            <a:ext cx="1417667" cy="3288284"/>
          </a:xfrm>
          <a:prstGeom prst="parallelogram">
            <a:avLst>
              <a:gd name="adj" fmla="val 78222"/>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sp>
        <p:nvSpPr>
          <p:cNvPr id="22" name="平行四邊形 21">
            <a:extLst>
              <a:ext uri="{FF2B5EF4-FFF2-40B4-BE49-F238E27FC236}">
                <a16:creationId xmlns:a16="http://schemas.microsoft.com/office/drawing/2014/main" id="{8D270251-1F7F-AC41-A0B0-FA99813B4271}"/>
              </a:ext>
            </a:extLst>
          </p:cNvPr>
          <p:cNvSpPr/>
          <p:nvPr/>
        </p:nvSpPr>
        <p:spPr>
          <a:xfrm>
            <a:off x="4648421" y="1197980"/>
            <a:ext cx="1758364" cy="3288284"/>
          </a:xfrm>
          <a:prstGeom prst="parallelogram">
            <a:avLst>
              <a:gd name="adj" fmla="val 64107"/>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sp>
        <p:nvSpPr>
          <p:cNvPr id="26" name="平行四邊形 25">
            <a:extLst>
              <a:ext uri="{FF2B5EF4-FFF2-40B4-BE49-F238E27FC236}">
                <a16:creationId xmlns:a16="http://schemas.microsoft.com/office/drawing/2014/main" id="{75407F5F-CBD1-0A47-9C83-2A305152D463}"/>
              </a:ext>
            </a:extLst>
          </p:cNvPr>
          <p:cNvSpPr/>
          <p:nvPr/>
        </p:nvSpPr>
        <p:spPr>
          <a:xfrm>
            <a:off x="5457401" y="1197980"/>
            <a:ext cx="1599701" cy="3288284"/>
          </a:xfrm>
          <a:prstGeom prst="parallelogram">
            <a:avLst>
              <a:gd name="adj" fmla="val 67850"/>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sp>
        <p:nvSpPr>
          <p:cNvPr id="27" name="平行四邊形 26">
            <a:extLst>
              <a:ext uri="{FF2B5EF4-FFF2-40B4-BE49-F238E27FC236}">
                <a16:creationId xmlns:a16="http://schemas.microsoft.com/office/drawing/2014/main" id="{9249BB9F-0B2A-AD45-937A-8302DD95E814}"/>
              </a:ext>
            </a:extLst>
          </p:cNvPr>
          <p:cNvSpPr/>
          <p:nvPr/>
        </p:nvSpPr>
        <p:spPr>
          <a:xfrm>
            <a:off x="4244802" y="1197980"/>
            <a:ext cx="1417667" cy="3288284"/>
          </a:xfrm>
          <a:prstGeom prst="parallelogram">
            <a:avLst>
              <a:gd name="adj" fmla="val 78222"/>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sp>
        <p:nvSpPr>
          <p:cNvPr id="28" name="平行四邊形 27">
            <a:extLst>
              <a:ext uri="{FF2B5EF4-FFF2-40B4-BE49-F238E27FC236}">
                <a16:creationId xmlns:a16="http://schemas.microsoft.com/office/drawing/2014/main" id="{BAD9D317-F229-E045-9D7E-27140EA77502}"/>
              </a:ext>
            </a:extLst>
          </p:cNvPr>
          <p:cNvSpPr/>
          <p:nvPr/>
        </p:nvSpPr>
        <p:spPr>
          <a:xfrm>
            <a:off x="6091340" y="1197980"/>
            <a:ext cx="1499571" cy="3288284"/>
          </a:xfrm>
          <a:prstGeom prst="parallelogram">
            <a:avLst>
              <a:gd name="adj" fmla="val 72760"/>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sp>
        <p:nvSpPr>
          <p:cNvPr id="29" name="平行四邊形 28">
            <a:extLst>
              <a:ext uri="{FF2B5EF4-FFF2-40B4-BE49-F238E27FC236}">
                <a16:creationId xmlns:a16="http://schemas.microsoft.com/office/drawing/2014/main" id="{9544A879-3866-C946-928A-C50B4AEFF050}"/>
              </a:ext>
            </a:extLst>
          </p:cNvPr>
          <p:cNvSpPr/>
          <p:nvPr/>
        </p:nvSpPr>
        <p:spPr>
          <a:xfrm>
            <a:off x="6524981" y="1197980"/>
            <a:ext cx="1499571" cy="3288284"/>
          </a:xfrm>
          <a:prstGeom prst="parallelogram">
            <a:avLst>
              <a:gd name="adj" fmla="val 72760"/>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sp>
        <p:nvSpPr>
          <p:cNvPr id="30" name="平行四邊形 29">
            <a:extLst>
              <a:ext uri="{FF2B5EF4-FFF2-40B4-BE49-F238E27FC236}">
                <a16:creationId xmlns:a16="http://schemas.microsoft.com/office/drawing/2014/main" id="{1EE79B5C-83A5-BE4B-8D60-19D1CEACB063}"/>
              </a:ext>
            </a:extLst>
          </p:cNvPr>
          <p:cNvSpPr/>
          <p:nvPr/>
        </p:nvSpPr>
        <p:spPr>
          <a:xfrm>
            <a:off x="6946641" y="1197980"/>
            <a:ext cx="1499571" cy="3288284"/>
          </a:xfrm>
          <a:prstGeom prst="parallelogram">
            <a:avLst>
              <a:gd name="adj" fmla="val 72760"/>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pic>
        <p:nvPicPr>
          <p:cNvPr id="23" name="圖片 22">
            <a:extLst>
              <a:ext uri="{FF2B5EF4-FFF2-40B4-BE49-F238E27FC236}">
                <a16:creationId xmlns:a16="http://schemas.microsoft.com/office/drawing/2014/main" id="{62FB12FE-89B8-4C4C-9573-DD27A13D891A}"/>
              </a:ext>
            </a:extLst>
          </p:cNvPr>
          <p:cNvPicPr>
            <a:picLocks noChangeAspect="1"/>
          </p:cNvPicPr>
          <p:nvPr/>
        </p:nvPicPr>
        <p:blipFill>
          <a:blip r:embed="rId4"/>
          <a:stretch>
            <a:fillRect/>
          </a:stretch>
        </p:blipFill>
        <p:spPr>
          <a:xfrm>
            <a:off x="2082351" y="3076555"/>
            <a:ext cx="742950" cy="1695450"/>
          </a:xfrm>
          <a:prstGeom prst="rect">
            <a:avLst/>
          </a:prstGeom>
        </p:spPr>
      </p:pic>
      <p:sp>
        <p:nvSpPr>
          <p:cNvPr id="31" name="平行四邊形 30">
            <a:extLst>
              <a:ext uri="{FF2B5EF4-FFF2-40B4-BE49-F238E27FC236}">
                <a16:creationId xmlns:a16="http://schemas.microsoft.com/office/drawing/2014/main" id="{D949F374-AA45-4244-8CC7-35EF34B8977A}"/>
              </a:ext>
            </a:extLst>
          </p:cNvPr>
          <p:cNvSpPr/>
          <p:nvPr/>
        </p:nvSpPr>
        <p:spPr>
          <a:xfrm>
            <a:off x="1070750" y="1197971"/>
            <a:ext cx="4694880" cy="3288284"/>
          </a:xfrm>
          <a:prstGeom prst="parallelogram">
            <a:avLst>
              <a:gd name="adj" fmla="val 34132"/>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050" dirty="0"/>
              <a:t> </a:t>
            </a:r>
          </a:p>
        </p:txBody>
      </p:sp>
      <p:pic>
        <p:nvPicPr>
          <p:cNvPr id="43" name="圖片 42">
            <a:extLst>
              <a:ext uri="{FF2B5EF4-FFF2-40B4-BE49-F238E27FC236}">
                <a16:creationId xmlns:a16="http://schemas.microsoft.com/office/drawing/2014/main" id="{D8038622-289D-674F-AE39-9C4289921746}"/>
              </a:ext>
            </a:extLst>
          </p:cNvPr>
          <p:cNvPicPr>
            <a:picLocks noChangeAspect="1"/>
          </p:cNvPicPr>
          <p:nvPr/>
        </p:nvPicPr>
        <p:blipFill>
          <a:blip r:embed="rId5">
            <a:alphaModFix amt="85000"/>
          </a:blip>
          <a:stretch>
            <a:fillRect/>
          </a:stretch>
        </p:blipFill>
        <p:spPr>
          <a:xfrm>
            <a:off x="3416182" y="3786168"/>
            <a:ext cx="1073776" cy="657225"/>
          </a:xfrm>
          <a:prstGeom prst="rect">
            <a:avLst/>
          </a:prstGeom>
        </p:spPr>
      </p:pic>
      <p:pic>
        <p:nvPicPr>
          <p:cNvPr id="25" name="圖片 24">
            <a:extLst>
              <a:ext uri="{FF2B5EF4-FFF2-40B4-BE49-F238E27FC236}">
                <a16:creationId xmlns:a16="http://schemas.microsoft.com/office/drawing/2014/main" id="{64B85D0D-3130-0043-94B2-8BC184AFB252}"/>
              </a:ext>
            </a:extLst>
          </p:cNvPr>
          <p:cNvPicPr>
            <a:picLocks noChangeAspect="1"/>
          </p:cNvPicPr>
          <p:nvPr/>
        </p:nvPicPr>
        <p:blipFill>
          <a:blip r:embed="rId6"/>
          <a:stretch>
            <a:fillRect/>
          </a:stretch>
        </p:blipFill>
        <p:spPr>
          <a:xfrm>
            <a:off x="1018835" y="2419385"/>
            <a:ext cx="803013" cy="914380"/>
          </a:xfrm>
          <a:prstGeom prst="rect">
            <a:avLst/>
          </a:prstGeom>
        </p:spPr>
      </p:pic>
      <p:pic>
        <p:nvPicPr>
          <p:cNvPr id="34" name="圖片 33">
            <a:extLst>
              <a:ext uri="{FF2B5EF4-FFF2-40B4-BE49-F238E27FC236}">
                <a16:creationId xmlns:a16="http://schemas.microsoft.com/office/drawing/2014/main" id="{75159E08-7C6C-0246-B7B5-EA265D3C46E9}"/>
              </a:ext>
            </a:extLst>
          </p:cNvPr>
          <p:cNvPicPr>
            <a:picLocks noChangeAspect="1"/>
          </p:cNvPicPr>
          <p:nvPr/>
        </p:nvPicPr>
        <p:blipFill>
          <a:blip r:embed="rId7"/>
          <a:stretch>
            <a:fillRect/>
          </a:stretch>
        </p:blipFill>
        <p:spPr>
          <a:xfrm>
            <a:off x="4548814" y="2419385"/>
            <a:ext cx="803013" cy="914380"/>
          </a:xfrm>
          <a:prstGeom prst="rect">
            <a:avLst/>
          </a:prstGeom>
        </p:spPr>
      </p:pic>
      <p:sp>
        <p:nvSpPr>
          <p:cNvPr id="35" name="標題 1">
            <a:extLst>
              <a:ext uri="{FF2B5EF4-FFF2-40B4-BE49-F238E27FC236}">
                <a16:creationId xmlns:a16="http://schemas.microsoft.com/office/drawing/2014/main" id="{FF17C2E2-6038-A44F-B586-9414396B4639}"/>
              </a:ext>
            </a:extLst>
          </p:cNvPr>
          <p:cNvSpPr txBox="1">
            <a:spLocks/>
          </p:cNvSpPr>
          <p:nvPr/>
        </p:nvSpPr>
        <p:spPr>
          <a:xfrm>
            <a:off x="674573" y="278947"/>
            <a:ext cx="3529013" cy="554831"/>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Yuanti TC" charset="-120"/>
                <a:ea typeface="Yuanti TC" charset="-120"/>
                <a:cs typeface="Yuanti TC" charset="-120"/>
              </a:defRPr>
            </a:lvl1pPr>
          </a:lstStyle>
          <a:p>
            <a:r>
              <a:rPr kumimoji="1" lang="zh-TW" altLang="en-US" sz="3300" dirty="0">
                <a:latin typeface="PingFang TC" panose="020B0400000000000000" pitchFamily="34" charset="-120"/>
                <a:ea typeface="PingFang TC" panose="020B0400000000000000" pitchFamily="34" charset="-120"/>
              </a:rPr>
              <a:t>苗圃工具</a:t>
            </a:r>
          </a:p>
        </p:txBody>
      </p:sp>
      <p:sp>
        <p:nvSpPr>
          <p:cNvPr id="37" name="平行四邊形 36">
            <a:extLst>
              <a:ext uri="{FF2B5EF4-FFF2-40B4-BE49-F238E27FC236}">
                <a16:creationId xmlns:a16="http://schemas.microsoft.com/office/drawing/2014/main" id="{A3E9B913-E1F7-2F47-8124-6F4412C64CF4}"/>
              </a:ext>
            </a:extLst>
          </p:cNvPr>
          <p:cNvSpPr/>
          <p:nvPr/>
        </p:nvSpPr>
        <p:spPr>
          <a:xfrm>
            <a:off x="3976980" y="1197951"/>
            <a:ext cx="4326509" cy="3288284"/>
          </a:xfrm>
          <a:prstGeom prst="parallelogram">
            <a:avLst>
              <a:gd name="adj" fmla="val 32550"/>
            </a:avLst>
          </a:prstGeom>
          <a:gradFill flip="none" rotWithShape="1">
            <a:gsLst>
              <a:gs pos="0">
                <a:schemeClr val="tx1">
                  <a:alpha val="20000"/>
                </a:schemeClr>
              </a:gs>
              <a:gs pos="100000">
                <a:schemeClr val="bg1">
                  <a:lumMod val="85000"/>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pic>
        <p:nvPicPr>
          <p:cNvPr id="38" name="圖片 37">
            <a:extLst>
              <a:ext uri="{FF2B5EF4-FFF2-40B4-BE49-F238E27FC236}">
                <a16:creationId xmlns:a16="http://schemas.microsoft.com/office/drawing/2014/main" id="{1A2D305D-CF98-374F-A310-41063007681F}"/>
              </a:ext>
            </a:extLst>
          </p:cNvPr>
          <p:cNvPicPr>
            <a:picLocks noChangeAspect="1"/>
          </p:cNvPicPr>
          <p:nvPr/>
        </p:nvPicPr>
        <p:blipFill>
          <a:blip r:embed="rId5">
            <a:alphaModFix amt="85000"/>
          </a:blip>
          <a:stretch>
            <a:fillRect/>
          </a:stretch>
        </p:blipFill>
        <p:spPr>
          <a:xfrm>
            <a:off x="5428148" y="3786168"/>
            <a:ext cx="1073776" cy="657225"/>
          </a:xfrm>
          <a:prstGeom prst="rect">
            <a:avLst/>
          </a:prstGeom>
        </p:spPr>
      </p:pic>
    </p:spTree>
    <p:extLst>
      <p:ext uri="{BB962C8B-B14F-4D97-AF65-F5344CB8AC3E}">
        <p14:creationId xmlns:p14="http://schemas.microsoft.com/office/powerpoint/2010/main" val="162476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500"/>
                                        <p:tgtEl>
                                          <p:spTgt spid="43"/>
                                        </p:tgtEl>
                                        <p:attrNameLst>
                                          <p:attrName>ppt_y</p:attrName>
                                        </p:attrNameLst>
                                      </p:cBhvr>
                                      <p:tavLst>
                                        <p:tav tm="0">
                                          <p:val>
                                            <p:strVal val="#ppt_y+#ppt_h*1.125000"/>
                                          </p:val>
                                        </p:tav>
                                        <p:tav tm="100000">
                                          <p:val>
                                            <p:strVal val="#ppt_y"/>
                                          </p:val>
                                        </p:tav>
                                      </p:tavLst>
                                    </p:anim>
                                    <p:animEffect transition="in" filter="wipe(up)">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31"/>
                                        </p:tgtEl>
                                      </p:cBhvr>
                                    </p:animEffect>
                                    <p:set>
                                      <p:cBhvr>
                                        <p:cTn id="41" dur="1" fill="hold">
                                          <p:stCondLst>
                                            <p:cond delay="499"/>
                                          </p:stCondLst>
                                        </p:cTn>
                                        <p:tgtEl>
                                          <p:spTgt spid="31"/>
                                        </p:tgtEl>
                                        <p:attrNameLst>
                                          <p:attrName>style.visibility</p:attrName>
                                        </p:attrNameLst>
                                      </p:cBhvr>
                                      <p:to>
                                        <p:strVal val="hidden"/>
                                      </p:to>
                                    </p:set>
                                  </p:childTnLst>
                                </p:cTn>
                              </p:par>
                              <p:par>
                                <p:cTn id="42" presetID="2" presetClass="exit" presetSubtype="4" fill="hold" nodeType="withEffect">
                                  <p:stCondLst>
                                    <p:cond delay="0"/>
                                  </p:stCondLst>
                                  <p:childTnLst>
                                    <p:anim calcmode="lin" valueType="num">
                                      <p:cBhvr additive="base">
                                        <p:cTn id="43" dur="500"/>
                                        <p:tgtEl>
                                          <p:spTgt spid="43"/>
                                        </p:tgtEl>
                                        <p:attrNameLst>
                                          <p:attrName>ppt_x</p:attrName>
                                        </p:attrNameLst>
                                      </p:cBhvr>
                                      <p:tavLst>
                                        <p:tav tm="0">
                                          <p:val>
                                            <p:strVal val="ppt_x"/>
                                          </p:val>
                                        </p:tav>
                                        <p:tav tm="100000">
                                          <p:val>
                                            <p:strVal val="ppt_x"/>
                                          </p:val>
                                        </p:tav>
                                      </p:tavLst>
                                    </p:anim>
                                    <p:anim calcmode="lin" valueType="num">
                                      <p:cBhvr additive="base">
                                        <p:cTn id="44" dur="500"/>
                                        <p:tgtEl>
                                          <p:spTgt spid="43"/>
                                        </p:tgtEl>
                                        <p:attrNameLst>
                                          <p:attrName>ppt_y</p:attrName>
                                        </p:attrNameLst>
                                      </p:cBhvr>
                                      <p:tavLst>
                                        <p:tav tm="0">
                                          <p:val>
                                            <p:strVal val="ppt_y"/>
                                          </p:val>
                                        </p:tav>
                                        <p:tav tm="100000">
                                          <p:val>
                                            <p:strVal val="1+ppt_h/2"/>
                                          </p:val>
                                        </p:tav>
                                      </p:tavLst>
                                    </p:anim>
                                    <p:set>
                                      <p:cBhvr>
                                        <p:cTn id="45" dur="1" fill="hold">
                                          <p:stCondLst>
                                            <p:cond delay="499"/>
                                          </p:stCondLst>
                                        </p:cTn>
                                        <p:tgtEl>
                                          <p:spTgt spid="43"/>
                                        </p:tgtEl>
                                        <p:attrNameLst>
                                          <p:attrName>style.visibility</p:attrName>
                                        </p:attrNameLst>
                                      </p:cBhvr>
                                      <p:to>
                                        <p:strVal val="hidden"/>
                                      </p:to>
                                    </p:set>
                                  </p:childTnLst>
                                </p:cTn>
                              </p:par>
                              <p:par>
                                <p:cTn id="46" presetID="10" presetClass="entr" presetSubtype="0" fill="hold" grpId="1"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grpId="1"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0"/>
                                        </p:tgtEl>
                                      </p:cBhvr>
                                    </p:animEffect>
                                    <p:set>
                                      <p:cBhvr>
                                        <p:cTn id="67" dur="1" fill="hold">
                                          <p:stCondLst>
                                            <p:cond delay="499"/>
                                          </p:stCondLst>
                                        </p:cTn>
                                        <p:tgtEl>
                                          <p:spTgt spid="20"/>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grpId="1" nodeType="after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0" nodeType="clickEffect">
                                  <p:stCondLst>
                                    <p:cond delay="0"/>
                                  </p:stCondLst>
                                  <p:childTnLst>
                                    <p:animEffect transition="out" filter="fade">
                                      <p:cBhvr>
                                        <p:cTn id="75" dur="500"/>
                                        <p:tgtEl>
                                          <p:spTgt spid="27"/>
                                        </p:tgtEl>
                                      </p:cBhvr>
                                    </p:animEffect>
                                    <p:set>
                                      <p:cBhvr>
                                        <p:cTn id="76" dur="1" fill="hold">
                                          <p:stCondLst>
                                            <p:cond delay="499"/>
                                          </p:stCondLst>
                                        </p:cTn>
                                        <p:tgtEl>
                                          <p:spTgt spid="27"/>
                                        </p:tgtEl>
                                        <p:attrNameLst>
                                          <p:attrName>style.visibility</p:attrName>
                                        </p:attrNameLst>
                                      </p:cBhvr>
                                      <p:to>
                                        <p:strVal val="hidden"/>
                                      </p:to>
                                    </p:set>
                                  </p:childTnLst>
                                </p:cTn>
                              </p:par>
                            </p:childTnLst>
                          </p:cTn>
                        </p:par>
                        <p:par>
                          <p:cTn id="77" fill="hold">
                            <p:stCondLst>
                              <p:cond delay="500"/>
                            </p:stCondLst>
                            <p:childTnLst>
                              <p:par>
                                <p:cTn id="78" presetID="10" presetClass="entr" presetSubtype="0" fill="hold" grpId="1" nodeType="after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22"/>
                                        </p:tgtEl>
                                      </p:cBhvr>
                                    </p:animEffect>
                                    <p:set>
                                      <p:cBhvr>
                                        <p:cTn id="85" dur="1" fill="hold">
                                          <p:stCondLst>
                                            <p:cond delay="499"/>
                                          </p:stCondLst>
                                        </p:cTn>
                                        <p:tgtEl>
                                          <p:spTgt spid="22"/>
                                        </p:tgtEl>
                                        <p:attrNameLst>
                                          <p:attrName>style.visibility</p:attrName>
                                        </p:attrNameLst>
                                      </p:cBhvr>
                                      <p:to>
                                        <p:strVal val="hidden"/>
                                      </p:to>
                                    </p:set>
                                  </p:childTnLst>
                                </p:cTn>
                              </p:par>
                            </p:childTnLst>
                          </p:cTn>
                        </p:par>
                        <p:par>
                          <p:cTn id="86" fill="hold">
                            <p:stCondLst>
                              <p:cond delay="500"/>
                            </p:stCondLst>
                            <p:childTnLst>
                              <p:par>
                                <p:cTn id="87" presetID="10" presetClass="entr" presetSubtype="0" fill="hold" grpId="1" nodeType="after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fade">
                                      <p:cBhvr>
                                        <p:cTn id="89" dur="500"/>
                                        <p:tgtEl>
                                          <p:spTgt spid="26"/>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500"/>
                                        <p:tgtEl>
                                          <p:spTgt spid="26"/>
                                        </p:tgtEl>
                                      </p:cBhvr>
                                    </p:animEffect>
                                    <p:set>
                                      <p:cBhvr>
                                        <p:cTn id="94" dur="1" fill="hold">
                                          <p:stCondLst>
                                            <p:cond delay="499"/>
                                          </p:stCondLst>
                                        </p:cTn>
                                        <p:tgtEl>
                                          <p:spTgt spid="26"/>
                                        </p:tgtEl>
                                        <p:attrNameLst>
                                          <p:attrName>style.visibility</p:attrName>
                                        </p:attrNameLst>
                                      </p:cBhvr>
                                      <p:to>
                                        <p:strVal val="hidden"/>
                                      </p:to>
                                    </p:set>
                                  </p:childTnLst>
                                </p:cTn>
                              </p:par>
                            </p:childTnLst>
                          </p:cTn>
                        </p:par>
                        <p:par>
                          <p:cTn id="95" fill="hold">
                            <p:stCondLst>
                              <p:cond delay="500"/>
                            </p:stCondLst>
                            <p:childTnLst>
                              <p:par>
                                <p:cTn id="96" presetID="10" presetClass="entr" presetSubtype="0" fill="hold" grpId="1" nodeType="after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fade">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childTnLst>
                          </p:cTn>
                        </p:par>
                        <p:par>
                          <p:cTn id="104" fill="hold">
                            <p:stCondLst>
                              <p:cond delay="500"/>
                            </p:stCondLst>
                            <p:childTnLst>
                              <p:par>
                                <p:cTn id="105" presetID="10" presetClass="entr" presetSubtype="0" fill="hold" grpId="1" nodeType="after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fade">
                                      <p:cBhvr>
                                        <p:cTn id="107" dur="500"/>
                                        <p:tgtEl>
                                          <p:spTgt spid="29"/>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29"/>
                                        </p:tgtEl>
                                      </p:cBhvr>
                                    </p:animEffect>
                                    <p:set>
                                      <p:cBhvr>
                                        <p:cTn id="112" dur="1" fill="hold">
                                          <p:stCondLst>
                                            <p:cond delay="499"/>
                                          </p:stCondLst>
                                        </p:cTn>
                                        <p:tgtEl>
                                          <p:spTgt spid="29"/>
                                        </p:tgtEl>
                                        <p:attrNameLst>
                                          <p:attrName>style.visibility</p:attrName>
                                        </p:attrNameLst>
                                      </p:cBhvr>
                                      <p:to>
                                        <p:strVal val="hidden"/>
                                      </p:to>
                                    </p:set>
                                  </p:childTnLst>
                                </p:cTn>
                              </p:par>
                            </p:childTnLst>
                          </p:cTn>
                        </p:par>
                        <p:par>
                          <p:cTn id="113" fill="hold">
                            <p:stCondLst>
                              <p:cond delay="500"/>
                            </p:stCondLst>
                            <p:childTnLst>
                              <p:par>
                                <p:cTn id="114" presetID="10" presetClass="entr" presetSubtype="0" fill="hold" grpId="1" nodeType="afterEffect">
                                  <p:stCondLst>
                                    <p:cond delay="0"/>
                                  </p:stCondLst>
                                  <p:childTnLst>
                                    <p:set>
                                      <p:cBhvr>
                                        <p:cTn id="115" dur="1" fill="hold">
                                          <p:stCondLst>
                                            <p:cond delay="0"/>
                                          </p:stCondLst>
                                        </p:cTn>
                                        <p:tgtEl>
                                          <p:spTgt spid="30"/>
                                        </p:tgtEl>
                                        <p:attrNameLst>
                                          <p:attrName>style.visibility</p:attrName>
                                        </p:attrNameLst>
                                      </p:cBhvr>
                                      <p:to>
                                        <p:strVal val="visible"/>
                                      </p:to>
                                    </p:set>
                                    <p:animEffect transition="in" filter="fade">
                                      <p:cBhvr>
                                        <p:cTn id="116" dur="500"/>
                                        <p:tgtEl>
                                          <p:spTgt spid="30"/>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30"/>
                                        </p:tgtEl>
                                      </p:cBhvr>
                                    </p:animEffect>
                                    <p:set>
                                      <p:cBhvr>
                                        <p:cTn id="121" dur="1" fill="hold">
                                          <p:stCondLst>
                                            <p:cond delay="499"/>
                                          </p:stCondLst>
                                        </p:cTn>
                                        <p:tgtEl>
                                          <p:spTgt spid="30"/>
                                        </p:tgtEl>
                                        <p:attrNameLst>
                                          <p:attrName>style.visibility</p:attrName>
                                        </p:attrNameLst>
                                      </p:cBhvr>
                                      <p:to>
                                        <p:strVal val="hidden"/>
                                      </p:to>
                                    </p:set>
                                  </p:childTnLst>
                                </p:cTn>
                              </p:par>
                            </p:childTnLst>
                          </p:cTn>
                        </p:par>
                        <p:par>
                          <p:cTn id="122" fill="hold">
                            <p:stCondLst>
                              <p:cond delay="500"/>
                            </p:stCondLst>
                            <p:childTnLst>
                              <p:par>
                                <p:cTn id="123" presetID="10" presetClass="entr" presetSubtype="0" fill="hold" grpId="0" nodeType="afterEffect">
                                  <p:stCondLst>
                                    <p:cond delay="0"/>
                                  </p:stCondLst>
                                  <p:childTnLst>
                                    <p:set>
                                      <p:cBhvr>
                                        <p:cTn id="124" dur="1" fill="hold">
                                          <p:stCondLst>
                                            <p:cond delay="0"/>
                                          </p:stCondLst>
                                        </p:cTn>
                                        <p:tgtEl>
                                          <p:spTgt spid="37"/>
                                        </p:tgtEl>
                                        <p:attrNameLst>
                                          <p:attrName>style.visibility</p:attrName>
                                        </p:attrNameLst>
                                      </p:cBhvr>
                                      <p:to>
                                        <p:strVal val="visible"/>
                                      </p:to>
                                    </p:set>
                                    <p:animEffect transition="in" filter="fade">
                                      <p:cBhvr>
                                        <p:cTn id="125" dur="500"/>
                                        <p:tgtEl>
                                          <p:spTgt spid="37"/>
                                        </p:tgtEl>
                                      </p:cBhvr>
                                    </p:animEffect>
                                  </p:childTnLst>
                                </p:cTn>
                              </p:par>
                              <p:par>
                                <p:cTn id="126" presetID="12" presetClass="entr" presetSubtype="4" fill="hold" nodeType="withEffect">
                                  <p:stCondLst>
                                    <p:cond delay="0"/>
                                  </p:stCondLst>
                                  <p:childTnLst>
                                    <p:set>
                                      <p:cBhvr>
                                        <p:cTn id="127" dur="1" fill="hold">
                                          <p:stCondLst>
                                            <p:cond delay="0"/>
                                          </p:stCondLst>
                                        </p:cTn>
                                        <p:tgtEl>
                                          <p:spTgt spid="38"/>
                                        </p:tgtEl>
                                        <p:attrNameLst>
                                          <p:attrName>style.visibility</p:attrName>
                                        </p:attrNameLst>
                                      </p:cBhvr>
                                      <p:to>
                                        <p:strVal val="visible"/>
                                      </p:to>
                                    </p:set>
                                    <p:anim calcmode="lin" valueType="num">
                                      <p:cBhvr additive="base">
                                        <p:cTn id="128" dur="500"/>
                                        <p:tgtEl>
                                          <p:spTgt spid="38"/>
                                        </p:tgtEl>
                                        <p:attrNameLst>
                                          <p:attrName>ppt_y</p:attrName>
                                        </p:attrNameLst>
                                      </p:cBhvr>
                                      <p:tavLst>
                                        <p:tav tm="0">
                                          <p:val>
                                            <p:strVal val="#ppt_y+#ppt_h*1.125000"/>
                                          </p:val>
                                        </p:tav>
                                        <p:tav tm="100000">
                                          <p:val>
                                            <p:strVal val="#ppt_y"/>
                                          </p:val>
                                        </p:tav>
                                      </p:tavLst>
                                    </p:anim>
                                    <p:animEffect transition="in" filter="wipe(up)">
                                      <p:cBhvr>
                                        <p:cTn id="12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8" grpId="0" animBg="1"/>
      <p:bldP spid="18" grpId="1" animBg="1"/>
      <p:bldP spid="19" grpId="0" animBg="1"/>
      <p:bldP spid="19" grpId="1" animBg="1"/>
      <p:bldP spid="20" grpId="0" animBg="1"/>
      <p:bldP spid="20" grpId="1" animBg="1"/>
      <p:bldP spid="22" grpId="0" animBg="1"/>
      <p:bldP spid="22"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zh-TW" dirty="0">
                <a:latin typeface="PingFang TC" panose="020B0400000000000000" pitchFamily="34" charset="-120"/>
                <a:ea typeface="PingFang TC" panose="020B0400000000000000" pitchFamily="34" charset="-120"/>
              </a:rPr>
              <a:t>以跨領域工作坊，實踐設計思考五步驟</a:t>
            </a:r>
          </a:p>
        </p:txBody>
      </p:sp>
      <p:sp>
        <p:nvSpPr>
          <p:cNvPr id="86" name="Shape 86"/>
          <p:cNvSpPr txBox="1">
            <a:spLocks noGrp="1"/>
          </p:cNvSpPr>
          <p:nvPr>
            <p:ph type="body" idx="1"/>
          </p:nvPr>
        </p:nvSpPr>
        <p:spPr>
          <a:xfrm>
            <a:off x="0" y="1017725"/>
            <a:ext cx="9144000" cy="4125775"/>
          </a:xfrm>
          <a:prstGeom prst="rect">
            <a:avLst/>
          </a:prstGeom>
          <a:solidFill>
            <a:srgbClr val="90AF9E"/>
          </a:solidFill>
        </p:spPr>
        <p:txBody>
          <a:bodyPr lIns="91425" tIns="91425" rIns="91425" bIns="91425" anchor="t" anchorCtr="0">
            <a:noAutofit/>
          </a:bodyPr>
          <a:lstStyle/>
          <a:p>
            <a:pPr lvl="0" rtl="0">
              <a:spcBef>
                <a:spcPts val="0"/>
              </a:spcBef>
              <a:buNone/>
            </a:pPr>
            <a:r>
              <a:rPr lang="zh-TW" sz="4400" dirty="0">
                <a:solidFill>
                  <a:srgbClr val="FFFFFF"/>
                </a:solidFill>
                <a:latin typeface="PingFang TC Thin" panose="020B0200000000000000" pitchFamily="34" charset="-120"/>
                <a:ea typeface="PingFang TC Thin" panose="020B0200000000000000" pitchFamily="34" charset="-120"/>
              </a:rPr>
              <a:t>教學目的：帶領學生</a:t>
            </a:r>
            <a:r>
              <a:rPr lang="zh-TW" sz="4400" dirty="0">
                <a:solidFill>
                  <a:schemeClr val="bg1"/>
                </a:solidFill>
                <a:latin typeface="PingFang TC Thin" panose="020B0200000000000000" pitchFamily="34" charset="-120"/>
                <a:ea typeface="PingFang TC Thin" panose="020B0200000000000000" pitchFamily="34" charset="-120"/>
              </a:rPr>
              <a:t>理解</a:t>
            </a:r>
            <a:r>
              <a:rPr lang="zh-TW" sz="4400" dirty="0">
                <a:solidFill>
                  <a:srgbClr val="FF0000"/>
                </a:solidFill>
                <a:latin typeface="PingFang TC Thin" panose="020B0200000000000000" pitchFamily="34" charset="-120"/>
                <a:ea typeface="PingFang TC Thin" panose="020B0200000000000000" pitchFamily="34" charset="-120"/>
              </a:rPr>
              <a:t>設計思考</a:t>
            </a:r>
            <a:r>
              <a:rPr lang="zh-TW" sz="4400" dirty="0">
                <a:solidFill>
                  <a:schemeClr val="bg1"/>
                </a:solidFill>
                <a:latin typeface="PingFang TC Thin" panose="020B0200000000000000" pitchFamily="34" charset="-120"/>
                <a:ea typeface="PingFang TC Thin" panose="020B0200000000000000" pitchFamily="34" charset="-120"/>
              </a:rPr>
              <a:t>方法</a:t>
            </a:r>
            <a:r>
              <a:rPr lang="zh-TW" sz="4400" dirty="0">
                <a:solidFill>
                  <a:srgbClr val="FFFFFF"/>
                </a:solidFill>
                <a:latin typeface="PingFang TC Thin" panose="020B0200000000000000" pitchFamily="34" charset="-120"/>
                <a:ea typeface="PingFang TC Thin" panose="020B0200000000000000" pitchFamily="34" charset="-120"/>
              </a:rPr>
              <a:t>、</a:t>
            </a:r>
            <a:r>
              <a:rPr lang="zh-TW" sz="4400" dirty="0">
                <a:solidFill>
                  <a:schemeClr val="bg1"/>
                </a:solidFill>
                <a:latin typeface="PingFang TC Thin" panose="020B0200000000000000" pitchFamily="34" charset="-120"/>
                <a:ea typeface="PingFang TC Thin" panose="020B0200000000000000" pitchFamily="34" charset="-120"/>
              </a:rPr>
              <a:t>實作</a:t>
            </a:r>
            <a:r>
              <a:rPr lang="zh-TW" sz="4400" dirty="0">
                <a:solidFill>
                  <a:srgbClr val="FF0000"/>
                </a:solidFill>
                <a:latin typeface="PingFang TC Thin" panose="020B0200000000000000" pitchFamily="34" charset="-120"/>
                <a:ea typeface="PingFang TC Thin" panose="020B0200000000000000" pitchFamily="34" charset="-120"/>
              </a:rPr>
              <a:t>設計思考</a:t>
            </a:r>
            <a:r>
              <a:rPr lang="zh-TW" sz="4400" dirty="0">
                <a:solidFill>
                  <a:schemeClr val="bg1"/>
                </a:solidFill>
                <a:latin typeface="PingFang TC Thin" panose="020B0200000000000000" pitchFamily="34" charset="-120"/>
                <a:ea typeface="PingFang TC Thin" panose="020B0200000000000000" pitchFamily="34" charset="-120"/>
              </a:rPr>
              <a:t>步驟</a:t>
            </a:r>
            <a:r>
              <a:rPr lang="zh-TW" sz="4400" dirty="0">
                <a:solidFill>
                  <a:srgbClr val="FFFFFF"/>
                </a:solidFill>
                <a:latin typeface="PingFang TC Thin" panose="020B0200000000000000" pitchFamily="34" charset="-120"/>
                <a:ea typeface="PingFang TC Thin" panose="020B0200000000000000" pitchFamily="34" charset="-120"/>
              </a:rPr>
              <a:t>、</a:t>
            </a:r>
            <a:r>
              <a:rPr lang="zh-TW" sz="4400" dirty="0">
                <a:solidFill>
                  <a:schemeClr val="bg1"/>
                </a:solidFill>
                <a:latin typeface="PingFang TC Thin" panose="020B0200000000000000" pitchFamily="34" charset="-120"/>
                <a:ea typeface="PingFang TC Thin" panose="020B0200000000000000" pitchFamily="34" charset="-120"/>
              </a:rPr>
              <a:t>增進</a:t>
            </a:r>
            <a:r>
              <a:rPr lang="zh-TW" sz="4400" dirty="0">
                <a:solidFill>
                  <a:srgbClr val="FF0000"/>
                </a:solidFill>
                <a:latin typeface="PingFang TC Thin" panose="020B0200000000000000" pitchFamily="34" charset="-120"/>
                <a:ea typeface="PingFang TC Thin" panose="020B0200000000000000" pitchFamily="34" charset="-120"/>
              </a:rPr>
              <a:t>跨領域合作</a:t>
            </a:r>
            <a:r>
              <a:rPr lang="zh-TW" sz="4400" dirty="0">
                <a:solidFill>
                  <a:schemeClr val="bg1"/>
                </a:solidFill>
                <a:latin typeface="PingFang TC Thin" panose="020B0200000000000000" pitchFamily="34" charset="-120"/>
                <a:ea typeface="PingFang TC Thin" panose="020B0200000000000000" pitchFamily="34" charset="-120"/>
              </a:rPr>
              <a:t>經驗</a:t>
            </a:r>
            <a:r>
              <a:rPr lang="zh-TW" sz="4400" dirty="0">
                <a:solidFill>
                  <a:srgbClr val="FFFFFF"/>
                </a:solidFill>
                <a:latin typeface="PingFang TC Thin" panose="020B0200000000000000" pitchFamily="34" charset="-120"/>
                <a:ea typeface="PingFang TC Thin" panose="020B0200000000000000" pitchFamily="34" charset="-120"/>
              </a:rPr>
              <a:t>，</a:t>
            </a:r>
            <a:r>
              <a:rPr lang="zh-TW" sz="4400" dirty="0">
                <a:solidFill>
                  <a:schemeClr val="bg1"/>
                </a:solidFill>
                <a:latin typeface="PingFang TC Thin" panose="020B0200000000000000" pitchFamily="34" charset="-120"/>
                <a:ea typeface="PingFang TC Thin" panose="020B0200000000000000" pitchFamily="34" charset="-120"/>
              </a:rPr>
              <a:t>培養</a:t>
            </a:r>
            <a:r>
              <a:rPr lang="zh-TW" sz="4400" dirty="0">
                <a:solidFill>
                  <a:srgbClr val="FF0000"/>
                </a:solidFill>
                <a:latin typeface="PingFang TC Thin" panose="020B0200000000000000" pitchFamily="34" charset="-120"/>
                <a:ea typeface="PingFang TC Thin" panose="020B0200000000000000" pitchFamily="34" charset="-120"/>
              </a:rPr>
              <a:t>定義問題-解決問題</a:t>
            </a:r>
            <a:r>
              <a:rPr lang="zh-TW" sz="4400" dirty="0">
                <a:solidFill>
                  <a:schemeClr val="bg1"/>
                </a:solidFill>
                <a:latin typeface="PingFang TC Thin" panose="020B0200000000000000" pitchFamily="34" charset="-120"/>
                <a:ea typeface="PingFang TC Thin" panose="020B0200000000000000" pitchFamily="34" charset="-120"/>
              </a:rPr>
              <a:t>的能力</a:t>
            </a:r>
            <a:r>
              <a:rPr lang="zh-TW" sz="4400" dirty="0">
                <a:solidFill>
                  <a:srgbClr val="FFFFFF"/>
                </a:solidFill>
                <a:latin typeface="PingFang TC Thin" panose="020B0200000000000000" pitchFamily="34" charset="-120"/>
                <a:ea typeface="PingFang TC Thin" panose="020B0200000000000000" pitchFamily="34" charset="-120"/>
              </a:rPr>
              <a:t>，成為具有創新創業精神的跨領域人才</a:t>
            </a:r>
            <a:r>
              <a:rPr lang="zh-TW" altLang="en-US" sz="4400" dirty="0">
                <a:solidFill>
                  <a:srgbClr val="FFFFFF"/>
                </a:solidFill>
                <a:latin typeface="PingFang TC Thin" panose="020B0200000000000000" pitchFamily="34" charset="-120"/>
                <a:ea typeface="PingFang TC Thin" panose="020B0200000000000000" pitchFamily="34" charset="-120"/>
              </a:rPr>
              <a:t>。</a:t>
            </a:r>
            <a:endParaRPr lang="zh-TW" sz="4400" dirty="0">
              <a:solidFill>
                <a:srgbClr val="FFFFFF"/>
              </a:solidFill>
              <a:latin typeface="PingFang TC Thin" panose="020B0200000000000000" pitchFamily="34" charset="-120"/>
              <a:ea typeface="PingFang TC Thin" panose="020B0200000000000000" pitchFamily="34" charset="-120"/>
            </a:endParaRPr>
          </a:p>
          <a:p>
            <a:pPr lvl="0" rtl="0">
              <a:spcBef>
                <a:spcPts val="0"/>
              </a:spcBef>
              <a:buNone/>
            </a:pPr>
            <a:endParaRPr sz="4400" dirty="0">
              <a:latin typeface="PingFang TC Thin" panose="020B0200000000000000" pitchFamily="34" charset="-120"/>
              <a:ea typeface="PingFang TC Thin" panose="020B0200000000000000" pitchFamily="34" charset="-120"/>
            </a:endParaRPr>
          </a:p>
          <a:p>
            <a:pPr lvl="0" rtl="0">
              <a:spcBef>
                <a:spcPts val="0"/>
              </a:spcBef>
              <a:buNone/>
            </a:pPr>
            <a:endParaRPr sz="4400" dirty="0">
              <a:latin typeface="PingFang TC Thin" panose="020B0200000000000000" pitchFamily="34" charset="-120"/>
              <a:ea typeface="PingFang TC Thin" panose="020B0200000000000000" pitchFamily="34" charset="-12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p:nvPr/>
        </p:nvSpPr>
        <p:spPr>
          <a:xfrm>
            <a:off x="420150" y="476000"/>
            <a:ext cx="8303700" cy="541200"/>
          </a:xfrm>
          <a:prstGeom prst="rect">
            <a:avLst/>
          </a:prstGeom>
          <a:noFill/>
          <a:ln>
            <a:noFill/>
          </a:ln>
        </p:spPr>
        <p:txBody>
          <a:bodyPr lIns="91425" tIns="91425" rIns="91425" bIns="91425" anchor="ctr" anchorCtr="0">
            <a:noAutofit/>
          </a:bodyPr>
          <a:lstStyle/>
          <a:p>
            <a:pPr lvl="0" rtl="0">
              <a:spcBef>
                <a:spcPts val="0"/>
              </a:spcBef>
              <a:buNone/>
            </a:pPr>
            <a:r>
              <a:rPr lang="zh-TW" sz="2800" dirty="0">
                <a:solidFill>
                  <a:schemeClr val="dk1"/>
                </a:solidFill>
                <a:latin typeface="PingFang TC" panose="020B0400000000000000" pitchFamily="34" charset="-120"/>
                <a:ea typeface="PingFang TC" panose="020B0400000000000000" pitchFamily="34" charset="-120"/>
              </a:rPr>
              <a:t>跨領域工作坊的特色</a:t>
            </a:r>
          </a:p>
        </p:txBody>
      </p:sp>
      <p:sp>
        <p:nvSpPr>
          <p:cNvPr id="92" name="Shape 92"/>
          <p:cNvSpPr txBox="1"/>
          <p:nvPr/>
        </p:nvSpPr>
        <p:spPr>
          <a:xfrm>
            <a:off x="420150" y="1284350"/>
            <a:ext cx="4003200" cy="3240900"/>
          </a:xfrm>
          <a:prstGeom prst="rect">
            <a:avLst/>
          </a:prstGeom>
          <a:noFill/>
          <a:ln>
            <a:noFill/>
          </a:ln>
        </p:spPr>
        <p:txBody>
          <a:bodyPr lIns="91425" tIns="91425" rIns="91425" bIns="91425" anchor="t" anchorCtr="0">
            <a:noAutofit/>
          </a:bodyPr>
          <a:lstStyle/>
          <a:p>
            <a:pPr lvl="0" algn="just">
              <a:spcBef>
                <a:spcPts val="1000"/>
              </a:spcBef>
            </a:pPr>
            <a:r>
              <a:rPr lang="zh-TW" altLang="zh-TW" sz="1800" b="1" dirty="0">
                <a:solidFill>
                  <a:srgbClr val="C00000"/>
                </a:solidFill>
                <a:latin typeface="PingFang TC Thin" panose="020B0200000000000000" pitchFamily="34" charset="-120"/>
                <a:ea typeface="PingFang TC Thin" panose="020B0200000000000000" pitchFamily="34" charset="-120"/>
              </a:rPr>
              <a:t>雙</a:t>
            </a:r>
            <a:r>
              <a:rPr lang="zh-TW" altLang="zh-TW" sz="1800" b="1" dirty="0">
                <a:solidFill>
                  <a:srgbClr val="45818E"/>
                </a:solidFill>
                <a:latin typeface="PingFang TC Thin" panose="020B0200000000000000" pitchFamily="34" charset="-120"/>
                <a:ea typeface="PingFang TC Thin" panose="020B0200000000000000" pitchFamily="34" charset="-120"/>
              </a:rPr>
              <a:t>教師</a:t>
            </a:r>
          </a:p>
          <a:p>
            <a:pPr lvl="0" algn="just"/>
            <a:r>
              <a:rPr lang="zh-TW" altLang="zh-TW" sz="1800" dirty="0">
                <a:latin typeface="PingFang TC Thin" panose="020B0200000000000000" pitchFamily="34" charset="-120"/>
                <a:ea typeface="PingFang TC Thin" panose="020B0200000000000000" pitchFamily="34" charset="-120"/>
              </a:rPr>
              <a:t>由雙教師帶領，A老師提出</a:t>
            </a:r>
            <a:r>
              <a:rPr lang="zh-TW" altLang="zh-TW" sz="1800" dirty="0">
                <a:solidFill>
                  <a:srgbClr val="FF0000"/>
                </a:solidFill>
                <a:latin typeface="PingFang TC Thin" panose="020B0200000000000000" pitchFamily="34" charset="-120"/>
                <a:ea typeface="PingFang TC Thin" panose="020B0200000000000000" pitchFamily="34" charset="-120"/>
              </a:rPr>
              <a:t>問題與情境</a:t>
            </a:r>
            <a:r>
              <a:rPr lang="zh-TW" altLang="zh-TW" sz="1800" dirty="0">
                <a:latin typeface="PingFang TC Thin" panose="020B0200000000000000" pitchFamily="34" charset="-120"/>
                <a:ea typeface="PingFang TC Thin" panose="020B0200000000000000" pitchFamily="34" charset="-120"/>
              </a:rPr>
              <a:t>，B老師</a:t>
            </a:r>
            <a:r>
              <a:rPr lang="zh-TW" altLang="zh-TW" sz="1800" dirty="0">
                <a:solidFill>
                  <a:srgbClr val="FF0000"/>
                </a:solidFill>
                <a:latin typeface="PingFang TC Thin" panose="020B0200000000000000" pitchFamily="34" charset="-120"/>
                <a:ea typeface="PingFang TC Thin" panose="020B0200000000000000" pitchFamily="34" charset="-120"/>
              </a:rPr>
              <a:t>引導解決方案技術技能</a:t>
            </a:r>
            <a:r>
              <a:rPr lang="zh-TW" altLang="zh-TW" sz="1800" dirty="0">
                <a:latin typeface="PingFang TC Thin" panose="020B0200000000000000" pitchFamily="34" charset="-120"/>
                <a:ea typeface="PingFang TC Thin" panose="020B0200000000000000" pitchFamily="34" charset="-120"/>
              </a:rPr>
              <a:t>。</a:t>
            </a:r>
            <a:r>
              <a:rPr lang="zh-TW" altLang="zh-TW" sz="1800" dirty="0">
                <a:solidFill>
                  <a:schemeClr val="dk1"/>
                </a:solidFill>
                <a:latin typeface="PingFang TC Thin" panose="020B0200000000000000" pitchFamily="34" charset="-120"/>
                <a:ea typeface="PingFang TC Thin" panose="020B0200000000000000" pitchFamily="34" charset="-120"/>
              </a:rPr>
              <a:t>學習以不同領域思維模式，觀察、分析、解決問題。</a:t>
            </a:r>
          </a:p>
          <a:p>
            <a:pPr lvl="0" algn="just" rtl="0">
              <a:spcBef>
                <a:spcPts val="0"/>
              </a:spcBef>
              <a:buClr>
                <a:schemeClr val="dk1"/>
              </a:buClr>
              <a:buSzPct val="61111"/>
              <a:buFont typeface="Arial"/>
              <a:buNone/>
            </a:pPr>
            <a:r>
              <a:rPr lang="zh-TW" altLang="en-US" sz="1800" b="1" dirty="0">
                <a:solidFill>
                  <a:srgbClr val="C00000"/>
                </a:solidFill>
                <a:latin typeface="PingFang TC Thin" panose="020B0200000000000000" pitchFamily="34" charset="-120"/>
                <a:ea typeface="PingFang TC Thin" panose="020B0200000000000000" pitchFamily="34" charset="-120"/>
              </a:rPr>
              <a:t>真</a:t>
            </a:r>
            <a:r>
              <a:rPr lang="zh-TW" sz="1800" b="1" dirty="0">
                <a:solidFill>
                  <a:srgbClr val="45818E"/>
                </a:solidFill>
                <a:latin typeface="PingFang TC Thin" panose="020B0200000000000000" pitchFamily="34" charset="-120"/>
                <a:ea typeface="PingFang TC Thin" panose="020B0200000000000000" pitchFamily="34" charset="-120"/>
              </a:rPr>
              <a:t>議題</a:t>
            </a:r>
          </a:p>
          <a:p>
            <a:pPr lvl="0" algn="just" rtl="0">
              <a:spcBef>
                <a:spcPts val="0"/>
              </a:spcBef>
              <a:buNone/>
            </a:pPr>
            <a:r>
              <a:rPr lang="zh-TW" sz="1800" dirty="0">
                <a:solidFill>
                  <a:schemeClr val="dk1"/>
                </a:solidFill>
                <a:latin typeface="PingFang TC Thin" panose="020B0200000000000000" pitchFamily="34" charset="-120"/>
                <a:ea typeface="PingFang TC Thin" panose="020B0200000000000000" pitchFamily="34" charset="-120"/>
              </a:rPr>
              <a:t>工作坊主題來自</a:t>
            </a:r>
            <a:r>
              <a:rPr lang="zh-TW" sz="1800" dirty="0">
                <a:solidFill>
                  <a:srgbClr val="FF0000"/>
                </a:solidFill>
                <a:latin typeface="PingFang TC Thin" panose="020B0200000000000000" pitchFamily="34" charset="-120"/>
                <a:ea typeface="PingFang TC Thin" panose="020B0200000000000000" pitchFamily="34" charset="-120"/>
              </a:rPr>
              <a:t>真實社會的實務議題</a:t>
            </a:r>
            <a:r>
              <a:rPr lang="zh-TW" sz="1800" dirty="0">
                <a:solidFill>
                  <a:schemeClr val="dk1"/>
                </a:solidFill>
                <a:latin typeface="PingFang TC Thin" panose="020B0200000000000000" pitchFamily="34" charset="-120"/>
                <a:ea typeface="PingFang TC Thin" panose="020B0200000000000000" pitchFamily="34" charset="-120"/>
              </a:rPr>
              <a:t>，以專案導向學習，讓學生進入場域、親身走過「定義問題-解決問題」的過程，在開放性、不確定性的氣氛中，培養設計思考的能力。</a:t>
            </a:r>
          </a:p>
        </p:txBody>
      </p:sp>
      <p:sp>
        <p:nvSpPr>
          <p:cNvPr id="93" name="Shape 93"/>
          <p:cNvSpPr txBox="1"/>
          <p:nvPr/>
        </p:nvSpPr>
        <p:spPr>
          <a:xfrm>
            <a:off x="4655825" y="1208150"/>
            <a:ext cx="4309200" cy="3240900"/>
          </a:xfrm>
          <a:prstGeom prst="rect">
            <a:avLst/>
          </a:prstGeom>
          <a:noFill/>
          <a:ln>
            <a:noFill/>
          </a:ln>
        </p:spPr>
        <p:txBody>
          <a:bodyPr lIns="91425" tIns="91425" rIns="91425" bIns="91425" anchor="t" anchorCtr="0">
            <a:noAutofit/>
          </a:bodyPr>
          <a:lstStyle/>
          <a:p>
            <a:pPr lvl="0" rtl="0">
              <a:lnSpc>
                <a:spcPct val="100000"/>
              </a:lnSpc>
              <a:spcBef>
                <a:spcPts val="0"/>
              </a:spcBef>
              <a:buNone/>
            </a:pPr>
            <a:r>
              <a:rPr lang="zh-TW" sz="1800" b="1" dirty="0">
                <a:solidFill>
                  <a:srgbClr val="C00000"/>
                </a:solidFill>
                <a:latin typeface="PingFang TC Thin" panose="020B0200000000000000" pitchFamily="34" charset="-120"/>
                <a:ea typeface="PingFang TC Thin" panose="020B0200000000000000" pitchFamily="34" charset="-120"/>
              </a:rPr>
              <a:t>多</a:t>
            </a:r>
            <a:r>
              <a:rPr lang="zh-TW" sz="1800" b="1" dirty="0">
                <a:solidFill>
                  <a:srgbClr val="45818E"/>
                </a:solidFill>
                <a:latin typeface="PingFang TC Thin" panose="020B0200000000000000" pitchFamily="34" charset="-120"/>
                <a:ea typeface="PingFang TC Thin" panose="020B0200000000000000" pitchFamily="34" charset="-120"/>
              </a:rPr>
              <a:t>元生</a:t>
            </a:r>
          </a:p>
          <a:p>
            <a:pPr lvl="0" rtl="0">
              <a:lnSpc>
                <a:spcPct val="100000"/>
              </a:lnSpc>
              <a:spcBef>
                <a:spcPts val="0"/>
              </a:spcBef>
              <a:buNone/>
            </a:pPr>
            <a:r>
              <a:rPr lang="zh-TW" sz="1800" dirty="0">
                <a:solidFill>
                  <a:schemeClr val="dk1"/>
                </a:solidFill>
                <a:latin typeface="PingFang TC Thin" panose="020B0200000000000000" pitchFamily="34" charset="-120"/>
                <a:ea typeface="PingFang TC Thin" panose="020B0200000000000000" pitchFamily="34" charset="-120"/>
              </a:rPr>
              <a:t>學生來自</a:t>
            </a:r>
            <a:r>
              <a:rPr lang="zh-TW" sz="1800" dirty="0">
                <a:solidFill>
                  <a:srgbClr val="FF0000"/>
                </a:solidFill>
                <a:latin typeface="PingFang TC Thin" panose="020B0200000000000000" pitchFamily="34" charset="-120"/>
                <a:ea typeface="PingFang TC Thin" panose="020B0200000000000000" pitchFamily="34" charset="-120"/>
              </a:rPr>
              <a:t>不同的學校系所</a:t>
            </a:r>
            <a:r>
              <a:rPr lang="zh-TW" sz="1800" dirty="0">
                <a:solidFill>
                  <a:schemeClr val="dk1"/>
                </a:solidFill>
                <a:latin typeface="PingFang TC Thin" panose="020B0200000000000000" pitchFamily="34" charset="-120"/>
                <a:ea typeface="PingFang TC Thin" panose="020B0200000000000000" pitchFamily="34" charset="-120"/>
              </a:rPr>
              <a:t>，須迅速從陌生到熟悉，共同創造，發展解決方案。</a:t>
            </a:r>
          </a:p>
          <a:p>
            <a:pPr lvl="0" rtl="0">
              <a:lnSpc>
                <a:spcPct val="100000"/>
              </a:lnSpc>
              <a:spcBef>
                <a:spcPts val="1000"/>
              </a:spcBef>
              <a:buClr>
                <a:schemeClr val="dk1"/>
              </a:buClr>
              <a:buSzPct val="61111"/>
              <a:buFont typeface="Arial"/>
              <a:buNone/>
            </a:pPr>
            <a:r>
              <a:rPr lang="zh-TW" sz="1800" b="1" dirty="0">
                <a:solidFill>
                  <a:srgbClr val="C00000"/>
                </a:solidFill>
                <a:latin typeface="PingFang TC Thin" panose="020B0200000000000000" pitchFamily="34" charset="-120"/>
                <a:ea typeface="PingFang TC Thin" panose="020B0200000000000000" pitchFamily="34" charset="-120"/>
              </a:rPr>
              <a:t>動</a:t>
            </a:r>
            <a:r>
              <a:rPr lang="zh-TW" sz="1800" b="1" dirty="0">
                <a:solidFill>
                  <a:srgbClr val="45818E"/>
                </a:solidFill>
                <a:latin typeface="PingFang TC Thin" panose="020B0200000000000000" pitchFamily="34" charset="-120"/>
                <a:ea typeface="PingFang TC Thin" panose="020B0200000000000000" pitchFamily="34" charset="-120"/>
              </a:rPr>
              <a:t>手做</a:t>
            </a:r>
          </a:p>
          <a:p>
            <a:pPr lvl="0" rtl="0">
              <a:lnSpc>
                <a:spcPct val="100000"/>
              </a:lnSpc>
              <a:spcBef>
                <a:spcPts val="0"/>
              </a:spcBef>
              <a:buClr>
                <a:schemeClr val="dk1"/>
              </a:buClr>
              <a:buSzPct val="61111"/>
              <a:buFont typeface="Arial"/>
              <a:buNone/>
            </a:pPr>
            <a:r>
              <a:rPr lang="zh-TW" sz="1800" dirty="0">
                <a:solidFill>
                  <a:schemeClr val="dk1"/>
                </a:solidFill>
                <a:latin typeface="PingFang TC Thin" panose="020B0200000000000000" pitchFamily="34" charset="-120"/>
                <a:ea typeface="PingFang TC Thin" panose="020B0200000000000000" pitchFamily="34" charset="-120"/>
              </a:rPr>
              <a:t>透過親身體驗、使用者研究、概念發想、原型製作及驗證等，培養</a:t>
            </a:r>
            <a:r>
              <a:rPr lang="zh-TW" sz="1800" dirty="0">
                <a:solidFill>
                  <a:srgbClr val="FF0000"/>
                </a:solidFill>
                <a:latin typeface="PingFang TC Thin" panose="020B0200000000000000" pitchFamily="34" charset="-120"/>
                <a:ea typeface="PingFang TC Thin" panose="020B0200000000000000" pitchFamily="34" charset="-120"/>
              </a:rPr>
              <a:t>實作文化</a:t>
            </a:r>
            <a:r>
              <a:rPr lang="zh-TW" sz="1800" dirty="0">
                <a:solidFill>
                  <a:schemeClr val="dk1"/>
                </a:solidFill>
                <a:latin typeface="PingFang TC Thin" panose="020B0200000000000000" pitchFamily="34" charset="-120"/>
                <a:ea typeface="PingFang TC Thin" panose="020B0200000000000000" pitchFamily="34" charset="-120"/>
              </a:rPr>
              <a:t>。</a:t>
            </a:r>
          </a:p>
          <a:p>
            <a:pPr lvl="0" rtl="0">
              <a:spcBef>
                <a:spcPts val="1000"/>
              </a:spcBef>
              <a:spcAft>
                <a:spcPts val="1000"/>
              </a:spcAft>
              <a:buClr>
                <a:schemeClr val="dk1"/>
              </a:buClr>
              <a:buSzPct val="61111"/>
              <a:buFont typeface="Arial"/>
              <a:buNone/>
            </a:pPr>
            <a:r>
              <a:rPr lang="zh-TW" sz="1800" b="1" dirty="0">
                <a:solidFill>
                  <a:srgbClr val="C00000"/>
                </a:solidFill>
                <a:latin typeface="PingFang TC Thin" panose="020B0200000000000000" pitchFamily="34" charset="-120"/>
                <a:ea typeface="PingFang TC Thin" panose="020B0200000000000000" pitchFamily="34" charset="-120"/>
              </a:rPr>
              <a:t>微</a:t>
            </a:r>
            <a:r>
              <a:rPr lang="zh-TW" sz="1800" b="1" dirty="0">
                <a:solidFill>
                  <a:srgbClr val="45818E"/>
                </a:solidFill>
                <a:latin typeface="PingFang TC Thin" panose="020B0200000000000000" pitchFamily="34" charset="-120"/>
                <a:ea typeface="PingFang TC Thin" panose="020B0200000000000000" pitchFamily="34" charset="-120"/>
              </a:rPr>
              <a:t>學分</a:t>
            </a:r>
            <a:br>
              <a:rPr lang="zh-TW" sz="1800" dirty="0">
                <a:solidFill>
                  <a:schemeClr val="dk1"/>
                </a:solidFill>
                <a:latin typeface="PingFang TC Thin" panose="020B0200000000000000" pitchFamily="34" charset="-120"/>
                <a:ea typeface="PingFang TC Thin" panose="020B0200000000000000" pitchFamily="34" charset="-120"/>
              </a:rPr>
            </a:br>
            <a:r>
              <a:rPr lang="zh-TW" sz="1800" dirty="0">
                <a:solidFill>
                  <a:srgbClr val="FF0000"/>
                </a:solidFill>
                <a:latin typeface="PingFang TC Thin" panose="020B0200000000000000" pitchFamily="34" charset="-120"/>
                <a:ea typeface="PingFang TC Thin" panose="020B0200000000000000" pitchFamily="34" charset="-120"/>
              </a:rPr>
              <a:t>18小時</a:t>
            </a:r>
            <a:r>
              <a:rPr lang="zh-TW" sz="1800" dirty="0">
                <a:solidFill>
                  <a:schemeClr val="dk1"/>
                </a:solidFill>
                <a:latin typeface="PingFang TC Thin" panose="020B0200000000000000" pitchFamily="34" charset="-120"/>
                <a:ea typeface="PingFang TC Thin" panose="020B0200000000000000" pitchFamily="34" charset="-120"/>
              </a:rPr>
              <a:t>(2整天)。相當</a:t>
            </a:r>
            <a:r>
              <a:rPr lang="zh-TW" sz="1800" dirty="0">
                <a:solidFill>
                  <a:srgbClr val="FF0000"/>
                </a:solidFill>
                <a:latin typeface="PingFang TC Thin" panose="020B0200000000000000" pitchFamily="34" charset="-120"/>
                <a:ea typeface="PingFang TC Thin" panose="020B0200000000000000" pitchFamily="34" charset="-120"/>
              </a:rPr>
              <a:t>一學分</a:t>
            </a:r>
            <a:r>
              <a:rPr lang="zh-TW" sz="1800" dirty="0">
                <a:solidFill>
                  <a:schemeClr val="dk1"/>
                </a:solidFill>
                <a:latin typeface="PingFang TC Thin" panose="020B0200000000000000" pitchFamily="34" charset="-120"/>
                <a:ea typeface="PingFang TC Thin" panose="020B0200000000000000" pitchFamily="34" charset="-120"/>
              </a:rPr>
              <a:t>，週末或寒暑假短期開課，採用短時數、高效率課程設計，節奏非常緊湊。</a:t>
            </a:r>
          </a:p>
          <a:p>
            <a:pPr lvl="0" rtl="0">
              <a:lnSpc>
                <a:spcPct val="100000"/>
              </a:lnSpc>
              <a:spcBef>
                <a:spcPts val="0"/>
              </a:spcBef>
              <a:buClr>
                <a:schemeClr val="dk1"/>
              </a:buClr>
              <a:buSzPct val="61111"/>
              <a:buFont typeface="Arial"/>
              <a:buNone/>
            </a:pPr>
            <a:br>
              <a:rPr lang="zh-TW" sz="1800" dirty="0">
                <a:solidFill>
                  <a:schemeClr val="dk1"/>
                </a:solidFill>
                <a:latin typeface="PingFang TC Thin" panose="020B0200000000000000" pitchFamily="34" charset="-120"/>
                <a:ea typeface="PingFang TC Thin" panose="020B0200000000000000" pitchFamily="34" charset="-120"/>
              </a:rPr>
            </a:br>
            <a:endParaRPr lang="zh-TW" sz="1800" dirty="0">
              <a:solidFill>
                <a:schemeClr val="dk1"/>
              </a:solidFill>
              <a:latin typeface="PingFang TC Thin" panose="020B0200000000000000" pitchFamily="34" charset="-120"/>
              <a:ea typeface="PingFang TC Thin" panose="020B0200000000000000"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311700" y="502450"/>
            <a:ext cx="8520600" cy="1910812"/>
          </a:xfrm>
          <a:prstGeom prst="rect">
            <a:avLst/>
          </a:prstGeom>
        </p:spPr>
        <p:txBody>
          <a:bodyPr lIns="91425" tIns="91425" rIns="91425" bIns="91425" anchor="ctr" anchorCtr="0">
            <a:noAutofit/>
          </a:bodyPr>
          <a:lstStyle/>
          <a:p>
            <a:pPr lvl="0"/>
            <a:r>
              <a:rPr lang="zh-TW" sz="3000" dirty="0">
                <a:latin typeface="PingFang TC Thin" panose="020B0200000000000000" pitchFamily="34" charset="-120"/>
                <a:ea typeface="PingFang TC Thin" panose="020B0200000000000000" pitchFamily="34" charset="-120"/>
              </a:rPr>
              <a:t>如何兼顧</a:t>
            </a:r>
            <a:r>
              <a:rPr lang="zh-TW" sz="3000" dirty="0">
                <a:solidFill>
                  <a:srgbClr val="00B0F0"/>
                </a:solidFill>
                <a:latin typeface="PingFang TC Thin" panose="020B0200000000000000" pitchFamily="34" charset="-120"/>
                <a:ea typeface="PingFang TC Thin" panose="020B0200000000000000" pitchFamily="34" charset="-120"/>
              </a:rPr>
              <a:t>專業</a:t>
            </a:r>
            <a:r>
              <a:rPr lang="zh-TW" sz="3000" dirty="0">
                <a:latin typeface="PingFang TC Thin" panose="020B0200000000000000" pitchFamily="34" charset="-120"/>
                <a:ea typeface="PingFang TC Thin" panose="020B0200000000000000" pitchFamily="34" charset="-120"/>
              </a:rPr>
              <a:t>與</a:t>
            </a:r>
            <a:r>
              <a:rPr lang="zh-TW" sz="3000" dirty="0">
                <a:solidFill>
                  <a:srgbClr val="00B0F0"/>
                </a:solidFill>
                <a:latin typeface="PingFang TC Thin" panose="020B0200000000000000" pitchFamily="34" charset="-120"/>
                <a:ea typeface="PingFang TC Thin" panose="020B0200000000000000" pitchFamily="34" charset="-120"/>
              </a:rPr>
              <a:t>創意</a:t>
            </a:r>
            <a:r>
              <a:rPr lang="zh-TW" sz="3000" dirty="0">
                <a:latin typeface="PingFang TC Thin" panose="020B0200000000000000" pitchFamily="34" charset="-120"/>
                <a:ea typeface="PingFang TC Thin" panose="020B0200000000000000" pitchFamily="34" charset="-120"/>
              </a:rPr>
              <a:t>？</a:t>
            </a:r>
            <a:br>
              <a:rPr lang="en-US" altLang="zh-TW" sz="3000" dirty="0">
                <a:latin typeface="PingFang TC Thin" panose="020B0200000000000000" pitchFamily="34" charset="-120"/>
                <a:ea typeface="PingFang TC Thin" panose="020B0200000000000000" pitchFamily="34" charset="-120"/>
              </a:rPr>
            </a:br>
            <a:r>
              <a:rPr lang="zh-TW" sz="3000" dirty="0">
                <a:latin typeface="PingFang TC Thin" panose="020B0200000000000000" pitchFamily="34" charset="-120"/>
                <a:ea typeface="PingFang TC Thin" panose="020B0200000000000000" pitchFamily="34" charset="-120"/>
              </a:rPr>
              <a:t>如何</a:t>
            </a:r>
            <a:r>
              <a:rPr lang="zh-TW" sz="3000" dirty="0">
                <a:solidFill>
                  <a:srgbClr val="00B0F0"/>
                </a:solidFill>
                <a:latin typeface="PingFang TC Thin" panose="020B0200000000000000" pitchFamily="34" charset="-120"/>
                <a:ea typeface="PingFang TC Thin" panose="020B0200000000000000" pitchFamily="34" charset="-120"/>
              </a:rPr>
              <a:t>跨領域</a:t>
            </a:r>
            <a:r>
              <a:rPr lang="zh-TW" sz="3000" dirty="0">
                <a:latin typeface="PingFang TC Thin" panose="020B0200000000000000" pitchFamily="34" charset="-120"/>
                <a:ea typeface="PingFang TC Thin" panose="020B0200000000000000" pitchFamily="34" charset="-120"/>
              </a:rPr>
              <a:t>合作？</a:t>
            </a:r>
          </a:p>
          <a:p>
            <a:pPr lvl="0">
              <a:spcBef>
                <a:spcPts val="0"/>
              </a:spcBef>
              <a:buNone/>
            </a:pPr>
            <a:r>
              <a:rPr lang="zh-TW" sz="3000" dirty="0">
                <a:latin typeface="PingFang TC Thin" panose="020B0200000000000000" pitchFamily="34" charset="-120"/>
                <a:ea typeface="PingFang TC Thin" panose="020B0200000000000000" pitchFamily="34" charset="-120"/>
              </a:rPr>
              <a:t>如何應用</a:t>
            </a:r>
            <a:r>
              <a:rPr lang="zh-TW" sz="3000" dirty="0">
                <a:solidFill>
                  <a:srgbClr val="00B0F0"/>
                </a:solidFill>
                <a:latin typeface="PingFang TC Thin" panose="020B0200000000000000" pitchFamily="34" charset="-120"/>
                <a:ea typeface="PingFang TC Thin" panose="020B0200000000000000" pitchFamily="34" charset="-120"/>
              </a:rPr>
              <a:t>設計思考</a:t>
            </a:r>
            <a:r>
              <a:rPr lang="zh-TW" sz="3000" dirty="0">
                <a:latin typeface="PingFang TC Thin" panose="020B0200000000000000" pitchFamily="34" charset="-120"/>
                <a:ea typeface="PingFang TC Thin" panose="020B0200000000000000" pitchFamily="34" charset="-120"/>
              </a:rPr>
              <a:t>？</a:t>
            </a:r>
            <a:br>
              <a:rPr lang="en-US" altLang="zh-TW" sz="3000" dirty="0">
                <a:latin typeface="PingFang TC Thin" panose="020B0200000000000000" pitchFamily="34" charset="-120"/>
                <a:ea typeface="PingFang TC Thin" panose="020B0200000000000000" pitchFamily="34" charset="-120"/>
              </a:rPr>
            </a:br>
            <a:r>
              <a:rPr lang="zh-TW" sz="3000" dirty="0">
                <a:latin typeface="PingFang TC Thin" panose="020B0200000000000000" pitchFamily="34" charset="-120"/>
                <a:ea typeface="PingFang TC Thin" panose="020B0200000000000000" pitchFamily="34" charset="-120"/>
              </a:rPr>
              <a:t>甚至</a:t>
            </a:r>
            <a:r>
              <a:rPr lang="zh-TW" sz="3000" dirty="0">
                <a:solidFill>
                  <a:srgbClr val="00B0F0"/>
                </a:solidFill>
                <a:latin typeface="PingFang TC Thin" panose="020B0200000000000000" pitchFamily="34" charset="-120"/>
                <a:ea typeface="PingFang TC Thin" panose="020B0200000000000000" pitchFamily="34" charset="-120"/>
              </a:rPr>
              <a:t>創新創業</a:t>
            </a:r>
            <a:r>
              <a:rPr lang="zh-TW" sz="3000" dirty="0">
                <a:latin typeface="PingFang TC Thin" panose="020B0200000000000000" pitchFamily="34" charset="-120"/>
                <a:ea typeface="PingFang TC Thin" panose="020B0200000000000000" pitchFamily="34" charset="-120"/>
              </a:rPr>
              <a:t>？</a:t>
            </a:r>
          </a:p>
        </p:txBody>
      </p:sp>
      <p:sp>
        <p:nvSpPr>
          <p:cNvPr id="3" name="Shape 61">
            <a:extLst>
              <a:ext uri="{FF2B5EF4-FFF2-40B4-BE49-F238E27FC236}">
                <a16:creationId xmlns:a16="http://schemas.microsoft.com/office/drawing/2014/main" id="{844D5983-C0D9-E245-BA43-BD9BB6CDAD6A}"/>
              </a:ext>
            </a:extLst>
          </p:cNvPr>
          <p:cNvSpPr txBox="1">
            <a:spLocks/>
          </p:cNvSpPr>
          <p:nvPr/>
        </p:nvSpPr>
        <p:spPr>
          <a:xfrm>
            <a:off x="311700" y="2413262"/>
            <a:ext cx="8520600" cy="2667788"/>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ct val="100000"/>
              <a:buNone/>
              <a:defRPr sz="3600" b="0" i="0" u="none" strike="noStrike" cap="none" baseline="0">
                <a:solidFill>
                  <a:schemeClr val="dk1"/>
                </a:solidFill>
                <a:latin typeface="PingFang TC" panose="020B0400000000000000" pitchFamily="34" charset="-120"/>
                <a:ea typeface="PingFang TC" panose="020B0400000000000000" pitchFamily="34" charset="-120"/>
                <a:cs typeface="Arial"/>
                <a:sym typeface="Arial"/>
              </a:defRPr>
            </a:lvl1pPr>
            <a:lvl2pPr lvl="1" algn="ctr">
              <a:spcBef>
                <a:spcPts val="0"/>
              </a:spcBef>
              <a:buClr>
                <a:schemeClr val="dk1"/>
              </a:buClr>
              <a:buSzPct val="100000"/>
              <a:buNone/>
              <a:defRPr sz="3600">
                <a:solidFill>
                  <a:schemeClr val="dk1"/>
                </a:solidFill>
              </a:defRPr>
            </a:lvl2pPr>
            <a:lvl3pPr lvl="2" algn="ctr">
              <a:spcBef>
                <a:spcPts val="0"/>
              </a:spcBef>
              <a:buClr>
                <a:schemeClr val="dk1"/>
              </a:buClr>
              <a:buSzPct val="100000"/>
              <a:buNone/>
              <a:defRPr sz="3600">
                <a:solidFill>
                  <a:schemeClr val="dk1"/>
                </a:solidFill>
              </a:defRPr>
            </a:lvl3pPr>
            <a:lvl4pPr lvl="3" algn="ctr">
              <a:spcBef>
                <a:spcPts val="0"/>
              </a:spcBef>
              <a:buClr>
                <a:schemeClr val="dk1"/>
              </a:buClr>
              <a:buSzPct val="100000"/>
              <a:buNone/>
              <a:defRPr sz="3600">
                <a:solidFill>
                  <a:schemeClr val="dk1"/>
                </a:solidFill>
              </a:defRPr>
            </a:lvl4pPr>
            <a:lvl5pPr lvl="4" algn="ctr">
              <a:spcBef>
                <a:spcPts val="0"/>
              </a:spcBef>
              <a:buClr>
                <a:schemeClr val="dk1"/>
              </a:buClr>
              <a:buSzPct val="100000"/>
              <a:buNone/>
              <a:defRPr sz="3600">
                <a:solidFill>
                  <a:schemeClr val="dk1"/>
                </a:solidFill>
              </a:defRPr>
            </a:lvl5pPr>
            <a:lvl6pPr lvl="5" algn="ctr">
              <a:spcBef>
                <a:spcPts val="0"/>
              </a:spcBef>
              <a:buClr>
                <a:schemeClr val="dk1"/>
              </a:buClr>
              <a:buSzPct val="100000"/>
              <a:buNone/>
              <a:defRPr sz="3600">
                <a:solidFill>
                  <a:schemeClr val="dk1"/>
                </a:solidFill>
              </a:defRPr>
            </a:lvl6pPr>
            <a:lvl7pPr lvl="6" algn="ctr">
              <a:spcBef>
                <a:spcPts val="0"/>
              </a:spcBef>
              <a:buClr>
                <a:schemeClr val="dk1"/>
              </a:buClr>
              <a:buSzPct val="100000"/>
              <a:buNone/>
              <a:defRPr sz="3600">
                <a:solidFill>
                  <a:schemeClr val="dk1"/>
                </a:solidFill>
              </a:defRPr>
            </a:lvl7pPr>
            <a:lvl8pPr lvl="7" algn="ctr">
              <a:spcBef>
                <a:spcPts val="0"/>
              </a:spcBef>
              <a:buClr>
                <a:schemeClr val="dk1"/>
              </a:buClr>
              <a:buSzPct val="100000"/>
              <a:buNone/>
              <a:defRPr sz="3600">
                <a:solidFill>
                  <a:schemeClr val="dk1"/>
                </a:solidFill>
              </a:defRPr>
            </a:lvl8pPr>
            <a:lvl9pPr lvl="8" algn="ctr">
              <a:spcBef>
                <a:spcPts val="0"/>
              </a:spcBef>
              <a:buClr>
                <a:schemeClr val="dk1"/>
              </a:buClr>
              <a:buSzPct val="100000"/>
              <a:buNone/>
              <a:defRPr sz="3600">
                <a:solidFill>
                  <a:schemeClr val="dk1"/>
                </a:solidFill>
              </a:defRPr>
            </a:lvl9pPr>
          </a:lstStyle>
          <a:p>
            <a:r>
              <a:rPr lang="zh-TW" altLang="en-US" sz="4800" dirty="0">
                <a:solidFill>
                  <a:srgbClr val="45818E"/>
                </a:solidFill>
              </a:rPr>
              <a:t>跨領域微學分工作坊</a:t>
            </a:r>
          </a:p>
          <a:p>
            <a:r>
              <a:rPr lang="zh-TW" altLang="en-US" sz="1800" dirty="0">
                <a:solidFill>
                  <a:srgbClr val="45818E"/>
                </a:solidFill>
                <a:latin typeface="PingFang TC Thin" panose="020B0200000000000000" pitchFamily="34" charset="-120"/>
                <a:ea typeface="PingFang TC Thin" panose="020B0200000000000000" pitchFamily="34" charset="-120"/>
              </a:rPr>
              <a:t>以</a:t>
            </a:r>
            <a:r>
              <a:rPr lang="zh-TW" altLang="en-US" sz="1800" dirty="0">
                <a:solidFill>
                  <a:schemeClr val="accent1">
                    <a:lumMod val="75000"/>
                  </a:schemeClr>
                </a:solidFill>
                <a:latin typeface="PingFang TC Thin" panose="020B0200000000000000" pitchFamily="34" charset="-120"/>
                <a:ea typeface="PingFang TC Thin" panose="020B0200000000000000" pitchFamily="34" charset="-120"/>
              </a:rPr>
              <a:t>工作坊</a:t>
            </a:r>
            <a:r>
              <a:rPr lang="zh-TW" altLang="en-US" sz="1800" dirty="0">
                <a:solidFill>
                  <a:srgbClr val="45818E"/>
                </a:solidFill>
                <a:latin typeface="PingFang TC Thin" panose="020B0200000000000000" pitchFamily="34" charset="-120"/>
                <a:ea typeface="PingFang TC Thin" panose="020B0200000000000000" pitchFamily="34" charset="-120"/>
              </a:rPr>
              <a:t>形式：時間與內容彈性，不會影響原有本科課程之完整性</a:t>
            </a:r>
            <a:br>
              <a:rPr lang="zh-TW" altLang="en-US" sz="1800" dirty="0">
                <a:solidFill>
                  <a:srgbClr val="45818E"/>
                </a:solidFill>
                <a:latin typeface="PingFang TC Thin" panose="020B0200000000000000" pitchFamily="34" charset="-120"/>
                <a:ea typeface="PingFang TC Thin" panose="020B0200000000000000" pitchFamily="34" charset="-120"/>
              </a:rPr>
            </a:br>
            <a:r>
              <a:rPr lang="zh-TW" altLang="en-US" sz="1800" dirty="0">
                <a:solidFill>
                  <a:srgbClr val="45818E"/>
                </a:solidFill>
                <a:latin typeface="PingFang TC Thin" panose="020B0200000000000000" pitchFamily="34" charset="-120"/>
                <a:ea typeface="PingFang TC Thin" panose="020B0200000000000000" pitchFamily="34" charset="-120"/>
              </a:rPr>
              <a:t>模擬</a:t>
            </a:r>
            <a:r>
              <a:rPr lang="zh-TW" altLang="en-US" sz="1800" dirty="0">
                <a:solidFill>
                  <a:schemeClr val="accent1">
                    <a:lumMod val="75000"/>
                  </a:schemeClr>
                </a:solidFill>
                <a:latin typeface="PingFang TC Thin" panose="020B0200000000000000" pitchFamily="34" charset="-120"/>
                <a:ea typeface="PingFang TC Thin" panose="020B0200000000000000" pitchFamily="34" charset="-120"/>
              </a:rPr>
              <a:t>創業環境</a:t>
            </a:r>
            <a:r>
              <a:rPr lang="zh-TW" altLang="en-US" sz="1800" dirty="0">
                <a:solidFill>
                  <a:srgbClr val="45818E"/>
                </a:solidFill>
                <a:latin typeface="PingFang TC Thin" panose="020B0200000000000000" pitchFamily="34" charset="-120"/>
                <a:ea typeface="PingFang TC Thin" panose="020B0200000000000000" pitchFamily="34" charset="-120"/>
              </a:rPr>
              <a:t>：針對實務問題，與跨領域團隊合作，實作解決方案</a:t>
            </a:r>
            <a:br>
              <a:rPr lang="zh-TW" altLang="en-US" sz="1800" dirty="0">
                <a:solidFill>
                  <a:srgbClr val="45818E"/>
                </a:solidFill>
                <a:latin typeface="PingFang TC Thin" panose="020B0200000000000000" pitchFamily="34" charset="-120"/>
                <a:ea typeface="PingFang TC Thin" panose="020B0200000000000000" pitchFamily="34" charset="-120"/>
              </a:rPr>
            </a:br>
            <a:endParaRPr lang="zh-TW" altLang="en-US" sz="1800" dirty="0">
              <a:solidFill>
                <a:srgbClr val="45818E"/>
              </a:solidFill>
              <a:latin typeface="PingFang TC Thin" panose="020B0200000000000000" pitchFamily="34" charset="-120"/>
              <a:ea typeface="PingFang TC Thin" panose="020B0200000000000000"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p:nvPr/>
        </p:nvSpPr>
        <p:spPr>
          <a:xfrm>
            <a:off x="420150" y="476000"/>
            <a:ext cx="8303700" cy="541200"/>
          </a:xfrm>
          <a:prstGeom prst="rect">
            <a:avLst/>
          </a:prstGeom>
          <a:noFill/>
          <a:ln>
            <a:noFill/>
          </a:ln>
        </p:spPr>
        <p:txBody>
          <a:bodyPr lIns="91425" tIns="91425" rIns="91425" bIns="91425" anchor="ctr" anchorCtr="0">
            <a:noAutofit/>
          </a:bodyPr>
          <a:lstStyle/>
          <a:p>
            <a:pPr lvl="0" rtl="0">
              <a:spcBef>
                <a:spcPts val="0"/>
              </a:spcBef>
              <a:buNone/>
            </a:pPr>
            <a:r>
              <a:rPr lang="zh-TW" sz="2800" dirty="0">
                <a:solidFill>
                  <a:schemeClr val="dk1"/>
                </a:solidFill>
                <a:latin typeface="PingFang TC" panose="020B0400000000000000" pitchFamily="34" charset="-120"/>
                <a:ea typeface="PingFang TC" panose="020B0400000000000000" pitchFamily="34" charset="-120"/>
              </a:rPr>
              <a:t>跨領域工作坊的籌備流程</a:t>
            </a:r>
          </a:p>
        </p:txBody>
      </p:sp>
      <p:sp>
        <p:nvSpPr>
          <p:cNvPr id="99" name="Shape 99"/>
          <p:cNvSpPr txBox="1"/>
          <p:nvPr/>
        </p:nvSpPr>
        <p:spPr>
          <a:xfrm>
            <a:off x="420150" y="1208150"/>
            <a:ext cx="4071900" cy="3240900"/>
          </a:xfrm>
          <a:prstGeom prst="rect">
            <a:avLst/>
          </a:prstGeom>
          <a:noFill/>
          <a:ln>
            <a:noFill/>
          </a:ln>
        </p:spPr>
        <p:txBody>
          <a:bodyPr lIns="91425" tIns="91425" rIns="91425" bIns="91425" anchor="t" anchorCtr="0">
            <a:noAutofit/>
          </a:bodyPr>
          <a:lstStyle/>
          <a:p>
            <a:pPr lvl="0" algn="just" rtl="0">
              <a:spcBef>
                <a:spcPts val="0"/>
              </a:spcBef>
              <a:buNone/>
            </a:pPr>
            <a:r>
              <a:rPr lang="zh-TW" sz="1800" dirty="0">
                <a:solidFill>
                  <a:srgbClr val="45818E"/>
                </a:solidFill>
                <a:latin typeface="PingFang TC Thin" panose="020B0200000000000000" pitchFamily="34" charset="-120"/>
                <a:ea typeface="PingFang TC Thin" panose="020B0200000000000000" pitchFamily="34" charset="-120"/>
              </a:rPr>
              <a:t>STEP 1: 確定主題</a:t>
            </a:r>
          </a:p>
          <a:p>
            <a:pPr lvl="0" algn="just" rtl="0">
              <a:spcBef>
                <a:spcPts val="0"/>
              </a:spcBef>
              <a:buNone/>
            </a:pPr>
            <a:r>
              <a:rPr lang="zh-TW" sz="1800" dirty="0">
                <a:solidFill>
                  <a:schemeClr val="dk1"/>
                </a:solidFill>
                <a:latin typeface="PingFang TC Thin" panose="020B0200000000000000" pitchFamily="34" charset="-120"/>
                <a:ea typeface="PingFang TC Thin" panose="020B0200000000000000" pitchFamily="34" charset="-120"/>
              </a:rPr>
              <a:t>工作坊主題可從</a:t>
            </a:r>
            <a:r>
              <a:rPr lang="zh-TW" sz="1800" dirty="0">
                <a:solidFill>
                  <a:srgbClr val="FF0000"/>
                </a:solidFill>
                <a:latin typeface="PingFang TC Thin" panose="020B0200000000000000" pitchFamily="34" charset="-120"/>
                <a:ea typeface="PingFang TC Thin" panose="020B0200000000000000" pitchFamily="34" charset="-120"/>
              </a:rPr>
              <a:t>社會或產業待解決的問題</a:t>
            </a:r>
            <a:r>
              <a:rPr lang="zh-TW" sz="1800" dirty="0">
                <a:solidFill>
                  <a:schemeClr val="dk1"/>
                </a:solidFill>
                <a:latin typeface="PingFang TC Thin" panose="020B0200000000000000" pitchFamily="34" charset="-120"/>
                <a:ea typeface="PingFang TC Thin" panose="020B0200000000000000" pitchFamily="34" charset="-120"/>
              </a:rPr>
              <a:t>出發，例如「如何讓長輩的居家生活更便利自在」？</a:t>
            </a:r>
          </a:p>
          <a:p>
            <a:pPr lvl="0" algn="just" rtl="0">
              <a:lnSpc>
                <a:spcPct val="100000"/>
              </a:lnSpc>
              <a:spcBef>
                <a:spcPts val="1000"/>
              </a:spcBef>
              <a:buNone/>
            </a:pPr>
            <a:r>
              <a:rPr lang="zh-TW" sz="1800" dirty="0">
                <a:solidFill>
                  <a:srgbClr val="45818E"/>
                </a:solidFill>
                <a:latin typeface="PingFang TC Thin" panose="020B0200000000000000" pitchFamily="34" charset="-120"/>
                <a:ea typeface="PingFang TC Thin" panose="020B0200000000000000" pitchFamily="34" charset="-120"/>
              </a:rPr>
              <a:t>STEP 2: 老師合作</a:t>
            </a:r>
          </a:p>
          <a:p>
            <a:pPr lvl="0" algn="just" rtl="0">
              <a:lnSpc>
                <a:spcPct val="100000"/>
              </a:lnSpc>
              <a:spcBef>
                <a:spcPts val="0"/>
              </a:spcBef>
              <a:buNone/>
            </a:pPr>
            <a:r>
              <a:rPr lang="zh-TW" sz="1800" dirty="0">
                <a:latin typeface="PingFang TC Thin" panose="020B0200000000000000" pitchFamily="34" charset="-120"/>
                <a:ea typeface="PingFang TC Thin" panose="020B0200000000000000" pitchFamily="34" charset="-120"/>
              </a:rPr>
              <a:t>由不同領域的兩位老師組成，一位提供</a:t>
            </a:r>
            <a:r>
              <a:rPr lang="zh-TW" sz="1800" dirty="0">
                <a:solidFill>
                  <a:srgbClr val="FF0000"/>
                </a:solidFill>
                <a:latin typeface="PingFang TC Thin" panose="020B0200000000000000" pitchFamily="34" charset="-120"/>
                <a:ea typeface="PingFang TC Thin" panose="020B0200000000000000" pitchFamily="34" charset="-120"/>
              </a:rPr>
              <a:t>定義問題的方法</a:t>
            </a:r>
            <a:r>
              <a:rPr lang="zh-TW" altLang="en-US" sz="1800" dirty="0">
                <a:solidFill>
                  <a:srgbClr val="FF0000"/>
                </a:solidFill>
                <a:latin typeface="PingFang TC Thin" panose="020B0200000000000000" pitchFamily="34" charset="-120"/>
                <a:ea typeface="PingFang TC Thin" panose="020B0200000000000000" pitchFamily="34" charset="-120"/>
              </a:rPr>
              <a:t>或場域</a:t>
            </a:r>
            <a:r>
              <a:rPr lang="zh-TW" sz="1800" dirty="0">
                <a:latin typeface="PingFang TC Thin" panose="020B0200000000000000" pitchFamily="34" charset="-120"/>
                <a:ea typeface="PingFang TC Thin" panose="020B0200000000000000" pitchFamily="34" charset="-120"/>
              </a:rPr>
              <a:t>，例如觀察、體驗、訪談；另一位提供</a:t>
            </a:r>
            <a:r>
              <a:rPr lang="zh-TW" sz="1800" dirty="0">
                <a:solidFill>
                  <a:srgbClr val="FF0000"/>
                </a:solidFill>
                <a:latin typeface="PingFang TC Thin" panose="020B0200000000000000" pitchFamily="34" charset="-120"/>
                <a:ea typeface="PingFang TC Thin" panose="020B0200000000000000" pitchFamily="34" charset="-120"/>
              </a:rPr>
              <a:t>解決問題的方法</a:t>
            </a:r>
            <a:r>
              <a:rPr lang="zh-TW" sz="1800" dirty="0">
                <a:latin typeface="PingFang TC Thin" panose="020B0200000000000000" pitchFamily="34" charset="-120"/>
                <a:ea typeface="PingFang TC Thin" panose="020B0200000000000000" pitchFamily="34" charset="-120"/>
              </a:rPr>
              <a:t>，例如供空間設計、產品設計等。兩位老師需充分溝通角色職責。</a:t>
            </a:r>
          </a:p>
        </p:txBody>
      </p:sp>
      <p:sp>
        <p:nvSpPr>
          <p:cNvPr id="100" name="Shape 100"/>
          <p:cNvSpPr txBox="1"/>
          <p:nvPr/>
        </p:nvSpPr>
        <p:spPr>
          <a:xfrm>
            <a:off x="4655825" y="1208150"/>
            <a:ext cx="4309200" cy="3240900"/>
          </a:xfrm>
          <a:prstGeom prst="rect">
            <a:avLst/>
          </a:prstGeom>
          <a:noFill/>
          <a:ln>
            <a:noFill/>
          </a:ln>
        </p:spPr>
        <p:txBody>
          <a:bodyPr lIns="91425" tIns="91425" rIns="91425" bIns="91425" anchor="t" anchorCtr="0">
            <a:noAutofit/>
          </a:bodyPr>
          <a:lstStyle/>
          <a:p>
            <a:pPr lvl="0" rtl="0">
              <a:lnSpc>
                <a:spcPct val="100000"/>
              </a:lnSpc>
              <a:spcBef>
                <a:spcPts val="0"/>
              </a:spcBef>
              <a:buNone/>
            </a:pPr>
            <a:r>
              <a:rPr lang="zh-TW" sz="1800" dirty="0">
                <a:solidFill>
                  <a:srgbClr val="45818E"/>
                </a:solidFill>
                <a:latin typeface="PingFang TC Thin" panose="020B0200000000000000" pitchFamily="34" charset="-120"/>
                <a:ea typeface="PingFang TC Thin" panose="020B0200000000000000" pitchFamily="34" charset="-120"/>
              </a:rPr>
              <a:t>STEP 3: 課程規劃</a:t>
            </a:r>
          </a:p>
          <a:p>
            <a:pPr lvl="0" rtl="0">
              <a:lnSpc>
                <a:spcPct val="100000"/>
              </a:lnSpc>
              <a:spcBef>
                <a:spcPts val="0"/>
              </a:spcBef>
              <a:buNone/>
            </a:pPr>
            <a:r>
              <a:rPr lang="zh-TW" sz="1800" dirty="0">
                <a:solidFill>
                  <a:schemeClr val="dk1"/>
                </a:solidFill>
                <a:latin typeface="PingFang TC Thin" panose="020B0200000000000000" pitchFamily="34" charset="-120"/>
                <a:ea typeface="PingFang TC Thin" panose="020B0200000000000000" pitchFamily="34" charset="-120"/>
              </a:rPr>
              <a:t>至少於工作坊</a:t>
            </a:r>
            <a:r>
              <a:rPr lang="zh-TW" sz="1800" dirty="0">
                <a:solidFill>
                  <a:srgbClr val="FF0000"/>
                </a:solidFill>
                <a:latin typeface="PingFang TC Thin" panose="020B0200000000000000" pitchFamily="34" charset="-120"/>
                <a:ea typeface="PingFang TC Thin" panose="020B0200000000000000" pitchFamily="34" charset="-120"/>
              </a:rPr>
              <a:t>2個月前</a:t>
            </a:r>
            <a:r>
              <a:rPr lang="zh-TW" sz="1800" dirty="0">
                <a:solidFill>
                  <a:schemeClr val="dk1"/>
                </a:solidFill>
                <a:latin typeface="PingFang TC Thin" panose="020B0200000000000000" pitchFamily="34" charset="-120"/>
                <a:ea typeface="PingFang TC Thin" panose="020B0200000000000000" pitchFamily="34" charset="-120"/>
              </a:rPr>
              <a:t>啟動，至少安排</a:t>
            </a:r>
            <a:r>
              <a:rPr lang="zh-TW" sz="1800" dirty="0">
                <a:solidFill>
                  <a:srgbClr val="FF0000"/>
                </a:solidFill>
                <a:latin typeface="PingFang TC Thin" panose="020B0200000000000000" pitchFamily="34" charset="-120"/>
                <a:ea typeface="PingFang TC Thin" panose="020B0200000000000000" pitchFamily="34" charset="-120"/>
              </a:rPr>
              <a:t>3次課程規劃會議</a:t>
            </a:r>
            <a:r>
              <a:rPr lang="zh-TW" sz="1800" dirty="0">
                <a:solidFill>
                  <a:schemeClr val="dk1"/>
                </a:solidFill>
                <a:latin typeface="PingFang TC Thin" panose="020B0200000000000000" pitchFamily="34" charset="-120"/>
                <a:ea typeface="PingFang TC Thin" panose="020B0200000000000000" pitchFamily="34" charset="-120"/>
              </a:rPr>
              <a:t>，建立默契、決定主題、精煉內容、檢視細節。</a:t>
            </a:r>
          </a:p>
          <a:p>
            <a:pPr lvl="0" rtl="0">
              <a:lnSpc>
                <a:spcPct val="100000"/>
              </a:lnSpc>
              <a:spcBef>
                <a:spcPts val="1000"/>
              </a:spcBef>
              <a:buClr>
                <a:schemeClr val="dk1"/>
              </a:buClr>
              <a:buSzPct val="61111"/>
              <a:buFont typeface="Arial"/>
              <a:buNone/>
            </a:pPr>
            <a:r>
              <a:rPr lang="zh-TW" sz="1800" dirty="0">
                <a:solidFill>
                  <a:srgbClr val="45818E"/>
                </a:solidFill>
                <a:latin typeface="PingFang TC Thin" panose="020B0200000000000000" pitchFamily="34" charset="-120"/>
                <a:ea typeface="PingFang TC Thin" panose="020B0200000000000000" pitchFamily="34" charset="-120"/>
              </a:rPr>
              <a:t>STEP 4: 助教培訓</a:t>
            </a:r>
          </a:p>
          <a:p>
            <a:pPr lvl="0" rtl="0">
              <a:lnSpc>
                <a:spcPct val="100000"/>
              </a:lnSpc>
              <a:spcBef>
                <a:spcPts val="0"/>
              </a:spcBef>
              <a:buClr>
                <a:schemeClr val="dk1"/>
              </a:buClr>
              <a:buSzPct val="61111"/>
              <a:buFont typeface="Arial"/>
              <a:buNone/>
            </a:pPr>
            <a:r>
              <a:rPr lang="zh-TW" sz="1800" dirty="0">
                <a:solidFill>
                  <a:srgbClr val="FF0000"/>
                </a:solidFill>
                <a:latin typeface="PingFang TC Thin" panose="020B0200000000000000" pitchFamily="34" charset="-120"/>
                <a:ea typeface="PingFang TC Thin" panose="020B0200000000000000" pitchFamily="34" charset="-120"/>
              </a:rPr>
              <a:t>助教扮演關鍵角色</a:t>
            </a:r>
            <a:r>
              <a:rPr lang="zh-TW" sz="1800" dirty="0">
                <a:solidFill>
                  <a:schemeClr val="dk1"/>
                </a:solidFill>
                <a:latin typeface="PingFang TC Thin" panose="020B0200000000000000" pitchFamily="34" charset="-120"/>
                <a:ea typeface="PingFang TC Thin" panose="020B0200000000000000" pitchFamily="34" charset="-120"/>
              </a:rPr>
              <a:t>，包括課程運作順暢、學員溝通合作、協助教師等，需提前進行助教訓練。</a:t>
            </a:r>
          </a:p>
          <a:p>
            <a:pPr lvl="0" rtl="0">
              <a:spcBef>
                <a:spcPts val="1000"/>
              </a:spcBef>
              <a:spcAft>
                <a:spcPts val="1000"/>
              </a:spcAft>
              <a:buClr>
                <a:schemeClr val="dk1"/>
              </a:buClr>
              <a:buSzPct val="61111"/>
              <a:buFont typeface="Arial"/>
              <a:buNone/>
            </a:pPr>
            <a:r>
              <a:rPr lang="zh-TW" sz="1800" dirty="0">
                <a:solidFill>
                  <a:srgbClr val="45818E"/>
                </a:solidFill>
                <a:latin typeface="PingFang TC Thin" panose="020B0200000000000000" pitchFamily="34" charset="-120"/>
                <a:ea typeface="PingFang TC Thin" panose="020B0200000000000000" pitchFamily="34" charset="-120"/>
              </a:rPr>
              <a:t>STEP 5: 課程執行</a:t>
            </a:r>
            <a:br>
              <a:rPr lang="zh-TW" sz="1800" dirty="0">
                <a:solidFill>
                  <a:schemeClr val="dk1"/>
                </a:solidFill>
                <a:latin typeface="PingFang TC Thin" panose="020B0200000000000000" pitchFamily="34" charset="-120"/>
                <a:ea typeface="PingFang TC Thin" panose="020B0200000000000000" pitchFamily="34" charset="-120"/>
              </a:rPr>
            </a:br>
            <a:r>
              <a:rPr lang="zh-TW" sz="1800" dirty="0">
                <a:solidFill>
                  <a:schemeClr val="dk1"/>
                </a:solidFill>
                <a:latin typeface="PingFang TC Thin" panose="020B0200000000000000" pitchFamily="34" charset="-120"/>
                <a:ea typeface="PingFang TC Thin" panose="020B0200000000000000" pitchFamily="34" charset="-120"/>
              </a:rPr>
              <a:t>執行可分為教師組、助教組、行政組，負責課程規劃及教學、協助教材教具、招生宣傳及行政事項等。</a:t>
            </a:r>
          </a:p>
          <a:p>
            <a:pPr lvl="0" rtl="0">
              <a:lnSpc>
                <a:spcPct val="100000"/>
              </a:lnSpc>
              <a:spcBef>
                <a:spcPts val="0"/>
              </a:spcBef>
              <a:buClr>
                <a:schemeClr val="dk1"/>
              </a:buClr>
              <a:buSzPct val="61111"/>
              <a:buFont typeface="Arial"/>
              <a:buNone/>
            </a:pPr>
            <a:br>
              <a:rPr lang="zh-TW" sz="1800" dirty="0">
                <a:solidFill>
                  <a:schemeClr val="dk1"/>
                </a:solidFill>
                <a:latin typeface="PingFang TC Thin" panose="020B0200000000000000" pitchFamily="34" charset="-120"/>
                <a:ea typeface="PingFang TC Thin" panose="020B0200000000000000" pitchFamily="34" charset="-120"/>
              </a:rPr>
            </a:br>
            <a:endParaRPr lang="zh-TW" sz="1800" dirty="0">
              <a:solidFill>
                <a:schemeClr val="dk1"/>
              </a:solidFill>
              <a:latin typeface="PingFang TC Thin" panose="020B0200000000000000" pitchFamily="34" charset="-120"/>
              <a:ea typeface="PingFang TC Thin" panose="020B0200000000000000"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0">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0">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0">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p:nvPr/>
        </p:nvSpPr>
        <p:spPr>
          <a:xfrm>
            <a:off x="420150" y="476000"/>
            <a:ext cx="8303700" cy="541200"/>
          </a:xfrm>
          <a:prstGeom prst="rect">
            <a:avLst/>
          </a:prstGeom>
          <a:noFill/>
          <a:ln>
            <a:noFill/>
          </a:ln>
        </p:spPr>
        <p:txBody>
          <a:bodyPr lIns="91425" tIns="91425" rIns="91425" bIns="91425" anchor="ctr" anchorCtr="0">
            <a:noAutofit/>
          </a:bodyPr>
          <a:lstStyle/>
          <a:p>
            <a:pPr lvl="0" rtl="0">
              <a:spcBef>
                <a:spcPts val="0"/>
              </a:spcBef>
              <a:buNone/>
            </a:pPr>
            <a:r>
              <a:rPr lang="zh-TW" sz="2800" dirty="0">
                <a:solidFill>
                  <a:schemeClr val="dk1"/>
                </a:solidFill>
                <a:latin typeface="PingFang TC" panose="020B0400000000000000" pitchFamily="34" charset="-120"/>
                <a:ea typeface="PingFang TC" panose="020B0400000000000000" pitchFamily="34" charset="-120"/>
              </a:rPr>
              <a:t>跨領域工作坊的教學方式</a:t>
            </a:r>
          </a:p>
        </p:txBody>
      </p:sp>
      <p:sp>
        <p:nvSpPr>
          <p:cNvPr id="114" name="Shape 114"/>
          <p:cNvSpPr txBox="1">
            <a:spLocks noGrp="1"/>
          </p:cNvSpPr>
          <p:nvPr>
            <p:ph type="body" idx="4294967295"/>
          </p:nvPr>
        </p:nvSpPr>
        <p:spPr>
          <a:xfrm>
            <a:off x="386250" y="1154175"/>
            <a:ext cx="8523900" cy="768000"/>
          </a:xfrm>
          <a:prstGeom prst="rect">
            <a:avLst/>
          </a:prstGeom>
        </p:spPr>
        <p:txBody>
          <a:bodyPr lIns="91425" tIns="91425" rIns="91425" bIns="91425" anchor="t" anchorCtr="0">
            <a:noAutofit/>
          </a:bodyPr>
          <a:lstStyle/>
          <a:p>
            <a:pPr lvl="0" rtl="0">
              <a:spcBef>
                <a:spcPts val="0"/>
              </a:spcBef>
              <a:buNone/>
            </a:pPr>
            <a:r>
              <a:rPr lang="zh-TW" dirty="0">
                <a:solidFill>
                  <a:srgbClr val="000000"/>
                </a:solidFill>
                <a:latin typeface="PingFang TC Thin" panose="020B0200000000000000" pitchFamily="34" charset="-120"/>
                <a:ea typeface="PingFang TC Thin" panose="020B0200000000000000" pitchFamily="34" charset="-120"/>
              </a:rPr>
              <a:t>為了引發設計思考不同階段的學習成效，跨領域工作坊至少會使用</a:t>
            </a:r>
            <a:r>
              <a:rPr lang="zh-TW" dirty="0">
                <a:solidFill>
                  <a:srgbClr val="FF0000"/>
                </a:solidFill>
                <a:latin typeface="PingFang TC Thin" panose="020B0200000000000000" pitchFamily="34" charset="-120"/>
                <a:ea typeface="PingFang TC Thin" panose="020B0200000000000000" pitchFamily="34" charset="-120"/>
              </a:rPr>
              <a:t>四種教學方法</a:t>
            </a:r>
            <a:r>
              <a:rPr lang="zh-TW" dirty="0">
                <a:solidFill>
                  <a:srgbClr val="000000"/>
                </a:solidFill>
                <a:latin typeface="PingFang TC Thin" panose="020B0200000000000000" pitchFamily="34" charset="-120"/>
                <a:ea typeface="PingFang TC Thin" panose="020B0200000000000000" pitchFamily="34" charset="-120"/>
              </a:rPr>
              <a:t>，運用於工作坊兩天的課程設計中：</a:t>
            </a:r>
          </a:p>
        </p:txBody>
      </p:sp>
      <p:sp>
        <p:nvSpPr>
          <p:cNvPr id="115" name="Shape 115"/>
          <p:cNvSpPr txBox="1">
            <a:spLocks noGrp="1"/>
          </p:cNvSpPr>
          <p:nvPr>
            <p:ph type="body" idx="4294967295"/>
          </p:nvPr>
        </p:nvSpPr>
        <p:spPr>
          <a:xfrm>
            <a:off x="629975" y="4049300"/>
            <a:ext cx="1782900" cy="768000"/>
          </a:xfrm>
          <a:prstGeom prst="rect">
            <a:avLst/>
          </a:prstGeom>
        </p:spPr>
        <p:txBody>
          <a:bodyPr lIns="91425" tIns="91425" rIns="91425" bIns="91425" anchor="t" anchorCtr="0">
            <a:noAutofit/>
          </a:bodyPr>
          <a:lstStyle/>
          <a:p>
            <a:pPr lvl="0" rtl="0">
              <a:spcBef>
                <a:spcPts val="0"/>
              </a:spcBef>
              <a:buNone/>
            </a:pPr>
            <a:r>
              <a:rPr lang="zh-TW" dirty="0">
                <a:solidFill>
                  <a:srgbClr val="000000"/>
                </a:solidFill>
                <a:latin typeface="PingFang TC Thin" panose="020B0200000000000000" pitchFamily="34" charset="-120"/>
                <a:ea typeface="PingFang TC Thin" panose="020B0200000000000000" pitchFamily="34" charset="-120"/>
              </a:rPr>
              <a:t>理解使用者，培養同理心</a:t>
            </a:r>
          </a:p>
        </p:txBody>
      </p:sp>
      <p:sp>
        <p:nvSpPr>
          <p:cNvPr id="116" name="Shape 116"/>
          <p:cNvSpPr txBox="1">
            <a:spLocks noGrp="1"/>
          </p:cNvSpPr>
          <p:nvPr>
            <p:ph type="body" idx="4294967295"/>
          </p:nvPr>
        </p:nvSpPr>
        <p:spPr>
          <a:xfrm>
            <a:off x="2560225" y="4045650"/>
            <a:ext cx="1782900" cy="768000"/>
          </a:xfrm>
          <a:prstGeom prst="rect">
            <a:avLst/>
          </a:prstGeom>
        </p:spPr>
        <p:txBody>
          <a:bodyPr lIns="91425" tIns="91425" rIns="91425" bIns="91425" anchor="t" anchorCtr="0">
            <a:noAutofit/>
          </a:bodyPr>
          <a:lstStyle/>
          <a:p>
            <a:pPr lvl="0" rtl="0">
              <a:spcBef>
                <a:spcPts val="0"/>
              </a:spcBef>
              <a:buNone/>
            </a:pPr>
            <a:r>
              <a:rPr lang="zh-TW">
                <a:solidFill>
                  <a:srgbClr val="000000"/>
                </a:solidFill>
                <a:latin typeface="PingFang TC Thin" panose="020B0200000000000000" pitchFamily="34" charset="-120"/>
                <a:ea typeface="PingFang TC Thin" panose="020B0200000000000000" pitchFamily="34" charset="-120"/>
              </a:rPr>
              <a:t>提供主題知識，建立基礎</a:t>
            </a:r>
          </a:p>
        </p:txBody>
      </p:sp>
      <p:sp>
        <p:nvSpPr>
          <p:cNvPr id="117" name="Shape 117"/>
          <p:cNvSpPr txBox="1">
            <a:spLocks noGrp="1"/>
          </p:cNvSpPr>
          <p:nvPr>
            <p:ph type="body" idx="4294967295"/>
          </p:nvPr>
        </p:nvSpPr>
        <p:spPr>
          <a:xfrm>
            <a:off x="4721050" y="4030400"/>
            <a:ext cx="1782900" cy="768000"/>
          </a:xfrm>
          <a:prstGeom prst="rect">
            <a:avLst/>
          </a:prstGeom>
        </p:spPr>
        <p:txBody>
          <a:bodyPr lIns="91425" tIns="91425" rIns="91425" bIns="91425" anchor="t" anchorCtr="0">
            <a:noAutofit/>
          </a:bodyPr>
          <a:lstStyle/>
          <a:p>
            <a:pPr lvl="0" rtl="0">
              <a:spcBef>
                <a:spcPts val="0"/>
              </a:spcBef>
              <a:buNone/>
            </a:pPr>
            <a:r>
              <a:rPr lang="zh-TW">
                <a:solidFill>
                  <a:srgbClr val="000000"/>
                </a:solidFill>
                <a:latin typeface="PingFang TC Thin" panose="020B0200000000000000" pitchFamily="34" charset="-120"/>
                <a:ea typeface="PingFang TC Thin" panose="020B0200000000000000" pitchFamily="34" charset="-120"/>
              </a:rPr>
              <a:t>促進跨域交流，腦力激盪</a:t>
            </a:r>
          </a:p>
        </p:txBody>
      </p:sp>
      <p:sp>
        <p:nvSpPr>
          <p:cNvPr id="118" name="Shape 118"/>
          <p:cNvSpPr txBox="1">
            <a:spLocks noGrp="1"/>
          </p:cNvSpPr>
          <p:nvPr>
            <p:ph type="body" idx="4294967295"/>
          </p:nvPr>
        </p:nvSpPr>
        <p:spPr>
          <a:xfrm>
            <a:off x="6776975" y="4049550"/>
            <a:ext cx="1947000" cy="768000"/>
          </a:xfrm>
          <a:prstGeom prst="rect">
            <a:avLst/>
          </a:prstGeom>
        </p:spPr>
        <p:txBody>
          <a:bodyPr lIns="91425" tIns="91425" rIns="91425" bIns="91425" anchor="t" anchorCtr="0">
            <a:noAutofit/>
          </a:bodyPr>
          <a:lstStyle/>
          <a:p>
            <a:pPr lvl="0" rtl="0">
              <a:spcBef>
                <a:spcPts val="0"/>
              </a:spcBef>
              <a:buNone/>
            </a:pPr>
            <a:r>
              <a:rPr lang="zh-TW" dirty="0">
                <a:solidFill>
                  <a:srgbClr val="000000"/>
                </a:solidFill>
                <a:latin typeface="PingFang TC Thin" panose="020B0200000000000000" pitchFamily="34" charset="-120"/>
                <a:ea typeface="PingFang TC Thin" panose="020B0200000000000000" pitchFamily="34" charset="-120"/>
              </a:rPr>
              <a:t>具體實作原型，合作解決問題</a:t>
            </a:r>
          </a:p>
        </p:txBody>
      </p:sp>
      <p:pic>
        <p:nvPicPr>
          <p:cNvPr id="2" name="圖片 1"/>
          <p:cNvPicPr>
            <a:picLocks noChangeAspect="1"/>
          </p:cNvPicPr>
          <p:nvPr/>
        </p:nvPicPr>
        <p:blipFill>
          <a:blip r:embed="rId3"/>
          <a:stretch>
            <a:fillRect/>
          </a:stretch>
        </p:blipFill>
        <p:spPr>
          <a:xfrm>
            <a:off x="676722" y="2194452"/>
            <a:ext cx="1391612" cy="1715101"/>
          </a:xfrm>
          <a:prstGeom prst="rect">
            <a:avLst/>
          </a:prstGeom>
        </p:spPr>
      </p:pic>
      <p:pic>
        <p:nvPicPr>
          <p:cNvPr id="3" name="圖片 2"/>
          <p:cNvPicPr>
            <a:picLocks noChangeAspect="1"/>
          </p:cNvPicPr>
          <p:nvPr/>
        </p:nvPicPr>
        <p:blipFill>
          <a:blip r:embed="rId4"/>
          <a:stretch>
            <a:fillRect/>
          </a:stretch>
        </p:blipFill>
        <p:spPr>
          <a:xfrm>
            <a:off x="2678975" y="2194452"/>
            <a:ext cx="1428430" cy="1725246"/>
          </a:xfrm>
          <a:prstGeom prst="rect">
            <a:avLst/>
          </a:prstGeom>
        </p:spPr>
      </p:pic>
      <p:pic>
        <p:nvPicPr>
          <p:cNvPr id="4" name="圖片 3"/>
          <p:cNvPicPr>
            <a:picLocks noChangeAspect="1"/>
          </p:cNvPicPr>
          <p:nvPr/>
        </p:nvPicPr>
        <p:blipFill>
          <a:blip r:embed="rId5"/>
          <a:stretch>
            <a:fillRect/>
          </a:stretch>
        </p:blipFill>
        <p:spPr>
          <a:xfrm>
            <a:off x="4718046" y="2160669"/>
            <a:ext cx="1420193" cy="1748884"/>
          </a:xfrm>
          <a:prstGeom prst="rect">
            <a:avLst/>
          </a:prstGeom>
        </p:spPr>
      </p:pic>
      <p:pic>
        <p:nvPicPr>
          <p:cNvPr id="5" name="圖片 4"/>
          <p:cNvPicPr>
            <a:picLocks noChangeAspect="1"/>
          </p:cNvPicPr>
          <p:nvPr/>
        </p:nvPicPr>
        <p:blipFill>
          <a:blip r:embed="rId6"/>
          <a:stretch>
            <a:fillRect/>
          </a:stretch>
        </p:blipFill>
        <p:spPr>
          <a:xfrm>
            <a:off x="6748880" y="2160669"/>
            <a:ext cx="1418754" cy="172852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graphicFrame>
        <p:nvGraphicFramePr>
          <p:cNvPr id="13" name="Shape 124"/>
          <p:cNvGraphicFramePr/>
          <p:nvPr>
            <p:extLst>
              <p:ext uri="{D42A27DB-BD31-4B8C-83A1-F6EECF244321}">
                <p14:modId xmlns:p14="http://schemas.microsoft.com/office/powerpoint/2010/main" val="3516525842"/>
              </p:ext>
            </p:extLst>
          </p:nvPr>
        </p:nvGraphicFramePr>
        <p:xfrm>
          <a:off x="5896198" y="865648"/>
          <a:ext cx="2983625" cy="4277852"/>
        </p:xfrm>
        <a:graphic>
          <a:graphicData uri="http://schemas.openxmlformats.org/drawingml/2006/table">
            <a:tbl>
              <a:tblPr>
                <a:noFill/>
                <a:tableStyleId>{1EFEC01E-2D06-4D55-8859-9CD8C38E0D79}</a:tableStyleId>
              </a:tblPr>
              <a:tblGrid>
                <a:gridCol w="805875">
                  <a:extLst>
                    <a:ext uri="{9D8B030D-6E8A-4147-A177-3AD203B41FA5}">
                      <a16:colId xmlns:a16="http://schemas.microsoft.com/office/drawing/2014/main" val="20000"/>
                    </a:ext>
                  </a:extLst>
                </a:gridCol>
                <a:gridCol w="1270000">
                  <a:extLst>
                    <a:ext uri="{9D8B030D-6E8A-4147-A177-3AD203B41FA5}">
                      <a16:colId xmlns:a16="http://schemas.microsoft.com/office/drawing/2014/main" val="20001"/>
                    </a:ext>
                  </a:extLst>
                </a:gridCol>
                <a:gridCol w="907750">
                  <a:extLst>
                    <a:ext uri="{9D8B030D-6E8A-4147-A177-3AD203B41FA5}">
                      <a16:colId xmlns:a16="http://schemas.microsoft.com/office/drawing/2014/main" val="20002"/>
                    </a:ext>
                  </a:extLst>
                </a:gridCol>
              </a:tblGrid>
              <a:tr h="421297">
                <a:tc gridSpan="3">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Day 2</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421297">
                <a:tc>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時間</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gridSpan="2">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建議議程</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extLst>
                  <a:ext uri="{0D108BD9-81ED-4DB2-BD59-A6C34878D82A}">
                    <a16:rowId xmlns:a16="http://schemas.microsoft.com/office/drawing/2014/main" val="10001"/>
                  </a:ext>
                </a:extLst>
              </a:tr>
              <a:tr h="1296332">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endParaRPr lang="zh-TW" sz="1200" b="0" i="0" dirty="0">
                        <a:solidFill>
                          <a:schemeClr val="dk1"/>
                        </a:solidFill>
                        <a:highlight>
                          <a:srgbClr val="FFFFFF"/>
                        </a:highlight>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講師A,B</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2"/>
                  </a:ext>
                </a:extLst>
              </a:tr>
              <a:tr h="421297">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endParaRPr lang="zh-TW"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a:spcBef>
                          <a:spcPts val="0"/>
                        </a:spcBef>
                        <a:buClr>
                          <a:schemeClr val="dk1"/>
                        </a:buClr>
                        <a:buSzPct val="78571"/>
                        <a:buFont typeface="Arial"/>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3"/>
                  </a:ext>
                </a:extLst>
              </a:tr>
              <a:tr h="648166">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endParaRPr lang="zh-TW"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a:spcBef>
                          <a:spcPts val="0"/>
                        </a:spcBef>
                        <a:buClr>
                          <a:schemeClr val="dk1"/>
                        </a:buClr>
                        <a:buSzPct val="78571"/>
                        <a:buFont typeface="Arial"/>
                        <a:buNone/>
                      </a:pPr>
                      <a:r>
                        <a:rPr lang="zh-TW" b="0" i="0">
                          <a:solidFill>
                            <a:schemeClr val="dk1"/>
                          </a:solidFill>
                          <a:latin typeface="PingFang TC Thin" panose="020B0200000000000000" pitchFamily="34" charset="-120"/>
                          <a:ea typeface="PingFang TC Thin" panose="020B0200000000000000" pitchFamily="34" charset="-120"/>
                        </a:rPr>
                        <a:t>講師A,B</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648166">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16:00~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endParaRPr lang="zh-TW"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a:spcBef>
                          <a:spcPts val="0"/>
                        </a:spcBef>
                        <a:buClr>
                          <a:schemeClr val="dk1"/>
                        </a:buClr>
                        <a:buSzPct val="78571"/>
                        <a:buFont typeface="Arial"/>
                        <a:buNone/>
                      </a:pPr>
                      <a:r>
                        <a:rPr lang="zh-TW" b="0" i="0">
                          <a:solidFill>
                            <a:schemeClr val="dk1"/>
                          </a:solidFill>
                          <a:latin typeface="PingFang TC Thin" panose="020B0200000000000000" pitchFamily="34" charset="-120"/>
                          <a:ea typeface="PingFang TC Thin" panose="020B0200000000000000" pitchFamily="34" charset="-120"/>
                        </a:rPr>
                        <a:t>講師A,B</a:t>
                      </a:r>
                    </a:p>
                    <a:p>
                      <a:pPr lvl="0" algn="ctr">
                        <a:spcBef>
                          <a:spcPts val="0"/>
                        </a:spcBef>
                        <a:buClr>
                          <a:schemeClr val="dk1"/>
                        </a:buClr>
                        <a:buSzPct val="78571"/>
                        <a:buFont typeface="Arial"/>
                        <a:buNone/>
                      </a:pPr>
                      <a:r>
                        <a:rPr lang="zh-TW" b="0" i="0">
                          <a:solidFill>
                            <a:schemeClr val="dk1"/>
                          </a:solidFill>
                          <a:latin typeface="PingFang TC Thin" panose="020B0200000000000000" pitchFamily="34" charset="-120"/>
                          <a:ea typeface="PingFang TC Thin" panose="020B0200000000000000" pitchFamily="34" charset="-120"/>
                        </a:rPr>
                        <a:t>專家評審</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5"/>
                  </a:ext>
                </a:extLst>
              </a:tr>
              <a:tr h="421297">
                <a:tc>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lang="zh-TW"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a:spcBef>
                          <a:spcPts val="0"/>
                        </a:spcBef>
                        <a:buNone/>
                      </a:pPr>
                      <a:endParaRPr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14" name="Shape 124"/>
          <p:cNvGraphicFramePr/>
          <p:nvPr>
            <p:extLst>
              <p:ext uri="{D42A27DB-BD31-4B8C-83A1-F6EECF244321}">
                <p14:modId xmlns:p14="http://schemas.microsoft.com/office/powerpoint/2010/main" val="1934833106"/>
              </p:ext>
            </p:extLst>
          </p:nvPr>
        </p:nvGraphicFramePr>
        <p:xfrm>
          <a:off x="4504055" y="864800"/>
          <a:ext cx="1154150" cy="4277852"/>
        </p:xfrm>
        <a:graphic>
          <a:graphicData uri="http://schemas.openxmlformats.org/drawingml/2006/table">
            <a:tbl>
              <a:tblPr>
                <a:noFill/>
                <a:tableStyleId>{1EFEC01E-2D06-4D55-8859-9CD8C38E0D79}</a:tableStyleId>
              </a:tblPr>
              <a:tblGrid>
                <a:gridCol w="1154150">
                  <a:extLst>
                    <a:ext uri="{9D8B030D-6E8A-4147-A177-3AD203B41FA5}">
                      <a16:colId xmlns:a16="http://schemas.microsoft.com/office/drawing/2014/main" val="20000"/>
                    </a:ext>
                  </a:extLst>
                </a:gridCol>
              </a:tblGrid>
              <a:tr h="421297">
                <a:tc>
                  <a:txBody>
                    <a:bodyPr/>
                    <a:lstStyle/>
                    <a:p>
                      <a:pPr lvl="0" algn="ctr">
                        <a:spcBef>
                          <a:spcPts val="0"/>
                        </a:spcBef>
                        <a:buNone/>
                      </a:pPr>
                      <a:r>
                        <a:rPr lang="zh-TW" b="0" i="0" dirty="0">
                          <a:latin typeface="PingFang TC Thin" panose="020B0200000000000000" pitchFamily="34" charset="-120"/>
                          <a:ea typeface="PingFang TC Thin" panose="020B0200000000000000" pitchFamily="34" charset="-120"/>
                        </a:rPr>
                        <a:t>週間</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extLst>
                  <a:ext uri="{0D108BD9-81ED-4DB2-BD59-A6C34878D82A}">
                    <a16:rowId xmlns:a16="http://schemas.microsoft.com/office/drawing/2014/main" val="10000"/>
                  </a:ext>
                </a:extLst>
              </a:tr>
              <a:tr h="3856555">
                <a:tc>
                  <a:txBody>
                    <a:bodyPr/>
                    <a:lstStyle/>
                    <a:p>
                      <a:pPr lvl="0" algn="ctr">
                        <a:spcBef>
                          <a:spcPts val="0"/>
                        </a:spcBef>
                        <a:buNone/>
                      </a:pPr>
                      <a:r>
                        <a:rPr lang="zh-TW" b="0" i="0" dirty="0">
                          <a:latin typeface="PingFang TC Thin" panose="020B0200000000000000" pitchFamily="34" charset="-120"/>
                          <a:ea typeface="PingFang TC Thin" panose="020B0200000000000000" pitchFamily="34" charset="-120"/>
                        </a:rPr>
                        <a:t>回家作業</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23" name="Shape 123"/>
          <p:cNvSpPr txBox="1"/>
          <p:nvPr/>
        </p:nvSpPr>
        <p:spPr>
          <a:xfrm>
            <a:off x="420150" y="323600"/>
            <a:ext cx="8303700" cy="541200"/>
          </a:xfrm>
          <a:prstGeom prst="rect">
            <a:avLst/>
          </a:prstGeom>
          <a:noFill/>
          <a:ln>
            <a:noFill/>
          </a:ln>
        </p:spPr>
        <p:txBody>
          <a:bodyPr lIns="91425" tIns="91425" rIns="91425" bIns="91425" anchor="ctr" anchorCtr="0">
            <a:noAutofit/>
          </a:bodyPr>
          <a:lstStyle/>
          <a:p>
            <a:pPr lvl="0" rtl="0">
              <a:spcBef>
                <a:spcPts val="0"/>
              </a:spcBef>
              <a:buNone/>
            </a:pPr>
            <a:r>
              <a:rPr lang="zh-TW" sz="2800" dirty="0">
                <a:solidFill>
                  <a:schemeClr val="dk1"/>
                </a:solidFill>
                <a:latin typeface="PingFang TC" panose="020B0400000000000000" pitchFamily="34" charset="-120"/>
                <a:ea typeface="PingFang TC" panose="020B0400000000000000" pitchFamily="34" charset="-120"/>
              </a:rPr>
              <a:t>跨領域工作坊日程規劃建議</a:t>
            </a:r>
          </a:p>
        </p:txBody>
      </p:sp>
      <p:graphicFrame>
        <p:nvGraphicFramePr>
          <p:cNvPr id="124" name="Shape 124"/>
          <p:cNvGraphicFramePr/>
          <p:nvPr>
            <p:extLst>
              <p:ext uri="{D42A27DB-BD31-4B8C-83A1-F6EECF244321}">
                <p14:modId xmlns:p14="http://schemas.microsoft.com/office/powerpoint/2010/main" val="3959445730"/>
              </p:ext>
            </p:extLst>
          </p:nvPr>
        </p:nvGraphicFramePr>
        <p:xfrm>
          <a:off x="469127" y="865650"/>
          <a:ext cx="3796935" cy="4277852"/>
        </p:xfrm>
        <a:graphic>
          <a:graphicData uri="http://schemas.openxmlformats.org/drawingml/2006/table">
            <a:tbl>
              <a:tblPr>
                <a:noFill/>
                <a:tableStyleId>{1EFEC01E-2D06-4D55-8859-9CD8C38E0D79}</a:tableStyleId>
              </a:tblPr>
              <a:tblGrid>
                <a:gridCol w="818984">
                  <a:extLst>
                    <a:ext uri="{9D8B030D-6E8A-4147-A177-3AD203B41FA5}">
                      <a16:colId xmlns:a16="http://schemas.microsoft.com/office/drawing/2014/main" val="20000"/>
                    </a:ext>
                  </a:extLst>
                </a:gridCol>
                <a:gridCol w="2012501">
                  <a:extLst>
                    <a:ext uri="{9D8B030D-6E8A-4147-A177-3AD203B41FA5}">
                      <a16:colId xmlns:a16="http://schemas.microsoft.com/office/drawing/2014/main" val="20001"/>
                    </a:ext>
                  </a:extLst>
                </a:gridCol>
                <a:gridCol w="965450">
                  <a:extLst>
                    <a:ext uri="{9D8B030D-6E8A-4147-A177-3AD203B41FA5}">
                      <a16:colId xmlns:a16="http://schemas.microsoft.com/office/drawing/2014/main" val="20002"/>
                    </a:ext>
                  </a:extLst>
                </a:gridCol>
              </a:tblGrid>
              <a:tr h="421297">
                <a:tc gridSpan="3">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Day 1</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421297">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時間</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gridSpan="2">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建議議程</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extLst>
                  <a:ext uri="{0D108BD9-81ED-4DB2-BD59-A6C34878D82A}">
                    <a16:rowId xmlns:a16="http://schemas.microsoft.com/office/drawing/2014/main" val="10001"/>
                  </a:ext>
                </a:extLst>
              </a:tr>
              <a:tr h="421297">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08:30~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l" rtl="0">
                        <a:spcBef>
                          <a:spcPts val="0"/>
                        </a:spcBef>
                        <a:buNone/>
                      </a:pPr>
                      <a:r>
                        <a:rPr lang="zh-TW" b="0" i="0" dirty="0">
                          <a:latin typeface="PingFang TC Thin" panose="020B0200000000000000" pitchFamily="34" charset="-120"/>
                          <a:ea typeface="PingFang TC Thin" panose="020B0200000000000000" pitchFamily="34" charset="-120"/>
                        </a:rPr>
                        <a:t>報到/</a:t>
                      </a:r>
                      <a:r>
                        <a:rPr lang="zh-TW" b="0" i="0" dirty="0">
                          <a:solidFill>
                            <a:schemeClr val="dk1"/>
                          </a:solidFill>
                          <a:latin typeface="PingFang TC Thin" panose="020B0200000000000000" pitchFamily="34" charset="-120"/>
                          <a:ea typeface="PingFang TC Thin" panose="020B0200000000000000" pitchFamily="34" charset="-120"/>
                        </a:rPr>
                        <a:t>引言</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a:spcBef>
                          <a:spcPts val="0"/>
                        </a:spcBef>
                        <a:buClr>
                          <a:schemeClr val="dk1"/>
                        </a:buClr>
                        <a:buSzPct val="78571"/>
                        <a:buFont typeface="Arial"/>
                        <a:buNone/>
                      </a:pPr>
                      <a:r>
                        <a:rPr lang="zh-TW" b="0" i="0" dirty="0">
                          <a:solidFill>
                            <a:schemeClr val="dk1"/>
                          </a:solidFill>
                          <a:latin typeface="PingFang TC Thin" panose="020B0200000000000000" pitchFamily="34" charset="-120"/>
                          <a:ea typeface="PingFang TC Thin" panose="020B0200000000000000" pitchFamily="34" charset="-120"/>
                        </a:rPr>
                        <a:t>講師A</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2"/>
                  </a:ext>
                </a:extLst>
              </a:tr>
              <a:tr h="875035">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l">
                        <a:spcBef>
                          <a:spcPts val="0"/>
                        </a:spcBef>
                        <a:buNone/>
                      </a:pPr>
                      <a:endParaRPr lang="en-US" altLang="zh-TW" b="0" i="0" dirty="0">
                        <a:latin typeface="PingFang TC Thin" panose="020B0200000000000000" pitchFamily="34" charset="-120"/>
                        <a:ea typeface="PingFang TC Thin" panose="020B0200000000000000" pitchFamily="34" charset="-120"/>
                      </a:endParaRPr>
                    </a:p>
                    <a:p>
                      <a:pPr lvl="0" algn="l">
                        <a:spcBef>
                          <a:spcPts val="0"/>
                        </a:spcBef>
                        <a:buNone/>
                      </a:pPr>
                      <a:endParaRPr lang="en-US" altLang="zh-TW" b="0" i="0" dirty="0">
                        <a:latin typeface="PingFang TC Thin" panose="020B0200000000000000" pitchFamily="34" charset="-120"/>
                        <a:ea typeface="PingFang TC Thin" panose="020B0200000000000000" pitchFamily="34" charset="-120"/>
                      </a:endParaRPr>
                    </a:p>
                    <a:p>
                      <a:pPr lvl="0" algn="l">
                        <a:spcBef>
                          <a:spcPts val="0"/>
                        </a:spcBef>
                        <a:buNone/>
                      </a:pPr>
                      <a:endParaRPr lang="zh-TW"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a:spcBef>
                          <a:spcPts val="0"/>
                        </a:spcBef>
                        <a:buNone/>
                      </a:pPr>
                      <a:r>
                        <a:rPr lang="zh-TW" b="0" i="0" dirty="0">
                          <a:latin typeface="PingFang TC Thin" panose="020B0200000000000000" pitchFamily="34" charset="-120"/>
                          <a:ea typeface="PingFang TC Thin" panose="020B0200000000000000" pitchFamily="34" charset="-120"/>
                        </a:rPr>
                        <a:t>講師A</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3"/>
                  </a:ext>
                </a:extLst>
              </a:tr>
              <a:tr h="421297">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l">
                        <a:spcBef>
                          <a:spcPts val="0"/>
                        </a:spcBef>
                        <a:buNone/>
                      </a:pPr>
                      <a:r>
                        <a:rPr lang="zh-TW" b="0" i="0" dirty="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a:spcBef>
                          <a:spcPts val="0"/>
                        </a:spcBef>
                        <a:buNone/>
                      </a:pPr>
                      <a:endParaRPr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648166">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l">
                        <a:spcBef>
                          <a:spcPts val="0"/>
                        </a:spcBef>
                        <a:buNone/>
                      </a:pPr>
                      <a:endParaRPr lang="en-US" altLang="zh-TW" b="0" i="0" dirty="0">
                        <a:latin typeface="PingFang TC Thin" panose="020B0200000000000000" pitchFamily="34" charset="-120"/>
                        <a:ea typeface="PingFang TC Thin" panose="020B0200000000000000" pitchFamily="34" charset="-120"/>
                      </a:endParaRPr>
                    </a:p>
                    <a:p>
                      <a:pPr lvl="0" algn="l">
                        <a:spcBef>
                          <a:spcPts val="0"/>
                        </a:spcBef>
                        <a:buNone/>
                      </a:pPr>
                      <a:endParaRPr lang="zh-TW"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a:spcBef>
                          <a:spcPts val="0"/>
                        </a:spcBef>
                        <a:buNone/>
                      </a:pPr>
                      <a:r>
                        <a:rPr lang="zh-TW" b="0" i="0">
                          <a:latin typeface="PingFang TC Thin" panose="020B0200000000000000" pitchFamily="34" charset="-120"/>
                          <a:ea typeface="PingFang TC Thin" panose="020B0200000000000000" pitchFamily="34" charset="-120"/>
                        </a:rPr>
                        <a:t>講師B</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5"/>
                  </a:ext>
                </a:extLst>
              </a:tr>
              <a:tr h="648166">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16:00~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l">
                        <a:spcBef>
                          <a:spcPts val="0"/>
                        </a:spcBef>
                        <a:buNone/>
                      </a:pPr>
                      <a:endParaRPr lang="zh-TW" sz="1200" b="0" i="0" dirty="0">
                        <a:solidFill>
                          <a:schemeClr val="dk1"/>
                        </a:solidFill>
                        <a:highlight>
                          <a:srgbClr val="FFFFFF"/>
                        </a:highlight>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a:spcBef>
                          <a:spcPts val="0"/>
                        </a:spcBef>
                        <a:buNone/>
                      </a:pPr>
                      <a:r>
                        <a:rPr lang="zh-TW" b="0" i="0">
                          <a:latin typeface="PingFang TC Thin" panose="020B0200000000000000" pitchFamily="34" charset="-120"/>
                          <a:ea typeface="PingFang TC Thin" panose="020B0200000000000000" pitchFamily="34" charset="-120"/>
                        </a:rPr>
                        <a:t>講師A,B</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6"/>
                  </a:ext>
                </a:extLst>
              </a:tr>
              <a:tr h="421297">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r">
                        <a:spcBef>
                          <a:spcPts val="0"/>
                        </a:spcBef>
                        <a:buNone/>
                      </a:pPr>
                      <a:endParaRPr lang="zh-TW"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a:spcBef>
                          <a:spcPts val="0"/>
                        </a:spcBef>
                        <a:buNone/>
                      </a:pPr>
                      <a:endParaRPr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6" name="圖片 5"/>
          <p:cNvPicPr>
            <a:picLocks noChangeAspect="1"/>
          </p:cNvPicPr>
          <p:nvPr/>
        </p:nvPicPr>
        <p:blipFill rotWithShape="1">
          <a:blip r:embed="rId3" cstate="screen">
            <a:extLst>
              <a:ext uri="{28A0092B-C50C-407E-A947-70E740481C1C}">
                <a14:useLocalDpi xmlns:a14="http://schemas.microsoft.com/office/drawing/2010/main"/>
              </a:ext>
            </a:extLst>
          </a:blip>
          <a:srcRect t="-82"/>
          <a:stretch/>
        </p:blipFill>
        <p:spPr>
          <a:xfrm>
            <a:off x="1973988" y="2141097"/>
            <a:ext cx="684820" cy="806323"/>
          </a:xfrm>
          <a:prstGeom prst="rect">
            <a:avLst/>
          </a:prstGeom>
        </p:spPr>
      </p:pic>
      <p:pic>
        <p:nvPicPr>
          <p:cNvPr id="3" name="圖片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91439" y="2147553"/>
            <a:ext cx="682549" cy="833765"/>
          </a:xfrm>
          <a:prstGeom prst="rect">
            <a:avLst/>
          </a:prstGeom>
        </p:spPr>
      </p:pic>
      <p:pic>
        <p:nvPicPr>
          <p:cNvPr id="4" name="圖片 3"/>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1973988" y="3175990"/>
            <a:ext cx="684820" cy="852521"/>
          </a:xfrm>
          <a:prstGeom prst="rect">
            <a:avLst/>
          </a:prstGeom>
        </p:spPr>
      </p:pic>
      <p:pic>
        <p:nvPicPr>
          <p:cNvPr id="7" name="圖片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73988" y="4093932"/>
            <a:ext cx="684820" cy="856767"/>
          </a:xfrm>
          <a:prstGeom prst="rect">
            <a:avLst/>
          </a:prstGeom>
        </p:spPr>
      </p:pic>
      <p:pic>
        <p:nvPicPr>
          <p:cNvPr id="8" name="圖片 7"/>
          <p:cNvPicPr>
            <a:picLocks noChangeAspect="1"/>
          </p:cNvPicPr>
          <p:nvPr/>
        </p:nvPicPr>
        <p:blipFill rotWithShape="1">
          <a:blip r:embed="rId7" cstate="screen">
            <a:extLst>
              <a:ext uri="{28A0092B-C50C-407E-A947-70E740481C1C}">
                <a14:useLocalDpi xmlns:a14="http://schemas.microsoft.com/office/drawing/2010/main"/>
              </a:ext>
            </a:extLst>
          </a:blip>
          <a:srcRect t="-1"/>
          <a:stretch/>
        </p:blipFill>
        <p:spPr>
          <a:xfrm>
            <a:off x="4714413" y="2183712"/>
            <a:ext cx="684820" cy="820014"/>
          </a:xfrm>
          <a:prstGeom prst="rect">
            <a:avLst/>
          </a:prstGeom>
        </p:spPr>
      </p:pic>
      <p:pic>
        <p:nvPicPr>
          <p:cNvPr id="9" name="圖片 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043274" y="1949607"/>
            <a:ext cx="689472" cy="828682"/>
          </a:xfrm>
          <a:prstGeom prst="rect">
            <a:avLst/>
          </a:prstGeom>
        </p:spPr>
      </p:pic>
      <p:pic>
        <p:nvPicPr>
          <p:cNvPr id="10" name="圖片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43274" y="4152688"/>
            <a:ext cx="684942" cy="788274"/>
          </a:xfrm>
          <a:prstGeom prst="rect">
            <a:avLst/>
          </a:prstGeom>
        </p:spPr>
      </p:pic>
      <p:pic>
        <p:nvPicPr>
          <p:cNvPr id="15" name="圖片 1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038744" y="3121468"/>
            <a:ext cx="689472" cy="82868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Shape 13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zh-TW" dirty="0">
                <a:latin typeface="PingFang TC" panose="020B0400000000000000" pitchFamily="34" charset="-120"/>
                <a:ea typeface="PingFang TC" panose="020B0400000000000000" pitchFamily="34" charset="-120"/>
              </a:rPr>
              <a:t>跨領域工作坊的操作類型</a:t>
            </a:r>
          </a:p>
        </p:txBody>
      </p:sp>
      <p:sp>
        <p:nvSpPr>
          <p:cNvPr id="136" name="Shape 136"/>
          <p:cNvSpPr txBox="1">
            <a:spLocks noGrp="1"/>
          </p:cNvSpPr>
          <p:nvPr>
            <p:ph type="body" idx="1"/>
          </p:nvPr>
        </p:nvSpPr>
        <p:spPr>
          <a:xfrm>
            <a:off x="0" y="4419300"/>
            <a:ext cx="9144000" cy="724200"/>
          </a:xfrm>
          <a:prstGeom prst="rect">
            <a:avLst/>
          </a:prstGeom>
          <a:solidFill>
            <a:srgbClr val="90AF9E"/>
          </a:solidFill>
        </p:spPr>
        <p:txBody>
          <a:bodyPr lIns="91425" tIns="91425" rIns="91425" bIns="91425" anchor="t" anchorCtr="0">
            <a:noAutofit/>
          </a:bodyPr>
          <a:lstStyle/>
          <a:p>
            <a:pPr lvl="0" rtl="0">
              <a:spcBef>
                <a:spcPts val="0"/>
              </a:spcBef>
              <a:buNone/>
            </a:pPr>
            <a:r>
              <a:rPr lang="zh-TW" dirty="0">
                <a:solidFill>
                  <a:srgbClr val="FFFFFF"/>
                </a:solidFill>
                <a:latin typeface="PingFang TC Thin" panose="020B0200000000000000" pitchFamily="34" charset="-120"/>
                <a:ea typeface="PingFang TC Thin" panose="020B0200000000000000" pitchFamily="34" charset="-120"/>
              </a:rPr>
              <a:t>將設計思考五步驟，轉化為兩種類型的工作坊，</a:t>
            </a:r>
            <a:r>
              <a:rPr lang="zh-TW" dirty="0">
                <a:solidFill>
                  <a:srgbClr val="FF0000"/>
                </a:solidFill>
                <a:latin typeface="PingFang TC Thin" panose="020B0200000000000000" pitchFamily="34" charset="-120"/>
                <a:ea typeface="PingFang TC Thin" panose="020B0200000000000000" pitchFamily="34" charset="-120"/>
              </a:rPr>
              <a:t>X型為前三步驟</a:t>
            </a:r>
            <a:r>
              <a:rPr lang="zh-TW" dirty="0">
                <a:solidFill>
                  <a:srgbClr val="FFFFFF"/>
                </a:solidFill>
                <a:latin typeface="PingFang TC Thin" panose="020B0200000000000000" pitchFamily="34" charset="-120"/>
                <a:ea typeface="PingFang TC Thin" panose="020B0200000000000000" pitchFamily="34" charset="-120"/>
              </a:rPr>
              <a:t>、</a:t>
            </a:r>
            <a:r>
              <a:rPr lang="zh-TW" dirty="0">
                <a:solidFill>
                  <a:srgbClr val="FF0000"/>
                </a:solidFill>
                <a:latin typeface="PingFang TC Thin" panose="020B0200000000000000" pitchFamily="34" charset="-120"/>
                <a:ea typeface="PingFang TC Thin" panose="020B0200000000000000" pitchFamily="34" charset="-120"/>
              </a:rPr>
              <a:t>Y型為後三步驟</a:t>
            </a:r>
            <a:r>
              <a:rPr lang="zh-TW" dirty="0">
                <a:solidFill>
                  <a:srgbClr val="FFFFFF"/>
                </a:solidFill>
                <a:latin typeface="PingFang TC Thin" panose="020B0200000000000000" pitchFamily="34" charset="-120"/>
                <a:ea typeface="PingFang TC Thin" panose="020B0200000000000000" pitchFamily="34" charset="-120"/>
              </a:rPr>
              <a:t>，聚焦此三步驟的實務練習，以兩天來執行教學。</a:t>
            </a:r>
          </a:p>
          <a:p>
            <a:pPr lvl="0" rtl="0">
              <a:spcBef>
                <a:spcPts val="0"/>
              </a:spcBef>
              <a:buNone/>
            </a:pPr>
            <a:endParaRPr sz="2400" dirty="0">
              <a:latin typeface="PingFang TC Thin" panose="020B0200000000000000" pitchFamily="34" charset="-120"/>
              <a:ea typeface="PingFang TC Thin" panose="020B0200000000000000" pitchFamily="34" charset="-120"/>
            </a:endParaRPr>
          </a:p>
        </p:txBody>
      </p:sp>
      <p:pic>
        <p:nvPicPr>
          <p:cNvPr id="25" name="圖片 24">
            <a:extLst>
              <a:ext uri="{FF2B5EF4-FFF2-40B4-BE49-F238E27FC236}">
                <a16:creationId xmlns:a16="http://schemas.microsoft.com/office/drawing/2014/main" id="{8621FDDC-8D3E-3E44-92BC-1A425FD546D7}"/>
              </a:ext>
            </a:extLst>
          </p:cNvPr>
          <p:cNvPicPr>
            <a:picLocks noChangeAspect="1"/>
          </p:cNvPicPr>
          <p:nvPr/>
        </p:nvPicPr>
        <p:blipFill>
          <a:blip r:embed="rId3"/>
          <a:stretch>
            <a:fillRect/>
          </a:stretch>
        </p:blipFill>
        <p:spPr>
          <a:xfrm>
            <a:off x="980791" y="518906"/>
            <a:ext cx="7182419" cy="3856797"/>
          </a:xfrm>
          <a:prstGeom prst="rect">
            <a:avLst/>
          </a:prstGeom>
        </p:spPr>
      </p:pic>
      <p:sp>
        <p:nvSpPr>
          <p:cNvPr id="26" name="矩形 25">
            <a:extLst>
              <a:ext uri="{FF2B5EF4-FFF2-40B4-BE49-F238E27FC236}">
                <a16:creationId xmlns:a16="http://schemas.microsoft.com/office/drawing/2014/main" id="{38999C61-A147-D84F-ADBD-8F3CFB379F52}"/>
              </a:ext>
            </a:extLst>
          </p:cNvPr>
          <p:cNvSpPr/>
          <p:nvPr/>
        </p:nvSpPr>
        <p:spPr>
          <a:xfrm>
            <a:off x="730702" y="2887816"/>
            <a:ext cx="7682593" cy="704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7" name="Shape 626">
            <a:extLst>
              <a:ext uri="{FF2B5EF4-FFF2-40B4-BE49-F238E27FC236}">
                <a16:creationId xmlns:a16="http://schemas.microsoft.com/office/drawing/2014/main" id="{C0E63733-AA6E-FB49-B545-6B2A2C2222C2}"/>
              </a:ext>
            </a:extLst>
          </p:cNvPr>
          <p:cNvSpPr txBox="1"/>
          <p:nvPr/>
        </p:nvSpPr>
        <p:spPr>
          <a:xfrm>
            <a:off x="1647750" y="1637390"/>
            <a:ext cx="2123100" cy="3042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45818E"/>
              </a:buClr>
              <a:buSzPct val="25000"/>
              <a:buFont typeface="Arial"/>
              <a:buNone/>
            </a:pPr>
            <a:r>
              <a:rPr lang="zh-TW" sz="3200" b="1" i="0" u="none" strike="noStrike" cap="none" dirty="0">
                <a:solidFill>
                  <a:srgbClr val="92D050"/>
                </a:solidFill>
                <a:latin typeface="Arial"/>
                <a:ea typeface="Arial"/>
                <a:cs typeface="Arial"/>
                <a:sym typeface="Arial"/>
              </a:rPr>
              <a:t>X型跨領域工作坊</a:t>
            </a:r>
          </a:p>
          <a:p>
            <a:pPr marL="0" marR="0" lvl="0" indent="0" algn="ctr" rtl="0">
              <a:lnSpc>
                <a:spcPct val="100000"/>
              </a:lnSpc>
              <a:spcBef>
                <a:spcPts val="0"/>
              </a:spcBef>
              <a:spcAft>
                <a:spcPts val="0"/>
              </a:spcAft>
              <a:buClr>
                <a:srgbClr val="000000"/>
              </a:buClr>
              <a:buFont typeface="Arial"/>
              <a:buNone/>
            </a:pPr>
            <a:endParaRPr sz="3200" b="0" i="0" u="none" strike="noStrike" cap="none" dirty="0">
              <a:solidFill>
                <a:srgbClr val="92D050"/>
              </a:solidFill>
              <a:latin typeface="Arial"/>
              <a:ea typeface="Arial"/>
              <a:cs typeface="Arial"/>
              <a:sym typeface="Arial"/>
            </a:endParaRPr>
          </a:p>
          <a:p>
            <a:pPr marL="0" marR="0" lvl="0" indent="0" algn="ctr" rtl="0">
              <a:lnSpc>
                <a:spcPct val="100000"/>
              </a:lnSpc>
              <a:spcBef>
                <a:spcPts val="0"/>
              </a:spcBef>
              <a:spcAft>
                <a:spcPts val="0"/>
              </a:spcAft>
              <a:buClr>
                <a:srgbClr val="000000"/>
              </a:buClr>
              <a:buFont typeface="Arial"/>
              <a:buNone/>
            </a:pPr>
            <a:endParaRPr sz="3200" b="0" i="0" u="none" strike="noStrike" cap="none" dirty="0">
              <a:solidFill>
                <a:srgbClr val="92D050"/>
              </a:solidFill>
              <a:latin typeface="Arial"/>
              <a:ea typeface="Arial"/>
              <a:cs typeface="Arial"/>
              <a:sym typeface="Arial"/>
            </a:endParaRPr>
          </a:p>
        </p:txBody>
      </p:sp>
      <p:sp>
        <p:nvSpPr>
          <p:cNvPr id="28" name="Shape 627">
            <a:extLst>
              <a:ext uri="{FF2B5EF4-FFF2-40B4-BE49-F238E27FC236}">
                <a16:creationId xmlns:a16="http://schemas.microsoft.com/office/drawing/2014/main" id="{3D30D3B7-8583-174A-B00C-B53FC34BFA28}"/>
              </a:ext>
            </a:extLst>
          </p:cNvPr>
          <p:cNvSpPr txBox="1"/>
          <p:nvPr/>
        </p:nvSpPr>
        <p:spPr>
          <a:xfrm>
            <a:off x="1050650" y="3037705"/>
            <a:ext cx="3521399" cy="405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zh-TW" sz="1800" b="0" i="0" u="none" strike="noStrike" cap="none" dirty="0">
                <a:solidFill>
                  <a:schemeClr val="dk1"/>
                </a:solidFill>
                <a:latin typeface="Arial"/>
                <a:ea typeface="Arial"/>
                <a:cs typeface="Arial"/>
                <a:sym typeface="Arial"/>
              </a:rPr>
              <a:t>同理心+釐清問題＋發想解決方案</a:t>
            </a:r>
          </a:p>
        </p:txBody>
      </p:sp>
      <p:sp>
        <p:nvSpPr>
          <p:cNvPr id="29" name="Shape 628">
            <a:extLst>
              <a:ext uri="{FF2B5EF4-FFF2-40B4-BE49-F238E27FC236}">
                <a16:creationId xmlns:a16="http://schemas.microsoft.com/office/drawing/2014/main" id="{07061874-56FF-F54B-8FAC-6911FD38A606}"/>
              </a:ext>
            </a:extLst>
          </p:cNvPr>
          <p:cNvSpPr txBox="1"/>
          <p:nvPr/>
        </p:nvSpPr>
        <p:spPr>
          <a:xfrm>
            <a:off x="4743975" y="3037705"/>
            <a:ext cx="3521399" cy="405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zh-TW" sz="1800" b="0" i="0" u="none" strike="noStrike" cap="none" dirty="0">
                <a:solidFill>
                  <a:schemeClr val="dk1"/>
                </a:solidFill>
                <a:latin typeface="Arial"/>
                <a:ea typeface="Arial"/>
                <a:cs typeface="Arial"/>
                <a:sym typeface="Arial"/>
              </a:rPr>
              <a:t>解決的想法+原型製作+使用測試</a:t>
            </a:r>
          </a:p>
        </p:txBody>
      </p:sp>
      <p:sp>
        <p:nvSpPr>
          <p:cNvPr id="30" name="Shape 629">
            <a:extLst>
              <a:ext uri="{FF2B5EF4-FFF2-40B4-BE49-F238E27FC236}">
                <a16:creationId xmlns:a16="http://schemas.microsoft.com/office/drawing/2014/main" id="{47D60B58-0091-1842-9318-20CFB4B17560}"/>
              </a:ext>
            </a:extLst>
          </p:cNvPr>
          <p:cNvSpPr txBox="1"/>
          <p:nvPr/>
        </p:nvSpPr>
        <p:spPr>
          <a:xfrm>
            <a:off x="5262850" y="1637390"/>
            <a:ext cx="2123100" cy="3042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45818E"/>
              </a:buClr>
              <a:buSzPct val="25000"/>
              <a:buFont typeface="Arial"/>
              <a:buNone/>
            </a:pPr>
            <a:r>
              <a:rPr lang="zh-TW" sz="3200" b="1" i="0" u="none" strike="noStrike" cap="none" dirty="0">
                <a:solidFill>
                  <a:srgbClr val="92D050"/>
                </a:solidFill>
                <a:latin typeface="Arial"/>
                <a:ea typeface="Arial"/>
                <a:cs typeface="Arial"/>
                <a:sym typeface="Arial"/>
              </a:rPr>
              <a:t>Ｙ型跨領域工作坊</a:t>
            </a:r>
          </a:p>
          <a:p>
            <a:pPr marL="0" marR="0" lvl="0" indent="0" algn="ctr" rtl="0">
              <a:lnSpc>
                <a:spcPct val="100000"/>
              </a:lnSpc>
              <a:spcBef>
                <a:spcPts val="0"/>
              </a:spcBef>
              <a:spcAft>
                <a:spcPts val="0"/>
              </a:spcAft>
              <a:buClr>
                <a:srgbClr val="000000"/>
              </a:buClr>
              <a:buFont typeface="Arial"/>
              <a:buNone/>
            </a:pPr>
            <a:endParaRPr sz="3200" b="0" i="0" u="none" strike="noStrike" cap="none" dirty="0">
              <a:solidFill>
                <a:srgbClr val="92D050"/>
              </a:solidFill>
              <a:latin typeface="Arial"/>
              <a:ea typeface="Arial"/>
              <a:cs typeface="Arial"/>
              <a:sym typeface="Arial"/>
            </a:endParaRPr>
          </a:p>
          <a:p>
            <a:pPr marL="0" marR="0" lvl="0" indent="0" algn="ctr" rtl="0">
              <a:lnSpc>
                <a:spcPct val="100000"/>
              </a:lnSpc>
              <a:spcBef>
                <a:spcPts val="0"/>
              </a:spcBef>
              <a:spcAft>
                <a:spcPts val="0"/>
              </a:spcAft>
              <a:buClr>
                <a:srgbClr val="000000"/>
              </a:buClr>
              <a:buFont typeface="Arial"/>
              <a:buNone/>
            </a:pPr>
            <a:endParaRPr sz="3200" b="0" i="0" u="none" strike="noStrike" cap="none" dirty="0">
              <a:solidFill>
                <a:srgbClr val="92D05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相片, 桌, 坐, 掛 的圖片&#10;&#10;自動產生的描述">
            <a:extLst>
              <a:ext uri="{FF2B5EF4-FFF2-40B4-BE49-F238E27FC236}">
                <a16:creationId xmlns:a16="http://schemas.microsoft.com/office/drawing/2014/main" id="{4E3E68F8-B4F0-6A4D-9FA2-98C43EDD2CC2}"/>
              </a:ext>
            </a:extLst>
          </p:cNvPr>
          <p:cNvPicPr>
            <a:picLocks noChangeAspect="1"/>
          </p:cNvPicPr>
          <p:nvPr/>
        </p:nvPicPr>
        <p:blipFill>
          <a:blip r:embed="rId3"/>
          <a:stretch>
            <a:fillRect/>
          </a:stretch>
        </p:blipFill>
        <p:spPr>
          <a:xfrm>
            <a:off x="5138765" y="1209249"/>
            <a:ext cx="3801949" cy="2725002"/>
          </a:xfrm>
          <a:prstGeom prst="rect">
            <a:avLst/>
          </a:prstGeom>
        </p:spPr>
      </p:pic>
      <p:pic>
        <p:nvPicPr>
          <p:cNvPr id="7" name="圖片 6" descr="一張含有 室內, 桌, 相片, 坐 的圖片&#10;&#10;自動產生的描述">
            <a:extLst>
              <a:ext uri="{FF2B5EF4-FFF2-40B4-BE49-F238E27FC236}">
                <a16:creationId xmlns:a16="http://schemas.microsoft.com/office/drawing/2014/main" id="{2CAA7363-0768-0046-A4B7-A80BAB13FE26}"/>
              </a:ext>
            </a:extLst>
          </p:cNvPr>
          <p:cNvPicPr>
            <a:picLocks noChangeAspect="1"/>
          </p:cNvPicPr>
          <p:nvPr/>
        </p:nvPicPr>
        <p:blipFill>
          <a:blip r:embed="rId4"/>
          <a:stretch>
            <a:fillRect/>
          </a:stretch>
        </p:blipFill>
        <p:spPr>
          <a:xfrm>
            <a:off x="816136" y="1209249"/>
            <a:ext cx="3810108" cy="2725002"/>
          </a:xfrm>
          <a:prstGeom prst="rect">
            <a:avLst/>
          </a:prstGeom>
        </p:spPr>
      </p:pic>
      <p:sp>
        <p:nvSpPr>
          <p:cNvPr id="9" name="Shape 132">
            <a:extLst>
              <a:ext uri="{FF2B5EF4-FFF2-40B4-BE49-F238E27FC236}">
                <a16:creationId xmlns:a16="http://schemas.microsoft.com/office/drawing/2014/main" id="{DED375C1-576D-2F4F-BBB3-6F57D700619E}"/>
              </a:ext>
            </a:extLst>
          </p:cNvPr>
          <p:cNvSpPr txBox="1"/>
          <p:nvPr/>
        </p:nvSpPr>
        <p:spPr>
          <a:xfrm>
            <a:off x="1590600" y="4042382"/>
            <a:ext cx="2123100" cy="304200"/>
          </a:xfrm>
          <a:prstGeom prst="rect">
            <a:avLst/>
          </a:prstGeom>
          <a:solidFill>
            <a:schemeClr val="lt1"/>
          </a:solidFill>
          <a:ln>
            <a:noFill/>
          </a:ln>
        </p:spPr>
        <p:txBody>
          <a:bodyPr lIns="91425" tIns="91425" rIns="91425" bIns="91425" anchor="t" anchorCtr="0">
            <a:noAutofit/>
          </a:bodyPr>
          <a:lstStyle/>
          <a:p>
            <a:pPr lvl="0" algn="ctr" rtl="0">
              <a:spcBef>
                <a:spcPts val="0"/>
              </a:spcBef>
              <a:buNone/>
            </a:pPr>
            <a:r>
              <a:rPr lang="zh-TW" sz="1800" dirty="0">
                <a:solidFill>
                  <a:srgbClr val="45818E"/>
                </a:solidFill>
                <a:latin typeface="PingFang TC Thin" panose="020B0200000000000000" pitchFamily="34" charset="-120"/>
                <a:ea typeface="PingFang TC Thin" panose="020B0200000000000000" pitchFamily="34" charset="-120"/>
              </a:rPr>
              <a:t>X型跨領域工作坊</a:t>
            </a:r>
          </a:p>
          <a:p>
            <a:pPr lvl="0" algn="ctr" rtl="0">
              <a:spcBef>
                <a:spcPts val="0"/>
              </a:spcBef>
              <a:buNone/>
            </a:pPr>
            <a:endParaRPr sz="1800" dirty="0">
              <a:solidFill>
                <a:srgbClr val="45818E"/>
              </a:solidFill>
              <a:latin typeface="PingFang TC Thin" panose="020B0200000000000000" pitchFamily="34" charset="-120"/>
              <a:ea typeface="PingFang TC Thin" panose="020B0200000000000000" pitchFamily="34" charset="-120"/>
            </a:endParaRPr>
          </a:p>
          <a:p>
            <a:pPr lvl="0" algn="ctr" rtl="0">
              <a:spcBef>
                <a:spcPts val="0"/>
              </a:spcBef>
              <a:buNone/>
            </a:pPr>
            <a:endParaRPr sz="1800" dirty="0">
              <a:latin typeface="PingFang TC Thin" panose="020B0200000000000000" pitchFamily="34" charset="-120"/>
              <a:ea typeface="PingFang TC Thin" panose="020B0200000000000000" pitchFamily="34" charset="-120"/>
            </a:endParaRPr>
          </a:p>
        </p:txBody>
      </p:sp>
      <p:sp>
        <p:nvSpPr>
          <p:cNvPr id="10" name="Shape 135">
            <a:extLst>
              <a:ext uri="{FF2B5EF4-FFF2-40B4-BE49-F238E27FC236}">
                <a16:creationId xmlns:a16="http://schemas.microsoft.com/office/drawing/2014/main" id="{138BA9ED-FC42-5E4D-B34A-BC7CC6503C8A}"/>
              </a:ext>
            </a:extLst>
          </p:cNvPr>
          <p:cNvSpPr txBox="1"/>
          <p:nvPr/>
        </p:nvSpPr>
        <p:spPr>
          <a:xfrm>
            <a:off x="5918622" y="4042382"/>
            <a:ext cx="2123100" cy="304200"/>
          </a:xfrm>
          <a:prstGeom prst="rect">
            <a:avLst/>
          </a:prstGeom>
          <a:solidFill>
            <a:schemeClr val="lt1"/>
          </a:solidFill>
          <a:ln>
            <a:noFill/>
          </a:ln>
        </p:spPr>
        <p:txBody>
          <a:bodyPr lIns="91425" tIns="91425" rIns="91425" bIns="91425" anchor="t" anchorCtr="0">
            <a:noAutofit/>
          </a:bodyPr>
          <a:lstStyle/>
          <a:p>
            <a:pPr lvl="0" algn="ctr" rtl="0">
              <a:spcBef>
                <a:spcPts val="0"/>
              </a:spcBef>
              <a:buNone/>
            </a:pPr>
            <a:r>
              <a:rPr lang="zh-TW" sz="1800" dirty="0">
                <a:solidFill>
                  <a:srgbClr val="45818E"/>
                </a:solidFill>
                <a:latin typeface="PingFang TC Thin" panose="020B0200000000000000" pitchFamily="34" charset="-120"/>
                <a:ea typeface="PingFang TC Thin" panose="020B0200000000000000" pitchFamily="34" charset="-120"/>
              </a:rPr>
              <a:t>Ｙ型跨領域工作坊</a:t>
            </a:r>
          </a:p>
          <a:p>
            <a:pPr lvl="0" algn="ctr" rtl="0">
              <a:spcBef>
                <a:spcPts val="0"/>
              </a:spcBef>
              <a:buNone/>
            </a:pPr>
            <a:endParaRPr sz="1800" dirty="0">
              <a:solidFill>
                <a:srgbClr val="45818E"/>
              </a:solidFill>
              <a:latin typeface="PingFang TC Thin" panose="020B0200000000000000" pitchFamily="34" charset="-120"/>
              <a:ea typeface="PingFang TC Thin" panose="020B0200000000000000" pitchFamily="34" charset="-120"/>
            </a:endParaRPr>
          </a:p>
          <a:p>
            <a:pPr lvl="0" algn="ctr" rtl="0">
              <a:spcBef>
                <a:spcPts val="0"/>
              </a:spcBef>
              <a:buNone/>
            </a:pPr>
            <a:endParaRPr sz="1800" dirty="0">
              <a:solidFill>
                <a:srgbClr val="45818E"/>
              </a:solidFill>
              <a:latin typeface="PingFang TC Thin" panose="020B0200000000000000" pitchFamily="34" charset="-120"/>
              <a:ea typeface="PingFang TC Thin" panose="020B0200000000000000" pitchFamily="34" charset="-120"/>
            </a:endParaRPr>
          </a:p>
        </p:txBody>
      </p:sp>
      <p:sp>
        <p:nvSpPr>
          <p:cNvPr id="11" name="標題 10">
            <a:extLst>
              <a:ext uri="{FF2B5EF4-FFF2-40B4-BE49-F238E27FC236}">
                <a16:creationId xmlns:a16="http://schemas.microsoft.com/office/drawing/2014/main" id="{B8AB6F1B-643A-1E46-B967-B179A17E360D}"/>
              </a:ext>
            </a:extLst>
          </p:cNvPr>
          <p:cNvSpPr>
            <a:spLocks noGrp="1"/>
          </p:cNvSpPr>
          <p:nvPr>
            <p:ph type="title"/>
          </p:nvPr>
        </p:nvSpPr>
        <p:spPr/>
        <p:txBody>
          <a:bodyPr/>
          <a:lstStyle/>
          <a:p>
            <a:r>
              <a:rPr lang="zh-TW" altLang="en-US" dirty="0"/>
              <a:t>實際課程執行時</a:t>
            </a:r>
          </a:p>
        </p:txBody>
      </p:sp>
    </p:spTree>
    <p:extLst>
      <p:ext uri="{BB962C8B-B14F-4D97-AF65-F5344CB8AC3E}">
        <p14:creationId xmlns:p14="http://schemas.microsoft.com/office/powerpoint/2010/main" val="2346594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6" name="Shape 15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zh-TW" dirty="0">
                <a:latin typeface="PingFang TC" panose="020B0400000000000000" pitchFamily="34" charset="-120"/>
                <a:ea typeface="PingFang TC" panose="020B0400000000000000" pitchFamily="34" charset="-120"/>
              </a:rPr>
              <a:t>跨領域工作坊類型：X型</a:t>
            </a:r>
          </a:p>
        </p:txBody>
      </p:sp>
      <p:sp>
        <p:nvSpPr>
          <p:cNvPr id="174" name="Shape 174"/>
          <p:cNvSpPr txBox="1">
            <a:spLocks noGrp="1"/>
          </p:cNvSpPr>
          <p:nvPr>
            <p:ph type="body" idx="1"/>
          </p:nvPr>
        </p:nvSpPr>
        <p:spPr>
          <a:xfrm>
            <a:off x="0" y="4419300"/>
            <a:ext cx="9144000" cy="724200"/>
          </a:xfrm>
          <a:prstGeom prst="rect">
            <a:avLst/>
          </a:prstGeom>
          <a:solidFill>
            <a:srgbClr val="90AF9E"/>
          </a:solidFill>
        </p:spPr>
        <p:txBody>
          <a:bodyPr lIns="91425" tIns="91425" rIns="91425" bIns="91425" anchor="t" anchorCtr="0">
            <a:noAutofit/>
          </a:bodyPr>
          <a:lstStyle/>
          <a:p>
            <a:pPr lvl="0" rtl="0">
              <a:spcBef>
                <a:spcPts val="0"/>
              </a:spcBef>
              <a:buNone/>
            </a:pPr>
            <a:r>
              <a:rPr lang="zh-TW">
                <a:solidFill>
                  <a:srgbClr val="FFFFFF"/>
                </a:solidFill>
                <a:latin typeface="PingFang TC Thin" panose="020B0200000000000000" pitchFamily="34" charset="-120"/>
                <a:ea typeface="PingFang TC Thin" panose="020B0200000000000000" pitchFamily="34" charset="-120"/>
              </a:rPr>
              <a:t>重視「問題探索」、強調「觀察體驗」。進入真實場域、以同理心暸解使用者，探索需求的可能性，並透過釐清，收斂出「具體、有意義」的問題，發想有創意的解決方案。</a:t>
            </a:r>
          </a:p>
          <a:p>
            <a:pPr lvl="0" rtl="0">
              <a:spcBef>
                <a:spcPts val="0"/>
              </a:spcBef>
              <a:buNone/>
            </a:pPr>
            <a:endParaRPr sz="2400">
              <a:latin typeface="PingFang TC Thin" panose="020B0200000000000000" pitchFamily="34" charset="-120"/>
              <a:ea typeface="PingFang TC Thin" panose="020B0200000000000000" pitchFamily="34" charset="-120"/>
            </a:endParaRPr>
          </a:p>
        </p:txBody>
      </p:sp>
      <p:sp>
        <p:nvSpPr>
          <p:cNvPr id="28" name="Shape 133">
            <a:extLst>
              <a:ext uri="{FF2B5EF4-FFF2-40B4-BE49-F238E27FC236}">
                <a16:creationId xmlns:a16="http://schemas.microsoft.com/office/drawing/2014/main" id="{0DBC707D-4C2D-8746-9937-7BA026DC2162}"/>
              </a:ext>
            </a:extLst>
          </p:cNvPr>
          <p:cNvSpPr txBox="1"/>
          <p:nvPr/>
        </p:nvSpPr>
        <p:spPr>
          <a:xfrm>
            <a:off x="311700" y="1079969"/>
            <a:ext cx="3618904" cy="405000"/>
          </a:xfrm>
          <a:prstGeom prst="rect">
            <a:avLst/>
          </a:prstGeom>
          <a:noFill/>
          <a:ln>
            <a:noFill/>
          </a:ln>
        </p:spPr>
        <p:txBody>
          <a:bodyPr lIns="91425" tIns="91425" rIns="91425" bIns="91425" anchor="ctr" anchorCtr="0">
            <a:noAutofit/>
          </a:bodyPr>
          <a:lstStyle/>
          <a:p>
            <a:pPr lvl="0" algn="ctr" rtl="0">
              <a:spcBef>
                <a:spcPts val="0"/>
              </a:spcBef>
              <a:buNone/>
            </a:pPr>
            <a:r>
              <a:rPr lang="zh-TW" sz="1800" dirty="0">
                <a:solidFill>
                  <a:schemeClr val="dk1"/>
                </a:solidFill>
                <a:latin typeface="PingFang TC Thin" panose="020B0200000000000000" pitchFamily="34" charset="-120"/>
                <a:ea typeface="PingFang TC Thin" panose="020B0200000000000000" pitchFamily="34" charset="-120"/>
              </a:rPr>
              <a:t>同理心+釐清問題＋發想解決方案</a:t>
            </a:r>
          </a:p>
        </p:txBody>
      </p:sp>
      <p:pic>
        <p:nvPicPr>
          <p:cNvPr id="29" name="圖片 28" descr="一張含有 室內, 桌, 相片, 坐 的圖片&#10;&#10;自動產生的描述">
            <a:extLst>
              <a:ext uri="{FF2B5EF4-FFF2-40B4-BE49-F238E27FC236}">
                <a16:creationId xmlns:a16="http://schemas.microsoft.com/office/drawing/2014/main" id="{43789198-0FFE-ED45-8441-8CBD7181C511}"/>
              </a:ext>
            </a:extLst>
          </p:cNvPr>
          <p:cNvPicPr>
            <a:picLocks noChangeAspect="1"/>
          </p:cNvPicPr>
          <p:nvPr/>
        </p:nvPicPr>
        <p:blipFill>
          <a:blip r:embed="rId3"/>
          <a:stretch>
            <a:fillRect/>
          </a:stretch>
        </p:blipFill>
        <p:spPr>
          <a:xfrm>
            <a:off x="4347274" y="1044868"/>
            <a:ext cx="4422410" cy="316292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Shape 17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345900" y="68525"/>
            <a:ext cx="6515895" cy="4343453"/>
          </a:xfrm>
          <a:prstGeom prst="rect">
            <a:avLst/>
          </a:prstGeom>
          <a:noFill/>
          <a:ln>
            <a:noFill/>
          </a:ln>
        </p:spPr>
      </p:pic>
      <p:sp>
        <p:nvSpPr>
          <p:cNvPr id="180" name="Shape 180"/>
          <p:cNvSpPr txBox="1">
            <a:spLocks noGrp="1"/>
          </p:cNvSpPr>
          <p:nvPr>
            <p:ph type="body" idx="1"/>
          </p:nvPr>
        </p:nvSpPr>
        <p:spPr>
          <a:xfrm>
            <a:off x="0" y="4411978"/>
            <a:ext cx="9144000" cy="731521"/>
          </a:xfrm>
          <a:prstGeom prst="rect">
            <a:avLst/>
          </a:prstGeom>
          <a:solidFill>
            <a:srgbClr val="90AF9E"/>
          </a:solidFill>
        </p:spPr>
        <p:txBody>
          <a:bodyPr lIns="91425" tIns="91425" rIns="91425" bIns="91425" anchor="ctr" anchorCtr="0">
            <a:noAutofit/>
          </a:bodyPr>
          <a:lstStyle/>
          <a:p>
            <a:pPr lvl="0" algn="ctr" rtl="0">
              <a:lnSpc>
                <a:spcPct val="100000"/>
              </a:lnSpc>
              <a:spcBef>
                <a:spcPts val="0"/>
              </a:spcBef>
              <a:spcAft>
                <a:spcPts val="0"/>
              </a:spcAft>
              <a:buNone/>
            </a:pPr>
            <a:r>
              <a:rPr lang="zh-TW" sz="2800" dirty="0">
                <a:solidFill>
                  <a:srgbClr val="FFFFFF"/>
                </a:solidFill>
              </a:rPr>
              <a:t>X型工作坊案例：銀髮購物×行動智慧</a:t>
            </a:r>
          </a:p>
        </p:txBody>
      </p:sp>
      <p:sp>
        <p:nvSpPr>
          <p:cNvPr id="181" name="Shape 181"/>
          <p:cNvSpPr txBox="1"/>
          <p:nvPr/>
        </p:nvSpPr>
        <p:spPr>
          <a:xfrm>
            <a:off x="7920975" y="2187025"/>
            <a:ext cx="1394400" cy="2304900"/>
          </a:xfrm>
          <a:prstGeom prst="rect">
            <a:avLst/>
          </a:prstGeom>
          <a:noFill/>
          <a:ln>
            <a:noFill/>
          </a:ln>
        </p:spPr>
        <p:txBody>
          <a:bodyPr lIns="91425" tIns="91425" rIns="91425" bIns="91425" anchor="t" anchorCtr="0">
            <a:noAutofit/>
          </a:bodyPr>
          <a:lstStyle/>
          <a:p>
            <a:pPr lvl="0" rtl="0">
              <a:spcBef>
                <a:spcPts val="0"/>
              </a:spcBef>
              <a:buNone/>
            </a:pPr>
            <a:r>
              <a:rPr lang="zh-TW" dirty="0">
                <a:latin typeface="PingFang TC Thin" panose="020B0200000000000000" pitchFamily="34" charset="-120"/>
                <a:ea typeface="PingFang TC Thin" panose="020B0200000000000000" pitchFamily="34" charset="-120"/>
              </a:rPr>
              <a:t>辦理時間：</a:t>
            </a:r>
          </a:p>
          <a:p>
            <a:pPr lvl="0" rtl="0">
              <a:spcBef>
                <a:spcPts val="0"/>
              </a:spcBef>
              <a:buNone/>
            </a:pPr>
            <a:r>
              <a:rPr lang="zh-TW" dirty="0">
                <a:latin typeface="PingFang TC Thin" panose="020B0200000000000000" pitchFamily="34" charset="-120"/>
                <a:ea typeface="PingFang TC Thin" panose="020B0200000000000000" pitchFamily="34" charset="-120"/>
              </a:rPr>
              <a:t>104.8.26~27. </a:t>
            </a:r>
          </a:p>
          <a:p>
            <a:pPr lvl="0">
              <a:spcBef>
                <a:spcPts val="0"/>
              </a:spcBef>
              <a:buNone/>
            </a:pPr>
            <a:endParaRPr dirty="0">
              <a:latin typeface="PingFang TC Thin" panose="020B0200000000000000" pitchFamily="34" charset="-120"/>
              <a:ea typeface="PingFang TC Thin" panose="020B0200000000000000" pitchFamily="34" charset="-120"/>
            </a:endParaRPr>
          </a:p>
          <a:p>
            <a:pPr lvl="0" rtl="0">
              <a:spcBef>
                <a:spcPts val="0"/>
              </a:spcBef>
              <a:buNone/>
            </a:pPr>
            <a:r>
              <a:rPr lang="zh-TW" dirty="0">
                <a:latin typeface="PingFang TC Thin" panose="020B0200000000000000" pitchFamily="34" charset="-120"/>
                <a:ea typeface="PingFang TC Thin" panose="020B0200000000000000" pitchFamily="34" charset="-120"/>
              </a:rPr>
              <a:t>辦理地點：</a:t>
            </a:r>
          </a:p>
          <a:p>
            <a:pPr lvl="0" rtl="0">
              <a:spcBef>
                <a:spcPts val="0"/>
              </a:spcBef>
              <a:buNone/>
            </a:pPr>
            <a:r>
              <a:rPr lang="zh-TW" dirty="0">
                <a:solidFill>
                  <a:schemeClr val="dk1"/>
                </a:solidFill>
                <a:latin typeface="PingFang TC Thin" panose="020B0200000000000000" pitchFamily="34" charset="-120"/>
                <a:ea typeface="PingFang TC Thin" panose="020B0200000000000000" pitchFamily="34" charset="-120"/>
              </a:rPr>
              <a:t>臺灣大學</a:t>
            </a:r>
          </a:p>
          <a:p>
            <a:pPr lvl="0" rtl="0">
              <a:spcBef>
                <a:spcPts val="0"/>
              </a:spcBef>
              <a:buNone/>
            </a:pPr>
            <a:r>
              <a:rPr lang="zh-TW" dirty="0">
                <a:latin typeface="PingFang TC Thin" panose="020B0200000000000000" pitchFamily="34" charset="-120"/>
                <a:ea typeface="PingFang TC Thin" panose="020B0200000000000000" pitchFamily="34" charset="-120"/>
              </a:rPr>
              <a:t>全聯福利中心</a:t>
            </a:r>
          </a:p>
          <a:p>
            <a:pPr lvl="0">
              <a:spcBef>
                <a:spcPts val="0"/>
              </a:spcBef>
              <a:buNone/>
            </a:pPr>
            <a:r>
              <a:rPr lang="zh-TW" dirty="0">
                <a:latin typeface="PingFang TC Thin" panose="020B0200000000000000" pitchFamily="34" charset="-120"/>
                <a:ea typeface="PingFang TC Thin" panose="020B0200000000000000" pitchFamily="34" charset="-120"/>
              </a:rPr>
              <a:t>(黎元門市)</a:t>
            </a:r>
          </a:p>
          <a:p>
            <a:pPr lvl="0">
              <a:spcBef>
                <a:spcPts val="0"/>
              </a:spcBef>
              <a:buNone/>
            </a:pPr>
            <a:endParaRPr dirty="0">
              <a:latin typeface="PingFang TC Thin" panose="020B0200000000000000" pitchFamily="34" charset="-120"/>
              <a:ea typeface="PingFang TC Thin" panose="020B0200000000000000" pitchFamily="34" charset="-120"/>
            </a:endParaRPr>
          </a:p>
          <a:p>
            <a:pPr lvl="0">
              <a:spcBef>
                <a:spcPts val="0"/>
              </a:spcBef>
              <a:buNone/>
            </a:pPr>
            <a:r>
              <a:rPr lang="zh-TW" dirty="0">
                <a:latin typeface="PingFang TC Thin" panose="020B0200000000000000" pitchFamily="34" charset="-120"/>
                <a:ea typeface="PingFang TC Thin" panose="020B0200000000000000" pitchFamily="34" charset="-120"/>
              </a:rPr>
              <a:t>主辦單位：</a:t>
            </a:r>
          </a:p>
          <a:p>
            <a:pPr lvl="0" rtl="0">
              <a:spcBef>
                <a:spcPts val="0"/>
              </a:spcBef>
              <a:buNone/>
            </a:pPr>
            <a:r>
              <a:rPr lang="zh-TW" dirty="0">
                <a:latin typeface="PingFang TC Thin" panose="020B0200000000000000" pitchFamily="34" charset="-120"/>
                <a:ea typeface="PingFang TC Thin" panose="020B0200000000000000" pitchFamily="34" charset="-120"/>
              </a:rPr>
              <a:t>智齡聯盟</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lgn="ctr" rtl="0">
              <a:spcBef>
                <a:spcPts val="0"/>
              </a:spcBef>
              <a:buNone/>
            </a:pPr>
            <a:r>
              <a:rPr lang="zh-TW" sz="2400" dirty="0"/>
              <a:t>主題發想</a:t>
            </a:r>
          </a:p>
        </p:txBody>
      </p:sp>
      <p:sp>
        <p:nvSpPr>
          <p:cNvPr id="187" name="Shape 187"/>
          <p:cNvSpPr txBox="1"/>
          <p:nvPr/>
        </p:nvSpPr>
        <p:spPr>
          <a:xfrm>
            <a:off x="0" y="0"/>
            <a:ext cx="3000000" cy="3000000"/>
          </a:xfrm>
          <a:prstGeom prst="rect">
            <a:avLst/>
          </a:prstGeom>
          <a:noFill/>
          <a:ln>
            <a:noFill/>
          </a:ln>
        </p:spPr>
        <p:txBody>
          <a:bodyPr lIns="91425" tIns="91425" rIns="91425" bIns="91425" anchor="ctr" anchorCtr="0">
            <a:noAutofit/>
          </a:bodyPr>
          <a:lstStyle/>
          <a:p>
            <a:pPr lvl="0" algn="ctr" rtl="0">
              <a:lnSpc>
                <a:spcPct val="115000"/>
              </a:lnSpc>
              <a:spcBef>
                <a:spcPts val="0"/>
              </a:spcBef>
              <a:buNone/>
            </a:pPr>
            <a:endParaRPr sz="2800">
              <a:solidFill>
                <a:srgbClr val="FFFFFF"/>
              </a:solidFill>
            </a:endParaRPr>
          </a:p>
        </p:txBody>
      </p:sp>
      <p:sp>
        <p:nvSpPr>
          <p:cNvPr id="188" name="Shape 188"/>
          <p:cNvSpPr txBox="1">
            <a:spLocks noGrp="1"/>
          </p:cNvSpPr>
          <p:nvPr>
            <p:ph type="body" idx="1"/>
          </p:nvPr>
        </p:nvSpPr>
        <p:spPr>
          <a:xfrm>
            <a:off x="0" y="941525"/>
            <a:ext cx="9144000" cy="3695400"/>
          </a:xfrm>
          <a:prstGeom prst="rect">
            <a:avLst/>
          </a:prstGeom>
          <a:solidFill>
            <a:srgbClr val="90AF9E"/>
          </a:solidFill>
        </p:spPr>
        <p:txBody>
          <a:bodyPr lIns="91425" tIns="91425" rIns="91425" bIns="91425" anchor="ctr" anchorCtr="0">
            <a:noAutofit/>
          </a:bodyPr>
          <a:lstStyle/>
          <a:p>
            <a:pPr lvl="0" algn="ctr" rtl="0">
              <a:spcBef>
                <a:spcPts val="0"/>
              </a:spcBef>
              <a:spcAft>
                <a:spcPts val="0"/>
              </a:spcAft>
              <a:buNone/>
            </a:pPr>
            <a:r>
              <a:rPr lang="zh-TW" sz="2000" dirty="0">
                <a:solidFill>
                  <a:srgbClr val="FFFFFF"/>
                </a:solidFill>
              </a:rPr>
              <a:t>老化，是人生必經的路程，</a:t>
            </a:r>
          </a:p>
          <a:p>
            <a:pPr lvl="0" algn="ctr" rtl="0">
              <a:spcBef>
                <a:spcPts val="0"/>
              </a:spcBef>
              <a:spcAft>
                <a:spcPts val="0"/>
              </a:spcAft>
              <a:buClr>
                <a:schemeClr val="dk1"/>
              </a:buClr>
              <a:buSzPct val="55000"/>
              <a:buFont typeface="Arial"/>
              <a:buNone/>
            </a:pPr>
            <a:r>
              <a:rPr lang="zh-TW" sz="2000" dirty="0">
                <a:solidFill>
                  <a:srgbClr val="FFFFFF"/>
                </a:solidFill>
              </a:rPr>
              <a:t>不用害怕是問題，而是機會的開啓。</a:t>
            </a:r>
          </a:p>
          <a:p>
            <a:pPr lvl="0" algn="ctr" rtl="0">
              <a:spcBef>
                <a:spcPts val="0"/>
              </a:spcBef>
              <a:spcAft>
                <a:spcPts val="0"/>
              </a:spcAft>
              <a:buNone/>
            </a:pPr>
            <a:r>
              <a:rPr lang="zh-TW" sz="2000" dirty="0">
                <a:solidFill>
                  <a:srgbClr val="FFFFFF"/>
                </a:solidFill>
              </a:rPr>
              <a:t>如何讓人年老時，</a:t>
            </a:r>
          </a:p>
          <a:p>
            <a:pPr lvl="0" algn="ctr" rtl="0">
              <a:spcBef>
                <a:spcPts val="0"/>
              </a:spcBef>
              <a:spcAft>
                <a:spcPts val="0"/>
              </a:spcAft>
              <a:buNone/>
            </a:pPr>
            <a:r>
              <a:rPr lang="zh-TW" sz="2000" dirty="0">
                <a:solidFill>
                  <a:srgbClr val="FFFFFF"/>
                </a:solidFill>
              </a:rPr>
              <a:t>能夠享受新人生，體驗不同的生活？</a:t>
            </a:r>
          </a:p>
          <a:p>
            <a:pPr lvl="0" algn="ctr" rtl="0">
              <a:spcBef>
                <a:spcPts val="0"/>
              </a:spcBef>
              <a:spcAft>
                <a:spcPts val="0"/>
              </a:spcAft>
              <a:buClr>
                <a:schemeClr val="dk1"/>
              </a:buClr>
              <a:buSzPct val="55000"/>
              <a:buFont typeface="Arial"/>
              <a:buNone/>
            </a:pPr>
            <a:r>
              <a:rPr lang="zh-TW" sz="2000" dirty="0">
                <a:solidFill>
                  <a:srgbClr val="FFFFFF"/>
                </a:solidFill>
              </a:rPr>
              <a:t>讓我們從購物重新思考，</a:t>
            </a:r>
          </a:p>
          <a:p>
            <a:pPr lvl="0" algn="ctr" rtl="0">
              <a:spcBef>
                <a:spcPts val="0"/>
              </a:spcBef>
              <a:spcAft>
                <a:spcPts val="0"/>
              </a:spcAft>
              <a:buNone/>
            </a:pPr>
            <a:r>
              <a:rPr lang="zh-TW" sz="2000" dirty="0">
                <a:solidFill>
                  <a:srgbClr val="FFFFFF"/>
                </a:solidFill>
              </a:rPr>
              <a:t>生活中的賣場，只是買東西的地方嗎？</a:t>
            </a:r>
          </a:p>
          <a:p>
            <a:pPr lvl="0" algn="ctr" rtl="0">
              <a:spcBef>
                <a:spcPts val="0"/>
              </a:spcBef>
              <a:spcAft>
                <a:spcPts val="0"/>
              </a:spcAft>
              <a:buNone/>
            </a:pPr>
            <a:r>
              <a:rPr lang="zh-TW" sz="2000" dirty="0">
                <a:solidFill>
                  <a:srgbClr val="FFFFFF"/>
                </a:solidFill>
              </a:rPr>
              <a:t>有沒有可能，是學習新知的管道？</a:t>
            </a:r>
          </a:p>
          <a:p>
            <a:pPr lvl="0" algn="ctr" rtl="0">
              <a:spcBef>
                <a:spcPts val="0"/>
              </a:spcBef>
              <a:spcAft>
                <a:spcPts val="0"/>
              </a:spcAft>
              <a:buClr>
                <a:schemeClr val="dk1"/>
              </a:buClr>
              <a:buSzPct val="55000"/>
              <a:buFont typeface="Arial"/>
              <a:buNone/>
            </a:pPr>
            <a:r>
              <a:rPr lang="zh-TW" sz="2000" dirty="0">
                <a:solidFill>
                  <a:srgbClr val="FFFFFF"/>
                </a:solidFill>
              </a:rPr>
              <a:t>人際交流的場域？活絡身心的契機？</a:t>
            </a:r>
          </a:p>
          <a:p>
            <a:pPr lvl="0" algn="ctr" rtl="0">
              <a:spcBef>
                <a:spcPts val="0"/>
              </a:spcBef>
              <a:spcAft>
                <a:spcPts val="0"/>
              </a:spcAft>
              <a:buClr>
                <a:schemeClr val="dk1"/>
              </a:buClr>
              <a:buSzPct val="55000"/>
              <a:buFont typeface="Arial"/>
              <a:buNone/>
            </a:pPr>
            <a:r>
              <a:rPr lang="zh-TW" sz="2000" dirty="0">
                <a:solidFill>
                  <a:srgbClr val="FFFFFF"/>
                </a:solidFill>
              </a:rPr>
              <a:t>透過設計，重新定義Shopping！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spcBef>
                <a:spcPts val="0"/>
              </a:spcBef>
              <a:buNone/>
            </a:pPr>
            <a:r>
              <a:rPr lang="zh-TW" dirty="0"/>
              <a:t>X型案例：銀髮購物×行動智慧</a:t>
            </a:r>
          </a:p>
        </p:txBody>
      </p:sp>
      <p:sp>
        <p:nvSpPr>
          <p:cNvPr id="194" name="Shape 194"/>
          <p:cNvSpPr txBox="1">
            <a:spLocks noGrp="1"/>
          </p:cNvSpPr>
          <p:nvPr>
            <p:ph type="body" idx="1"/>
          </p:nvPr>
        </p:nvSpPr>
        <p:spPr>
          <a:xfrm>
            <a:off x="365750" y="1143450"/>
            <a:ext cx="3154800" cy="3725100"/>
          </a:xfrm>
          <a:prstGeom prst="rect">
            <a:avLst/>
          </a:prstGeom>
        </p:spPr>
        <p:txBody>
          <a:bodyPr lIns="91425" tIns="91425" rIns="91425" bIns="91425" anchor="t" anchorCtr="0">
            <a:noAutofit/>
          </a:bodyPr>
          <a:lstStyle/>
          <a:p>
            <a:pPr lvl="0" rtl="0">
              <a:lnSpc>
                <a:spcPct val="100000"/>
              </a:lnSpc>
              <a:spcBef>
                <a:spcPts val="0"/>
              </a:spcBef>
              <a:spcAft>
                <a:spcPts val="0"/>
              </a:spcAft>
              <a:buNone/>
            </a:pPr>
            <a:r>
              <a:rPr lang="zh-TW" b="1" dirty="0">
                <a:solidFill>
                  <a:srgbClr val="45818E"/>
                </a:solidFill>
              </a:rPr>
              <a:t>真實議題</a:t>
            </a:r>
          </a:p>
          <a:p>
            <a:pPr lvl="0" rtl="0">
              <a:lnSpc>
                <a:spcPct val="100000"/>
              </a:lnSpc>
              <a:spcBef>
                <a:spcPts val="0"/>
              </a:spcBef>
              <a:spcAft>
                <a:spcPts val="1000"/>
              </a:spcAft>
              <a:buNone/>
            </a:pPr>
            <a:r>
              <a:rPr lang="zh-TW" dirty="0">
                <a:solidFill>
                  <a:srgbClr val="000000"/>
                </a:solidFill>
              </a:rPr>
              <a:t>高齡化社會</a:t>
            </a:r>
          </a:p>
          <a:p>
            <a:pPr lvl="0" rtl="0">
              <a:lnSpc>
                <a:spcPct val="100000"/>
              </a:lnSpc>
              <a:spcBef>
                <a:spcPts val="0"/>
              </a:spcBef>
              <a:spcAft>
                <a:spcPts val="0"/>
              </a:spcAft>
              <a:buClr>
                <a:schemeClr val="dk1"/>
              </a:buClr>
              <a:buSzPct val="61111"/>
              <a:buFont typeface="Arial"/>
              <a:buNone/>
            </a:pPr>
            <a:r>
              <a:rPr lang="zh-TW" b="1" dirty="0">
                <a:solidFill>
                  <a:srgbClr val="45818E"/>
                </a:solidFill>
              </a:rPr>
              <a:t>實作專案</a:t>
            </a:r>
          </a:p>
          <a:p>
            <a:pPr lvl="0" rtl="0">
              <a:lnSpc>
                <a:spcPct val="100000"/>
              </a:lnSpc>
              <a:spcBef>
                <a:spcPts val="0"/>
              </a:spcBef>
              <a:spcAft>
                <a:spcPts val="1000"/>
              </a:spcAft>
              <a:buNone/>
            </a:pPr>
            <a:r>
              <a:rPr lang="zh-TW" dirty="0">
                <a:solidFill>
                  <a:schemeClr val="dk1"/>
                </a:solidFill>
              </a:rPr>
              <a:t>友善高齡購物方案</a:t>
            </a:r>
          </a:p>
          <a:p>
            <a:pPr lvl="0" rtl="0">
              <a:lnSpc>
                <a:spcPct val="100000"/>
              </a:lnSpc>
              <a:spcBef>
                <a:spcPts val="0"/>
              </a:spcBef>
              <a:spcAft>
                <a:spcPts val="0"/>
              </a:spcAft>
              <a:buNone/>
            </a:pPr>
            <a:r>
              <a:rPr lang="zh-TW" b="1" dirty="0">
                <a:solidFill>
                  <a:srgbClr val="45818E"/>
                </a:solidFill>
              </a:rPr>
              <a:t>場域/業者</a:t>
            </a:r>
          </a:p>
          <a:p>
            <a:pPr marL="0" marR="0" lvl="0" indent="0" algn="l" rtl="0">
              <a:lnSpc>
                <a:spcPct val="100000"/>
              </a:lnSpc>
              <a:spcBef>
                <a:spcPts val="0"/>
              </a:spcBef>
              <a:spcAft>
                <a:spcPts val="1000"/>
              </a:spcAft>
              <a:buNone/>
            </a:pPr>
            <a:r>
              <a:rPr lang="zh-TW" dirty="0">
                <a:solidFill>
                  <a:srgbClr val="000000"/>
                </a:solidFill>
              </a:rPr>
              <a:t>購物賣場/全聯福利中心</a:t>
            </a:r>
          </a:p>
          <a:p>
            <a:pPr lvl="0" rtl="0">
              <a:lnSpc>
                <a:spcPct val="100000"/>
              </a:lnSpc>
              <a:spcBef>
                <a:spcPts val="0"/>
              </a:spcBef>
              <a:spcAft>
                <a:spcPts val="0"/>
              </a:spcAft>
              <a:buNone/>
            </a:pPr>
            <a:r>
              <a:rPr lang="zh-TW" b="1" dirty="0">
                <a:solidFill>
                  <a:srgbClr val="45818E"/>
                </a:solidFill>
              </a:rPr>
              <a:t>學員</a:t>
            </a:r>
          </a:p>
          <a:p>
            <a:pPr lvl="0" rtl="0">
              <a:lnSpc>
                <a:spcPct val="100000"/>
              </a:lnSpc>
              <a:spcBef>
                <a:spcPts val="0"/>
              </a:spcBef>
              <a:spcAft>
                <a:spcPts val="1000"/>
              </a:spcAft>
              <a:buNone/>
            </a:pPr>
            <a:r>
              <a:rPr lang="zh-TW" dirty="0">
                <a:solidFill>
                  <a:schemeClr val="dk1"/>
                </a:solidFill>
              </a:rPr>
              <a:t>27人，分四組。含學生22人(11系所)；業界5人(醫師/建築師/職治師等)。</a:t>
            </a:r>
          </a:p>
          <a:p>
            <a:pPr lvl="0" rtl="0">
              <a:lnSpc>
                <a:spcPct val="100000"/>
              </a:lnSpc>
              <a:spcBef>
                <a:spcPts val="0"/>
              </a:spcBef>
              <a:spcAft>
                <a:spcPts val="1000"/>
              </a:spcAft>
              <a:buClr>
                <a:schemeClr val="dk1"/>
              </a:buClr>
              <a:buSzPct val="61111"/>
              <a:buFont typeface="Arial"/>
              <a:buNone/>
            </a:pPr>
            <a:endParaRPr dirty="0">
              <a:solidFill>
                <a:srgbClr val="000000"/>
              </a:solidFill>
            </a:endParaRPr>
          </a:p>
          <a:p>
            <a:pPr marL="0" marR="0" lvl="0" indent="-69850" algn="l" rtl="0">
              <a:lnSpc>
                <a:spcPct val="100000"/>
              </a:lnSpc>
              <a:spcBef>
                <a:spcPts val="0"/>
              </a:spcBef>
              <a:spcAft>
                <a:spcPts val="1000"/>
              </a:spcAft>
              <a:buClr>
                <a:srgbClr val="000000"/>
              </a:buClr>
              <a:buSzPct val="61111"/>
              <a:buFont typeface="Arial"/>
              <a:buNone/>
            </a:pPr>
            <a:endParaRPr dirty="0">
              <a:solidFill>
                <a:srgbClr val="000000"/>
              </a:solidFill>
            </a:endParaRPr>
          </a:p>
        </p:txBody>
      </p:sp>
      <p:sp>
        <p:nvSpPr>
          <p:cNvPr id="195" name="Shape 195"/>
          <p:cNvSpPr txBox="1">
            <a:spLocks noGrp="1"/>
          </p:cNvSpPr>
          <p:nvPr>
            <p:ph type="body" idx="1"/>
          </p:nvPr>
        </p:nvSpPr>
        <p:spPr>
          <a:xfrm>
            <a:off x="3774125" y="1158700"/>
            <a:ext cx="5076600" cy="3725100"/>
          </a:xfrm>
          <a:prstGeom prst="rect">
            <a:avLst/>
          </a:prstGeom>
        </p:spPr>
        <p:txBody>
          <a:bodyPr lIns="91425" tIns="91425" rIns="91425" bIns="91425" anchor="t" anchorCtr="0">
            <a:noAutofit/>
          </a:bodyPr>
          <a:lstStyle/>
          <a:p>
            <a:pPr lvl="0" algn="ctr" rtl="0">
              <a:lnSpc>
                <a:spcPct val="100000"/>
              </a:lnSpc>
              <a:spcBef>
                <a:spcPts val="0"/>
              </a:spcBef>
              <a:spcAft>
                <a:spcPts val="0"/>
              </a:spcAft>
              <a:buNone/>
            </a:pPr>
            <a:r>
              <a:rPr lang="zh-TW" b="1">
                <a:solidFill>
                  <a:srgbClr val="45818E"/>
                </a:solidFill>
              </a:rPr>
              <a:t>雙教師</a:t>
            </a:r>
          </a:p>
          <a:p>
            <a:pPr lvl="0" algn="ctr" rtl="0">
              <a:lnSpc>
                <a:spcPct val="100000"/>
              </a:lnSpc>
              <a:spcBef>
                <a:spcPts val="0"/>
              </a:spcBef>
              <a:spcAft>
                <a:spcPts val="0"/>
              </a:spcAft>
              <a:buNone/>
            </a:pPr>
            <a:endParaRPr b="1">
              <a:solidFill>
                <a:srgbClr val="45818E"/>
              </a:solidFill>
            </a:endParaRPr>
          </a:p>
          <a:p>
            <a:pPr marL="0" marR="0" lvl="0" indent="-69850" algn="l" rtl="0">
              <a:lnSpc>
                <a:spcPct val="100000"/>
              </a:lnSpc>
              <a:spcBef>
                <a:spcPts val="0"/>
              </a:spcBef>
              <a:spcAft>
                <a:spcPts val="1000"/>
              </a:spcAft>
              <a:buClr>
                <a:srgbClr val="000000"/>
              </a:buClr>
              <a:buSzPct val="61111"/>
              <a:buFont typeface="Arial"/>
              <a:buNone/>
            </a:pPr>
            <a:endParaRPr>
              <a:solidFill>
                <a:srgbClr val="000000"/>
              </a:solidFill>
            </a:endParaRPr>
          </a:p>
        </p:txBody>
      </p:sp>
      <p:pic>
        <p:nvPicPr>
          <p:cNvPr id="196" name="Shape 19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693450" y="2461524"/>
            <a:ext cx="2599700" cy="2356129"/>
          </a:xfrm>
          <a:prstGeom prst="rect">
            <a:avLst/>
          </a:prstGeom>
          <a:noFill/>
          <a:ln>
            <a:noFill/>
          </a:ln>
        </p:spPr>
      </p:pic>
      <p:pic>
        <p:nvPicPr>
          <p:cNvPr id="197" name="Shape 19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297500" y="2461525"/>
            <a:ext cx="2674038" cy="2356124"/>
          </a:xfrm>
          <a:prstGeom prst="rect">
            <a:avLst/>
          </a:prstGeom>
          <a:noFill/>
          <a:ln>
            <a:noFill/>
          </a:ln>
        </p:spPr>
      </p:pic>
      <p:sp>
        <p:nvSpPr>
          <p:cNvPr id="199" name="Shape 199"/>
          <p:cNvSpPr txBox="1"/>
          <p:nvPr/>
        </p:nvSpPr>
        <p:spPr>
          <a:xfrm>
            <a:off x="3946000" y="1712700"/>
            <a:ext cx="2094600" cy="572700"/>
          </a:xfrm>
          <a:prstGeom prst="rect">
            <a:avLst/>
          </a:prstGeom>
          <a:noFill/>
          <a:ln>
            <a:noFill/>
          </a:ln>
        </p:spPr>
        <p:txBody>
          <a:bodyPr lIns="91425" tIns="91425" rIns="91425" bIns="91425" anchor="ctr" anchorCtr="0">
            <a:noAutofit/>
          </a:bodyPr>
          <a:lstStyle/>
          <a:p>
            <a:pPr lvl="0" algn="ctr" rtl="0">
              <a:spcBef>
                <a:spcPts val="0"/>
              </a:spcBef>
              <a:buNone/>
            </a:pPr>
            <a:r>
              <a:rPr lang="zh-TW" sz="1800" dirty="0">
                <a:solidFill>
                  <a:schemeClr val="dk1"/>
                </a:solidFill>
              </a:rPr>
              <a:t>臺大職治系</a:t>
            </a:r>
            <a:br>
              <a:rPr lang="zh-TW" sz="1800" dirty="0">
                <a:solidFill>
                  <a:schemeClr val="dk1"/>
                </a:solidFill>
              </a:rPr>
            </a:br>
            <a:r>
              <a:rPr lang="zh-TW" sz="1800" dirty="0">
                <a:solidFill>
                  <a:schemeClr val="dk1"/>
                </a:solidFill>
              </a:rPr>
              <a:t>毛慧芬</a:t>
            </a:r>
          </a:p>
        </p:txBody>
      </p:sp>
      <p:sp>
        <p:nvSpPr>
          <p:cNvPr id="200" name="Shape 200"/>
          <p:cNvSpPr txBox="1"/>
          <p:nvPr/>
        </p:nvSpPr>
        <p:spPr>
          <a:xfrm>
            <a:off x="6587225" y="1712700"/>
            <a:ext cx="2094600" cy="572700"/>
          </a:xfrm>
          <a:prstGeom prst="rect">
            <a:avLst/>
          </a:prstGeom>
          <a:noFill/>
          <a:ln>
            <a:noFill/>
          </a:ln>
        </p:spPr>
        <p:txBody>
          <a:bodyPr lIns="91425" tIns="91425" rIns="91425" bIns="91425" anchor="ctr" anchorCtr="0">
            <a:noAutofit/>
          </a:bodyPr>
          <a:lstStyle/>
          <a:p>
            <a:pPr lvl="0" algn="ctr" rtl="0">
              <a:spcBef>
                <a:spcPts val="0"/>
              </a:spcBef>
              <a:buNone/>
            </a:pPr>
            <a:r>
              <a:rPr lang="zh-TW" sz="1800">
                <a:solidFill>
                  <a:schemeClr val="dk1"/>
                </a:solidFill>
              </a:rPr>
              <a:t>臺大土木系</a:t>
            </a:r>
          </a:p>
          <a:p>
            <a:pPr lvl="0" algn="ctr" rtl="0">
              <a:spcBef>
                <a:spcPts val="0"/>
              </a:spcBef>
              <a:buNone/>
            </a:pPr>
            <a:r>
              <a:rPr lang="zh-TW" sz="1800">
                <a:solidFill>
                  <a:schemeClr val="dk1"/>
                </a:solidFill>
              </a:rPr>
              <a:t>康仕仲</a:t>
            </a:r>
          </a:p>
        </p:txBody>
      </p:sp>
      <p:sp>
        <p:nvSpPr>
          <p:cNvPr id="201" name="Shape 201"/>
          <p:cNvSpPr txBox="1"/>
          <p:nvPr/>
        </p:nvSpPr>
        <p:spPr>
          <a:xfrm>
            <a:off x="6080812" y="1565550"/>
            <a:ext cx="466200" cy="867000"/>
          </a:xfrm>
          <a:prstGeom prst="rect">
            <a:avLst/>
          </a:prstGeom>
          <a:noFill/>
          <a:ln>
            <a:noFill/>
          </a:ln>
        </p:spPr>
        <p:txBody>
          <a:bodyPr lIns="91425" tIns="91425" rIns="91425" bIns="91425" anchor="ctr" anchorCtr="0">
            <a:noAutofit/>
          </a:bodyPr>
          <a:lstStyle/>
          <a:p>
            <a:pPr lvl="0" algn="ctr" rtl="0">
              <a:spcBef>
                <a:spcPts val="0"/>
              </a:spcBef>
              <a:buNone/>
            </a:pPr>
            <a:r>
              <a:rPr lang="zh-TW" sz="3000">
                <a:solidFill>
                  <a:schemeClr val="dk1"/>
                </a:solidFill>
              </a:rPr>
              <a:t>×</a:t>
            </a:r>
          </a:p>
        </p:txBody>
      </p:sp>
      <p:pic>
        <p:nvPicPr>
          <p:cNvPr id="12" name="圖片 11" descr="一張含有 室內, 桌, 相片, 坐 的圖片&#10;&#10;自動產生的描述">
            <a:extLst>
              <a:ext uri="{FF2B5EF4-FFF2-40B4-BE49-F238E27FC236}">
                <a16:creationId xmlns:a16="http://schemas.microsoft.com/office/drawing/2014/main" id="{4D3E6916-F662-B348-B9CB-432CA34CBEC7}"/>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7" name="Shape 207"/>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a:t>
            </a:r>
          </a:p>
        </p:txBody>
      </p:sp>
      <p:pic>
        <p:nvPicPr>
          <p:cNvPr id="5" name="圖片 4" descr="一張含有 室內, 桌, 相片, 坐 的圖片&#10;&#10;自動產生的描述">
            <a:extLst>
              <a:ext uri="{FF2B5EF4-FFF2-40B4-BE49-F238E27FC236}">
                <a16:creationId xmlns:a16="http://schemas.microsoft.com/office/drawing/2014/main" id="{577E4E5F-7EE4-2648-88B9-E7F8426735B1}"/>
              </a:ext>
            </a:extLst>
          </p:cNvPr>
          <p:cNvPicPr>
            <a:picLocks noChangeAspect="1"/>
          </p:cNvPicPr>
          <p:nvPr/>
        </p:nvPicPr>
        <p:blipFill>
          <a:blip r:embed="rId3"/>
          <a:stretch>
            <a:fillRect/>
          </a:stretch>
        </p:blipFill>
        <p:spPr>
          <a:xfrm>
            <a:off x="7004104" y="83649"/>
            <a:ext cx="1260829" cy="901749"/>
          </a:xfrm>
          <a:prstGeom prst="rect">
            <a:avLst/>
          </a:prstGeom>
        </p:spPr>
      </p:pic>
      <p:graphicFrame>
        <p:nvGraphicFramePr>
          <p:cNvPr id="6" name="Shape 213">
            <a:extLst>
              <a:ext uri="{FF2B5EF4-FFF2-40B4-BE49-F238E27FC236}">
                <a16:creationId xmlns:a16="http://schemas.microsoft.com/office/drawing/2014/main" id="{8B4FDB35-F2F7-4840-AE28-BA52738DD0E6}"/>
              </a:ext>
            </a:extLst>
          </p:cNvPr>
          <p:cNvGraphicFramePr/>
          <p:nvPr>
            <p:extLst>
              <p:ext uri="{D42A27DB-BD31-4B8C-83A1-F6EECF244321}">
                <p14:modId xmlns:p14="http://schemas.microsoft.com/office/powerpoint/2010/main" val="2859250635"/>
              </p:ext>
            </p:extLst>
          </p:nvPr>
        </p:nvGraphicFramePr>
        <p:xfrm>
          <a:off x="557408" y="957650"/>
          <a:ext cx="8029184" cy="4023120"/>
        </p:xfrm>
        <a:graphic>
          <a:graphicData uri="http://schemas.openxmlformats.org/drawingml/2006/table">
            <a:tbl>
              <a:tblPr>
                <a:noFill/>
                <a:tableStyleId>{1EFEC01E-2D06-4D55-8859-9CD8C38E0D79}</a:tableStyleId>
              </a:tblPr>
              <a:tblGrid>
                <a:gridCol w="788868">
                  <a:extLst>
                    <a:ext uri="{9D8B030D-6E8A-4147-A177-3AD203B41FA5}">
                      <a16:colId xmlns:a16="http://schemas.microsoft.com/office/drawing/2014/main" val="20000"/>
                    </a:ext>
                  </a:extLst>
                </a:gridCol>
                <a:gridCol w="2181375">
                  <a:extLst>
                    <a:ext uri="{9D8B030D-6E8A-4147-A177-3AD203B41FA5}">
                      <a16:colId xmlns:a16="http://schemas.microsoft.com/office/drawing/2014/main" val="20001"/>
                    </a:ext>
                  </a:extLst>
                </a:gridCol>
                <a:gridCol w="1028123">
                  <a:extLst>
                    <a:ext uri="{9D8B030D-6E8A-4147-A177-3AD203B41FA5}">
                      <a16:colId xmlns:a16="http://schemas.microsoft.com/office/drawing/2014/main" val="20002"/>
                    </a:ext>
                  </a:extLst>
                </a:gridCol>
                <a:gridCol w="796993">
                  <a:extLst>
                    <a:ext uri="{9D8B030D-6E8A-4147-A177-3AD203B41FA5}">
                      <a16:colId xmlns:a16="http://schemas.microsoft.com/office/drawing/2014/main" val="20003"/>
                    </a:ext>
                  </a:extLst>
                </a:gridCol>
                <a:gridCol w="2196599">
                  <a:extLst>
                    <a:ext uri="{9D8B030D-6E8A-4147-A177-3AD203B41FA5}">
                      <a16:colId xmlns:a16="http://schemas.microsoft.com/office/drawing/2014/main" val="20004"/>
                    </a:ext>
                  </a:extLst>
                </a:gridCol>
                <a:gridCol w="1037226">
                  <a:extLst>
                    <a:ext uri="{9D8B030D-6E8A-4147-A177-3AD203B41FA5}">
                      <a16:colId xmlns:a16="http://schemas.microsoft.com/office/drawing/2014/main" val="20005"/>
                    </a:ext>
                  </a:extLst>
                </a:gridCol>
              </a:tblGrid>
              <a:tr h="396200">
                <a:tc gridSpan="3">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Day 1  104/08/26 (週六)</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gridSpan="3">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Day 2 </a:t>
                      </a:r>
                      <a:r>
                        <a:rPr lang="zh-TW" b="0" i="0">
                          <a:solidFill>
                            <a:schemeClr val="dk1"/>
                          </a:solidFill>
                          <a:latin typeface="PingFang TC Thin" panose="020B0200000000000000" pitchFamily="34" charset="-120"/>
                          <a:ea typeface="PingFang TC Thin" panose="020B0200000000000000" pitchFamily="34" charset="-120"/>
                        </a:rPr>
                        <a:t> 104/08/27 (週六)</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08:30~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報到/引言</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講師</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08:30~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報到</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講師</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solidFill>
                            <a:srgbClr val="45818E"/>
                          </a:solidFill>
                          <a:latin typeface="PingFang TC Thin" panose="020B0200000000000000" pitchFamily="34" charset="-120"/>
                          <a:ea typeface="PingFang TC Thin" panose="020B0200000000000000" pitchFamily="34" charset="-120"/>
                        </a:rPr>
                        <a:t>主題授課 </a:t>
                      </a:r>
                      <a:r>
                        <a:rPr lang="zh-TW" sz="1200" b="0" i="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None/>
                      </a:pPr>
                      <a:r>
                        <a:rPr lang="zh-TW" b="0" i="0">
                          <a:latin typeface="PingFang TC Thin" panose="020B0200000000000000" pitchFamily="34" charset="-120"/>
                          <a:ea typeface="PingFang TC Thin" panose="020B0200000000000000" pitchFamily="34" charset="-120"/>
                        </a:rPr>
                        <a:t>認識高齡身心變化</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毛慧芬</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需求釐清</a:t>
                      </a:r>
                    </a:p>
                    <a:p>
                      <a:pPr lvl="0" algn="ctr" rtl="0">
                        <a:spcBef>
                          <a:spcPts val="0"/>
                        </a:spcBef>
                        <a:buNone/>
                      </a:pPr>
                      <a:r>
                        <a:rPr lang="zh-TW" b="0" i="0">
                          <a:latin typeface="PingFang TC Thin" panose="020B0200000000000000" pitchFamily="34" charset="-120"/>
                          <a:ea typeface="PingFang TC Thin" panose="020B0200000000000000" pitchFamily="34" charset="-120"/>
                        </a:rPr>
                        <a:t>長者購物經驗訪談</a:t>
                      </a:r>
                    </a:p>
                    <a:p>
                      <a:pPr lvl="0" algn="ctr" rtl="0">
                        <a:spcBef>
                          <a:spcPts val="0"/>
                        </a:spcBef>
                        <a:buNone/>
                      </a:pPr>
                      <a:r>
                        <a:rPr lang="zh-TW" b="0" i="0">
                          <a:latin typeface="PingFang TC Thin" panose="020B0200000000000000" pitchFamily="34" charset="-120"/>
                          <a:ea typeface="PingFang TC Thin" panose="020B0200000000000000" pitchFamily="34" charset="-120"/>
                        </a:rPr>
                        <a:t>(邀請四位長者)</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觀察體驗</a:t>
                      </a:r>
                    </a:p>
                    <a:p>
                      <a:pPr lvl="0" algn="ctr" rtl="0">
                        <a:spcBef>
                          <a:spcPts val="0"/>
                        </a:spcBef>
                        <a:buNone/>
                      </a:pPr>
                      <a:r>
                        <a:rPr lang="zh-TW" b="0" i="0">
                          <a:latin typeface="PingFang TC Thin" panose="020B0200000000000000" pitchFamily="34" charset="-120"/>
                          <a:ea typeface="PingFang TC Thin" panose="020B0200000000000000" pitchFamily="34" charset="-120"/>
                        </a:rPr>
                        <a:t>老化體驗及門市訪談</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3"/>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12:30~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13:30~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主題授課 II</a:t>
                      </a:r>
                    </a:p>
                    <a:p>
                      <a:pPr lvl="0" algn="ctr" rtl="0">
                        <a:spcBef>
                          <a:spcPts val="0"/>
                        </a:spcBef>
                        <a:buNone/>
                      </a:pPr>
                      <a:r>
                        <a:rPr lang="zh-TW" b="0" i="0">
                          <a:latin typeface="PingFang TC Thin" panose="020B0200000000000000" pitchFamily="34" charset="-120"/>
                          <a:ea typeface="PingFang TC Thin" panose="020B0200000000000000" pitchFamily="34" charset="-120"/>
                        </a:rPr>
                        <a:t>銀髮設計案例介紹</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78571"/>
                        <a:buFont typeface="Arial"/>
                        <a:buNone/>
                      </a:pPr>
                      <a:r>
                        <a:rPr lang="zh-TW" b="0" i="0">
                          <a:solidFill>
                            <a:srgbClr val="45818E"/>
                          </a:solidFill>
                          <a:latin typeface="PingFang TC Thin" panose="020B0200000000000000" pitchFamily="34" charset="-120"/>
                          <a:ea typeface="PingFang TC Thin" panose="020B0200000000000000" pitchFamily="34" charset="-120"/>
                        </a:rPr>
                        <a:t>設計發展II</a:t>
                      </a:r>
                    </a:p>
                    <a:p>
                      <a:pPr marL="0" marR="0" lvl="0" indent="-69850" algn="ctr" rtl="0">
                        <a:lnSpc>
                          <a:spcPct val="100000"/>
                        </a:lnSpc>
                        <a:spcBef>
                          <a:spcPts val="0"/>
                        </a:spcBef>
                        <a:spcAft>
                          <a:spcPts val="0"/>
                        </a:spcAft>
                        <a:buClr>
                          <a:srgbClr val="000000"/>
                        </a:buClr>
                        <a:buSzPct val="78571"/>
                        <a:buFont typeface="Arial"/>
                        <a:buNone/>
                      </a:pPr>
                      <a:r>
                        <a:rPr lang="zh-TW" b="0" i="0">
                          <a:latin typeface="PingFang TC Thin" panose="020B0200000000000000" pitchFamily="34" charset="-120"/>
                          <a:ea typeface="PingFang TC Thin" panose="020B0200000000000000" pitchFamily="34" charset="-120"/>
                        </a:rPr>
                        <a:t>友善高齡購物方案</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5"/>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15:00~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設計發展 I</a:t>
                      </a:r>
                    </a:p>
                    <a:p>
                      <a:pPr marL="0" marR="0" lvl="0" indent="0" algn="ctr" rtl="0">
                        <a:lnSpc>
                          <a:spcPct val="100000"/>
                        </a:lnSpc>
                        <a:spcBef>
                          <a:spcPts val="0"/>
                        </a:spcBef>
                        <a:spcAft>
                          <a:spcPts val="0"/>
                        </a:spcAft>
                        <a:buNone/>
                      </a:pPr>
                      <a:r>
                        <a:rPr lang="zh-TW" b="0" i="0">
                          <a:latin typeface="PingFang TC Thin" panose="020B0200000000000000" pitchFamily="34" charset="-120"/>
                          <a:ea typeface="PingFang TC Thin" panose="020B0200000000000000" pitchFamily="34" charset="-120"/>
                        </a:rPr>
                        <a:t>高齡購物問題發想</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Clr>
                          <a:schemeClr val="dk1"/>
                        </a:buClr>
                        <a:buSzPct val="78571"/>
                        <a:buFont typeface="Arial"/>
                        <a:buNone/>
                      </a:pPr>
                      <a:r>
                        <a:rPr lang="zh-TW" b="0" i="0">
                          <a:solidFill>
                            <a:schemeClr val="dk1"/>
                          </a:solidFill>
                          <a:latin typeface="PingFang TC Thin" panose="020B0200000000000000" pitchFamily="34" charset="-120"/>
                          <a:ea typeface="PingFang TC Thin" panose="020B0200000000000000" pitchFamily="34" charset="-120"/>
                        </a:rPr>
                        <a:t>毛慧芬</a:t>
                      </a:r>
                      <a:br>
                        <a:rPr lang="zh-TW" b="0" i="0">
                          <a:solidFill>
                            <a:schemeClr val="dk1"/>
                          </a:solidFill>
                          <a:latin typeface="PingFang TC Thin" panose="020B0200000000000000" pitchFamily="34" charset="-120"/>
                          <a:ea typeface="PingFang TC Thin" panose="020B0200000000000000" pitchFamily="34" charset="-120"/>
                        </a:rPr>
                      </a:b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15:30~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結案報告</a:t>
                      </a:r>
                    </a:p>
                    <a:p>
                      <a:pPr marL="0" marR="0" lvl="0" indent="0" algn="ctr" rtl="0">
                        <a:lnSpc>
                          <a:spcPct val="100000"/>
                        </a:lnSpc>
                        <a:spcBef>
                          <a:spcPts val="0"/>
                        </a:spcBef>
                        <a:spcAft>
                          <a:spcPts val="0"/>
                        </a:spcAft>
                        <a:buNone/>
                      </a:pPr>
                      <a:r>
                        <a:rPr lang="zh-TW" b="0" i="0">
                          <a:latin typeface="PingFang TC Thin" panose="020B0200000000000000" pitchFamily="34" charset="-120"/>
                          <a:ea typeface="PingFang TC Thin" panose="020B0200000000000000" pitchFamily="34" charset="-120"/>
                        </a:rPr>
                        <a:t>賣場主管及長者回饋</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6"/>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賦歸</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賦歸</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94;p88">
            <a:extLst>
              <a:ext uri="{FF2B5EF4-FFF2-40B4-BE49-F238E27FC236}">
                <a16:creationId xmlns:a16="http://schemas.microsoft.com/office/drawing/2014/main" id="{CF5B0CD7-2599-0241-B20D-267EF4CF60FB}"/>
              </a:ext>
            </a:extLst>
          </p:cNvPr>
          <p:cNvSpPr txBox="1"/>
          <p:nvPr/>
        </p:nvSpPr>
        <p:spPr>
          <a:xfrm>
            <a:off x="580445" y="1481865"/>
            <a:ext cx="7983109" cy="2128028"/>
          </a:xfrm>
          <a:prstGeom prst="rect">
            <a:avLst/>
          </a:prstGeom>
          <a:noFill/>
          <a:ln>
            <a:noFill/>
          </a:ln>
        </p:spPr>
        <p:txBody>
          <a:bodyPr spcFirstLastPara="1" wrap="square" lIns="68569" tIns="34275" rIns="68569" bIns="34275" anchor="ctr" anchorCtr="0">
            <a:noAutofit/>
          </a:bodyPr>
          <a:lstStyle/>
          <a:p>
            <a:pPr marL="742950" indent="-742950">
              <a:buFont typeface="+mj-lt"/>
              <a:buAutoNum type="arabicPeriod"/>
            </a:pPr>
            <a:r>
              <a:rPr lang="zh-CN" altLang="en-US" sz="4400" dirty="0">
                <a:solidFill>
                  <a:schemeClr val="tx1"/>
                </a:solidFill>
                <a:latin typeface="PingFang TC Thin" panose="020B0200000000000000" pitchFamily="34" charset="-120"/>
                <a:ea typeface="PingFang TC Thin" panose="020B0200000000000000" pitchFamily="34" charset="-120"/>
              </a:rPr>
              <a:t>什麼是跨領域？</a:t>
            </a:r>
            <a:endParaRPr lang="en-US" altLang="zh-CN" sz="4400" dirty="0">
              <a:solidFill>
                <a:schemeClr val="tx1"/>
              </a:solidFill>
              <a:latin typeface="PingFang TC Thin" panose="020B0200000000000000" pitchFamily="34" charset="-120"/>
              <a:ea typeface="PingFang TC Thin" panose="020B0200000000000000" pitchFamily="34" charset="-120"/>
            </a:endParaRPr>
          </a:p>
          <a:p>
            <a:pPr marL="742950" indent="-742950">
              <a:buFont typeface="+mj-lt"/>
              <a:buAutoNum type="arabicPeriod"/>
            </a:pPr>
            <a:r>
              <a:rPr lang="zh-CN" altLang="en-US" sz="4400" dirty="0">
                <a:solidFill>
                  <a:schemeClr val="tx1"/>
                </a:solidFill>
                <a:latin typeface="PingFang TC Thin" panose="020B0200000000000000" pitchFamily="34" charset="-120"/>
                <a:ea typeface="PingFang TC Thin" panose="020B0200000000000000" pitchFamily="34" charset="-120"/>
              </a:rPr>
              <a:t>什麼是跨領域教學？</a:t>
            </a:r>
            <a:endParaRPr lang="en-US" altLang="zh-CN" sz="4400" dirty="0">
              <a:solidFill>
                <a:schemeClr val="tx1"/>
              </a:solidFill>
              <a:latin typeface="PingFang TC Thin" panose="020B0200000000000000" pitchFamily="34" charset="-120"/>
              <a:ea typeface="PingFang TC Thin" panose="020B0200000000000000" pitchFamily="34" charset="-120"/>
            </a:endParaRPr>
          </a:p>
        </p:txBody>
      </p:sp>
    </p:spTree>
    <p:extLst>
      <p:ext uri="{BB962C8B-B14F-4D97-AF65-F5344CB8AC3E}">
        <p14:creationId xmlns:p14="http://schemas.microsoft.com/office/powerpoint/2010/main" val="145922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graphicFrame>
        <p:nvGraphicFramePr>
          <p:cNvPr id="213" name="Shape 213"/>
          <p:cNvGraphicFramePr/>
          <p:nvPr>
            <p:extLst>
              <p:ext uri="{D42A27DB-BD31-4B8C-83A1-F6EECF244321}">
                <p14:modId xmlns:p14="http://schemas.microsoft.com/office/powerpoint/2010/main" val="2556778577"/>
              </p:ext>
            </p:extLst>
          </p:nvPr>
        </p:nvGraphicFramePr>
        <p:xfrm>
          <a:off x="557408" y="957650"/>
          <a:ext cx="8029184" cy="4023120"/>
        </p:xfrm>
        <a:graphic>
          <a:graphicData uri="http://schemas.openxmlformats.org/drawingml/2006/table">
            <a:tbl>
              <a:tblPr>
                <a:noFill/>
                <a:tableStyleId>{1EFEC01E-2D06-4D55-8859-9CD8C38E0D79}</a:tableStyleId>
              </a:tblPr>
              <a:tblGrid>
                <a:gridCol w="788868">
                  <a:extLst>
                    <a:ext uri="{9D8B030D-6E8A-4147-A177-3AD203B41FA5}">
                      <a16:colId xmlns:a16="http://schemas.microsoft.com/office/drawing/2014/main" val="20000"/>
                    </a:ext>
                  </a:extLst>
                </a:gridCol>
                <a:gridCol w="2181375">
                  <a:extLst>
                    <a:ext uri="{9D8B030D-6E8A-4147-A177-3AD203B41FA5}">
                      <a16:colId xmlns:a16="http://schemas.microsoft.com/office/drawing/2014/main" val="20001"/>
                    </a:ext>
                  </a:extLst>
                </a:gridCol>
                <a:gridCol w="1028123">
                  <a:extLst>
                    <a:ext uri="{9D8B030D-6E8A-4147-A177-3AD203B41FA5}">
                      <a16:colId xmlns:a16="http://schemas.microsoft.com/office/drawing/2014/main" val="20002"/>
                    </a:ext>
                  </a:extLst>
                </a:gridCol>
                <a:gridCol w="796993">
                  <a:extLst>
                    <a:ext uri="{9D8B030D-6E8A-4147-A177-3AD203B41FA5}">
                      <a16:colId xmlns:a16="http://schemas.microsoft.com/office/drawing/2014/main" val="20003"/>
                    </a:ext>
                  </a:extLst>
                </a:gridCol>
                <a:gridCol w="2196599">
                  <a:extLst>
                    <a:ext uri="{9D8B030D-6E8A-4147-A177-3AD203B41FA5}">
                      <a16:colId xmlns:a16="http://schemas.microsoft.com/office/drawing/2014/main" val="20004"/>
                    </a:ext>
                  </a:extLst>
                </a:gridCol>
                <a:gridCol w="1037226">
                  <a:extLst>
                    <a:ext uri="{9D8B030D-6E8A-4147-A177-3AD203B41FA5}">
                      <a16:colId xmlns:a16="http://schemas.microsoft.com/office/drawing/2014/main" val="20005"/>
                    </a:ext>
                  </a:extLst>
                </a:gridCol>
              </a:tblGrid>
              <a:tr h="396200">
                <a:tc gridSpan="3">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Day 1  104/08/26 (週六)</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gridSpan="3">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Day 2 </a:t>
                      </a:r>
                      <a:r>
                        <a:rPr lang="zh-TW" b="0" i="0">
                          <a:solidFill>
                            <a:schemeClr val="dk1"/>
                          </a:solidFill>
                          <a:latin typeface="PingFang TC Thin" panose="020B0200000000000000" pitchFamily="34" charset="-120"/>
                          <a:ea typeface="PingFang TC Thin" panose="020B0200000000000000" pitchFamily="34" charset="-120"/>
                        </a:rPr>
                        <a:t> 104/08/27 (週六)</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08:30~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報到/引言</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講師</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08:30~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報到</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講師</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solidFill>
                            <a:srgbClr val="45818E"/>
                          </a:solidFill>
                          <a:latin typeface="PingFang TC Thin" panose="020B0200000000000000" pitchFamily="34" charset="-120"/>
                          <a:ea typeface="PingFang TC Thin" panose="020B0200000000000000" pitchFamily="34" charset="-120"/>
                        </a:rPr>
                        <a:t>主題授課 </a:t>
                      </a:r>
                      <a:r>
                        <a:rPr lang="zh-TW" sz="1200" b="0" i="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None/>
                      </a:pPr>
                      <a:r>
                        <a:rPr lang="zh-TW" b="0" i="0">
                          <a:latin typeface="PingFang TC Thin" panose="020B0200000000000000" pitchFamily="34" charset="-120"/>
                          <a:ea typeface="PingFang TC Thin" panose="020B0200000000000000" pitchFamily="34" charset="-120"/>
                        </a:rPr>
                        <a:t>認識高齡身心變化</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毛慧芬</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需求釐清</a:t>
                      </a:r>
                    </a:p>
                    <a:p>
                      <a:pPr lvl="0" algn="ctr" rtl="0">
                        <a:spcBef>
                          <a:spcPts val="0"/>
                        </a:spcBef>
                        <a:buNone/>
                      </a:pPr>
                      <a:r>
                        <a:rPr lang="zh-TW" b="0" i="0">
                          <a:latin typeface="PingFang TC Thin" panose="020B0200000000000000" pitchFamily="34" charset="-120"/>
                          <a:ea typeface="PingFang TC Thin" panose="020B0200000000000000" pitchFamily="34" charset="-120"/>
                        </a:rPr>
                        <a:t>長者購物經驗訪談</a:t>
                      </a:r>
                    </a:p>
                    <a:p>
                      <a:pPr lvl="0" algn="ctr" rtl="0">
                        <a:spcBef>
                          <a:spcPts val="0"/>
                        </a:spcBef>
                        <a:buNone/>
                      </a:pPr>
                      <a:r>
                        <a:rPr lang="zh-TW" b="0" i="0">
                          <a:latin typeface="PingFang TC Thin" panose="020B0200000000000000" pitchFamily="34" charset="-120"/>
                          <a:ea typeface="PingFang TC Thin" panose="020B0200000000000000" pitchFamily="34" charset="-120"/>
                        </a:rPr>
                        <a:t>(邀請四位長者)</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觀察體驗</a:t>
                      </a:r>
                    </a:p>
                    <a:p>
                      <a:pPr lvl="0" algn="ctr" rtl="0">
                        <a:spcBef>
                          <a:spcPts val="0"/>
                        </a:spcBef>
                        <a:buNone/>
                      </a:pPr>
                      <a:r>
                        <a:rPr lang="zh-TW" b="0" i="0">
                          <a:latin typeface="PingFang TC Thin" panose="020B0200000000000000" pitchFamily="34" charset="-120"/>
                          <a:ea typeface="PingFang TC Thin" panose="020B0200000000000000" pitchFamily="34" charset="-120"/>
                        </a:rPr>
                        <a:t>老化體驗及門市訪談</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3"/>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12:30~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13:30~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主題授課 II</a:t>
                      </a:r>
                    </a:p>
                    <a:p>
                      <a:pPr lvl="0" algn="ctr" rtl="0">
                        <a:spcBef>
                          <a:spcPts val="0"/>
                        </a:spcBef>
                        <a:buNone/>
                      </a:pPr>
                      <a:r>
                        <a:rPr lang="zh-TW" b="0" i="0">
                          <a:latin typeface="PingFang TC Thin" panose="020B0200000000000000" pitchFamily="34" charset="-120"/>
                          <a:ea typeface="PingFang TC Thin" panose="020B0200000000000000" pitchFamily="34" charset="-120"/>
                        </a:rPr>
                        <a:t>銀髮設計案例介紹</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78571"/>
                        <a:buFont typeface="Arial"/>
                        <a:buNone/>
                      </a:pPr>
                      <a:r>
                        <a:rPr lang="zh-TW" b="0" i="0">
                          <a:solidFill>
                            <a:srgbClr val="45818E"/>
                          </a:solidFill>
                          <a:latin typeface="PingFang TC Thin" panose="020B0200000000000000" pitchFamily="34" charset="-120"/>
                          <a:ea typeface="PingFang TC Thin" panose="020B0200000000000000" pitchFamily="34" charset="-120"/>
                        </a:rPr>
                        <a:t>設計發展II</a:t>
                      </a:r>
                    </a:p>
                    <a:p>
                      <a:pPr marL="0" marR="0" lvl="0" indent="-69850" algn="ctr" rtl="0">
                        <a:lnSpc>
                          <a:spcPct val="100000"/>
                        </a:lnSpc>
                        <a:spcBef>
                          <a:spcPts val="0"/>
                        </a:spcBef>
                        <a:spcAft>
                          <a:spcPts val="0"/>
                        </a:spcAft>
                        <a:buClr>
                          <a:srgbClr val="000000"/>
                        </a:buClr>
                        <a:buSzPct val="78571"/>
                        <a:buFont typeface="Arial"/>
                        <a:buNone/>
                      </a:pPr>
                      <a:r>
                        <a:rPr lang="zh-TW" b="0" i="0">
                          <a:latin typeface="PingFang TC Thin" panose="020B0200000000000000" pitchFamily="34" charset="-120"/>
                          <a:ea typeface="PingFang TC Thin" panose="020B0200000000000000" pitchFamily="34" charset="-120"/>
                        </a:rPr>
                        <a:t>友善高齡購物方案</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5"/>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15:00~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設計發展 I</a:t>
                      </a:r>
                    </a:p>
                    <a:p>
                      <a:pPr marL="0" marR="0" lvl="0" indent="0" algn="ctr" rtl="0">
                        <a:lnSpc>
                          <a:spcPct val="100000"/>
                        </a:lnSpc>
                        <a:spcBef>
                          <a:spcPts val="0"/>
                        </a:spcBef>
                        <a:spcAft>
                          <a:spcPts val="0"/>
                        </a:spcAft>
                        <a:buNone/>
                      </a:pPr>
                      <a:r>
                        <a:rPr lang="zh-TW" b="0" i="0">
                          <a:latin typeface="PingFang TC Thin" panose="020B0200000000000000" pitchFamily="34" charset="-120"/>
                          <a:ea typeface="PingFang TC Thin" panose="020B0200000000000000" pitchFamily="34" charset="-120"/>
                        </a:rPr>
                        <a:t>高齡購物問題發想</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Clr>
                          <a:schemeClr val="dk1"/>
                        </a:buClr>
                        <a:buSzPct val="78571"/>
                        <a:buFont typeface="Arial"/>
                        <a:buNone/>
                      </a:pPr>
                      <a:r>
                        <a:rPr lang="zh-TW" b="0" i="0">
                          <a:solidFill>
                            <a:schemeClr val="dk1"/>
                          </a:solidFill>
                          <a:latin typeface="PingFang TC Thin" panose="020B0200000000000000" pitchFamily="34" charset="-120"/>
                          <a:ea typeface="PingFang TC Thin" panose="020B0200000000000000" pitchFamily="34" charset="-120"/>
                        </a:rPr>
                        <a:t>毛慧芬</a:t>
                      </a:r>
                      <a:br>
                        <a:rPr lang="zh-TW" b="0" i="0">
                          <a:solidFill>
                            <a:schemeClr val="dk1"/>
                          </a:solidFill>
                          <a:latin typeface="PingFang TC Thin" panose="020B0200000000000000" pitchFamily="34" charset="-120"/>
                          <a:ea typeface="PingFang TC Thin" panose="020B0200000000000000" pitchFamily="34" charset="-120"/>
                        </a:rPr>
                      </a:b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15:30~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結案報告</a:t>
                      </a:r>
                    </a:p>
                    <a:p>
                      <a:pPr marL="0" marR="0" lvl="0" indent="0" algn="ctr" rtl="0">
                        <a:lnSpc>
                          <a:spcPct val="100000"/>
                        </a:lnSpc>
                        <a:spcBef>
                          <a:spcPts val="0"/>
                        </a:spcBef>
                        <a:spcAft>
                          <a:spcPts val="0"/>
                        </a:spcAft>
                        <a:buNone/>
                      </a:pPr>
                      <a:r>
                        <a:rPr lang="zh-TW" b="0" i="0">
                          <a:latin typeface="PingFang TC Thin" panose="020B0200000000000000" pitchFamily="34" charset="-120"/>
                          <a:ea typeface="PingFang TC Thin" panose="020B0200000000000000" pitchFamily="34" charset="-120"/>
                        </a:rPr>
                        <a:t>賣場主管及長者回饋</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6"/>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賦歸</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賦歸</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214" name="Shape 214"/>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a:t>
            </a:r>
          </a:p>
        </p:txBody>
      </p:sp>
      <p:sp>
        <p:nvSpPr>
          <p:cNvPr id="215" name="Shape 215"/>
          <p:cNvSpPr/>
          <p:nvPr/>
        </p:nvSpPr>
        <p:spPr>
          <a:xfrm>
            <a:off x="1359911" y="1765850"/>
            <a:ext cx="2137500" cy="1200300"/>
          </a:xfrm>
          <a:prstGeom prst="rect">
            <a:avLst/>
          </a:prstGeom>
          <a:no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6" name="圖片 5" descr="一張含有 室內, 桌, 相片, 坐 的圖片&#10;&#10;自動產生的描述">
            <a:extLst>
              <a:ext uri="{FF2B5EF4-FFF2-40B4-BE49-F238E27FC236}">
                <a16:creationId xmlns:a16="http://schemas.microsoft.com/office/drawing/2014/main" id="{4E7653FD-86EC-BB42-93B8-C596EB2AC8CC}"/>
              </a:ext>
            </a:extLst>
          </p:cNvPr>
          <p:cNvPicPr>
            <a:picLocks noChangeAspect="1"/>
          </p:cNvPicPr>
          <p:nvPr/>
        </p:nvPicPr>
        <p:blipFill>
          <a:blip r:embed="rId3"/>
          <a:stretch>
            <a:fillRect/>
          </a:stretch>
        </p:blipFill>
        <p:spPr>
          <a:xfrm>
            <a:off x="7004104" y="83649"/>
            <a:ext cx="1260829" cy="901749"/>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a:t>
            </a:r>
          </a:p>
        </p:txBody>
      </p:sp>
      <p:pic>
        <p:nvPicPr>
          <p:cNvPr id="223" name="Shape 22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649399" y="1142287"/>
            <a:ext cx="4288376" cy="2858925"/>
          </a:xfrm>
          <a:prstGeom prst="rect">
            <a:avLst/>
          </a:prstGeom>
          <a:noFill/>
          <a:ln>
            <a:noFill/>
          </a:ln>
        </p:spPr>
      </p:pic>
      <p:pic>
        <p:nvPicPr>
          <p:cNvPr id="224" name="Shape 22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23000" y="1153525"/>
            <a:ext cx="4288377" cy="2858927"/>
          </a:xfrm>
          <a:prstGeom prst="rect">
            <a:avLst/>
          </a:prstGeom>
          <a:noFill/>
          <a:ln>
            <a:noFill/>
          </a:ln>
        </p:spPr>
      </p:pic>
      <p:sp>
        <p:nvSpPr>
          <p:cNvPr id="225" name="Shape 225"/>
          <p:cNvSpPr txBox="1">
            <a:spLocks noGrp="1"/>
          </p:cNvSpPr>
          <p:nvPr>
            <p:ph type="body" idx="1"/>
          </p:nvPr>
        </p:nvSpPr>
        <p:spPr>
          <a:xfrm>
            <a:off x="0" y="4436100"/>
            <a:ext cx="9144000" cy="707400"/>
          </a:xfrm>
          <a:prstGeom prst="rect">
            <a:avLst/>
          </a:prstGeom>
          <a:solidFill>
            <a:srgbClr val="90AF9E"/>
          </a:solidFill>
        </p:spPr>
        <p:txBody>
          <a:bodyPr lIns="91425" tIns="91425" rIns="91425" bIns="91425" anchor="ctr" anchorCtr="0">
            <a:noAutofit/>
          </a:bodyPr>
          <a:lstStyle/>
          <a:p>
            <a:pPr lvl="0" rtl="0">
              <a:spcBef>
                <a:spcPts val="0"/>
              </a:spcBef>
              <a:buNone/>
            </a:pPr>
            <a:r>
              <a:rPr lang="zh-TW" dirty="0">
                <a:solidFill>
                  <a:srgbClr val="FFFFFF"/>
                </a:solidFill>
              </a:rPr>
              <a:t>同理(Empathy)：採用主題授課，說明高齡者的身心變化、銀髮族購物行為，並運用老化體驗裝，讓年輕的學生更認識長者，關心長者的生活。</a:t>
            </a:r>
          </a:p>
        </p:txBody>
      </p:sp>
      <p:sp>
        <p:nvSpPr>
          <p:cNvPr id="226" name="Shape 226"/>
          <p:cNvSpPr txBox="1"/>
          <p:nvPr/>
        </p:nvSpPr>
        <p:spPr>
          <a:xfrm>
            <a:off x="4424275" y="4003855"/>
            <a:ext cx="4665900" cy="283500"/>
          </a:xfrm>
          <a:prstGeom prst="rect">
            <a:avLst/>
          </a:prstGeom>
          <a:noFill/>
          <a:ln>
            <a:noFill/>
          </a:ln>
        </p:spPr>
        <p:txBody>
          <a:bodyPr lIns="91425" tIns="91425" rIns="91425" bIns="91425" anchor="t" anchorCtr="0">
            <a:noAutofit/>
          </a:bodyPr>
          <a:lstStyle/>
          <a:p>
            <a:pPr lvl="0" algn="r" rtl="0">
              <a:spcBef>
                <a:spcPts val="0"/>
              </a:spcBef>
              <a:buNone/>
            </a:pPr>
            <a:r>
              <a:rPr lang="zh-TW" dirty="0">
                <a:latin typeface="PingFang TC Thin" panose="020B0200000000000000" pitchFamily="34" charset="-120"/>
                <a:ea typeface="PingFang TC Thin" panose="020B0200000000000000" pitchFamily="34" charset="-120"/>
              </a:rPr>
              <a:t>104.8.26 9:00 台北市圖大安分館(全聯黎元門市樓上)</a:t>
            </a:r>
          </a:p>
          <a:p>
            <a:pPr lvl="0" rtl="0">
              <a:spcBef>
                <a:spcPts val="0"/>
              </a:spcBef>
              <a:buNone/>
            </a:pPr>
            <a:endParaRPr dirty="0">
              <a:latin typeface="PingFang TC Thin" panose="020B0200000000000000" pitchFamily="34" charset="-120"/>
              <a:ea typeface="PingFang TC Thin" panose="020B0200000000000000" pitchFamily="34" charset="-120"/>
            </a:endParaRPr>
          </a:p>
        </p:txBody>
      </p:sp>
      <p:pic>
        <p:nvPicPr>
          <p:cNvPr id="8" name="圖片 7" descr="一張含有 室內, 桌, 相片, 坐 的圖片&#10;&#10;自動產生的描述">
            <a:extLst>
              <a:ext uri="{FF2B5EF4-FFF2-40B4-BE49-F238E27FC236}">
                <a16:creationId xmlns:a16="http://schemas.microsoft.com/office/drawing/2014/main" id="{13B5A38B-556D-9C41-85D4-F67C614F9A4D}"/>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a:t>
            </a:r>
          </a:p>
        </p:txBody>
      </p:sp>
      <p:pic>
        <p:nvPicPr>
          <p:cNvPr id="233" name="Shape 233"/>
          <p:cNvPicPr preferRelativeResize="0"/>
          <p:nvPr/>
        </p:nvPicPr>
        <p:blipFill rotWithShape="1">
          <a:blip r:embed="rId3" cstate="screen">
            <a:alphaModFix/>
            <a:extLst>
              <a:ext uri="{28A0092B-C50C-407E-A947-70E740481C1C}">
                <a14:useLocalDpi xmlns:a14="http://schemas.microsoft.com/office/drawing/2010/main"/>
              </a:ext>
            </a:extLst>
          </a:blip>
          <a:srcRect t="174" b="1282"/>
          <a:stretch/>
        </p:blipFill>
        <p:spPr>
          <a:xfrm>
            <a:off x="262500" y="1145627"/>
            <a:ext cx="4271580" cy="2806263"/>
          </a:xfrm>
          <a:prstGeom prst="rect">
            <a:avLst/>
          </a:prstGeom>
          <a:noFill/>
          <a:ln>
            <a:noFill/>
          </a:ln>
        </p:spPr>
      </p:pic>
      <p:pic>
        <p:nvPicPr>
          <p:cNvPr id="234" name="Shape 234"/>
          <p:cNvPicPr preferRelativeResize="0"/>
          <p:nvPr/>
        </p:nvPicPr>
        <p:blipFill rotWithShape="1">
          <a:blip r:embed="rId4" cstate="screen">
            <a:alphaModFix/>
            <a:extLst>
              <a:ext uri="{28A0092B-C50C-407E-A947-70E740481C1C}">
                <a14:useLocalDpi xmlns:a14="http://schemas.microsoft.com/office/drawing/2010/main"/>
              </a:ext>
            </a:extLst>
          </a:blip>
          <a:srcRect b="1720"/>
          <a:stretch/>
        </p:blipFill>
        <p:spPr>
          <a:xfrm>
            <a:off x="4674774" y="1142437"/>
            <a:ext cx="4288370" cy="2809453"/>
          </a:xfrm>
          <a:prstGeom prst="rect">
            <a:avLst/>
          </a:prstGeom>
          <a:noFill/>
          <a:ln>
            <a:noFill/>
          </a:ln>
        </p:spPr>
      </p:pic>
      <p:sp>
        <p:nvSpPr>
          <p:cNvPr id="235" name="Shape 235"/>
          <p:cNvSpPr txBox="1">
            <a:spLocks noGrp="1"/>
          </p:cNvSpPr>
          <p:nvPr>
            <p:ph type="body" idx="1"/>
          </p:nvPr>
        </p:nvSpPr>
        <p:spPr>
          <a:xfrm>
            <a:off x="0" y="4436100"/>
            <a:ext cx="9144000" cy="707400"/>
          </a:xfrm>
          <a:prstGeom prst="rect">
            <a:avLst/>
          </a:prstGeom>
          <a:solidFill>
            <a:srgbClr val="90AF9E"/>
          </a:solidFill>
        </p:spPr>
        <p:txBody>
          <a:bodyPr lIns="91425" tIns="91425" rIns="91425" bIns="91425" anchor="ctr" anchorCtr="0">
            <a:noAutofit/>
          </a:bodyPr>
          <a:lstStyle/>
          <a:p>
            <a:pPr lvl="0" rtl="0">
              <a:spcBef>
                <a:spcPts val="0"/>
              </a:spcBef>
              <a:buNone/>
            </a:pPr>
            <a:r>
              <a:rPr lang="zh-TW" dirty="0">
                <a:solidFill>
                  <a:srgbClr val="FFFFFF"/>
                </a:solidFill>
              </a:rPr>
              <a:t>同理(Empathy)：運用觀察體驗，穿著老化裝進入賣場，依據採購清單完成任務。採購物品皆經過教師精心設計，體驗長者肢體不便的身體及心理感受，理解長者的困難。</a:t>
            </a:r>
          </a:p>
        </p:txBody>
      </p:sp>
      <p:sp>
        <p:nvSpPr>
          <p:cNvPr id="236" name="Shape 236"/>
          <p:cNvSpPr txBox="1"/>
          <p:nvPr/>
        </p:nvSpPr>
        <p:spPr>
          <a:xfrm>
            <a:off x="4424275" y="3964440"/>
            <a:ext cx="4665900" cy="283500"/>
          </a:xfrm>
          <a:prstGeom prst="rect">
            <a:avLst/>
          </a:prstGeom>
          <a:noFill/>
          <a:ln>
            <a:noFill/>
          </a:ln>
        </p:spPr>
        <p:txBody>
          <a:bodyPr lIns="91425" tIns="91425" rIns="91425" bIns="91425" anchor="t" anchorCtr="0">
            <a:noAutofit/>
          </a:bodyPr>
          <a:lstStyle/>
          <a:p>
            <a:pPr lvl="0" algn="r" rtl="0">
              <a:spcBef>
                <a:spcPts val="0"/>
              </a:spcBef>
              <a:buNone/>
            </a:pPr>
            <a:r>
              <a:rPr lang="zh-TW" dirty="0">
                <a:latin typeface="PingFang TC Thin" panose="020B0200000000000000" pitchFamily="34" charset="-120"/>
                <a:ea typeface="PingFang TC Thin" panose="020B0200000000000000" pitchFamily="34" charset="-120"/>
              </a:rPr>
              <a:t>104.8.26 9:30 全聯福利中心黎元門市</a:t>
            </a:r>
          </a:p>
          <a:p>
            <a:pPr lvl="0" rtl="0">
              <a:spcBef>
                <a:spcPts val="0"/>
              </a:spcBef>
              <a:buNone/>
            </a:pPr>
            <a:endParaRPr dirty="0">
              <a:latin typeface="PingFang TC Thin" panose="020B0200000000000000" pitchFamily="34" charset="-120"/>
              <a:ea typeface="PingFang TC Thin" panose="020B0200000000000000" pitchFamily="34" charset="-120"/>
            </a:endParaRPr>
          </a:p>
        </p:txBody>
      </p:sp>
      <p:pic>
        <p:nvPicPr>
          <p:cNvPr id="8" name="圖片 7" descr="一張含有 室內, 桌, 相片, 坐 的圖片&#10;&#10;自動產生的描述">
            <a:extLst>
              <a:ext uri="{FF2B5EF4-FFF2-40B4-BE49-F238E27FC236}">
                <a16:creationId xmlns:a16="http://schemas.microsoft.com/office/drawing/2014/main" id="{60086CDA-4CC1-7340-8D91-D7325A209F02}"/>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a:t>
            </a:r>
          </a:p>
        </p:txBody>
      </p:sp>
      <p:pic>
        <p:nvPicPr>
          <p:cNvPr id="243" name="Shape 24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720023" y="1153525"/>
            <a:ext cx="4271570" cy="2847422"/>
          </a:xfrm>
          <a:prstGeom prst="rect">
            <a:avLst/>
          </a:prstGeom>
          <a:noFill/>
          <a:ln>
            <a:noFill/>
          </a:ln>
        </p:spPr>
      </p:pic>
      <p:pic>
        <p:nvPicPr>
          <p:cNvPr id="244" name="Shape 24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05295" y="1153512"/>
            <a:ext cx="4288333" cy="2858597"/>
          </a:xfrm>
          <a:prstGeom prst="rect">
            <a:avLst/>
          </a:prstGeom>
          <a:noFill/>
          <a:ln>
            <a:noFill/>
          </a:ln>
        </p:spPr>
      </p:pic>
      <p:sp>
        <p:nvSpPr>
          <p:cNvPr id="245" name="Shape 245"/>
          <p:cNvSpPr txBox="1">
            <a:spLocks noGrp="1"/>
          </p:cNvSpPr>
          <p:nvPr>
            <p:ph type="body" idx="1"/>
          </p:nvPr>
        </p:nvSpPr>
        <p:spPr>
          <a:xfrm>
            <a:off x="0" y="4436100"/>
            <a:ext cx="9144000" cy="707400"/>
          </a:xfrm>
          <a:prstGeom prst="rect">
            <a:avLst/>
          </a:prstGeom>
          <a:solidFill>
            <a:srgbClr val="90AF9E"/>
          </a:solidFill>
        </p:spPr>
        <p:txBody>
          <a:bodyPr lIns="91425" tIns="91425" rIns="91425" bIns="91425" anchor="ctr" anchorCtr="0">
            <a:noAutofit/>
          </a:bodyPr>
          <a:lstStyle/>
          <a:p>
            <a:pPr lvl="0">
              <a:spcBef>
                <a:spcPts val="0"/>
              </a:spcBef>
              <a:buNone/>
            </a:pPr>
            <a:r>
              <a:rPr lang="zh-TW" dirty="0">
                <a:solidFill>
                  <a:srgbClr val="FFFFFF"/>
                </a:solidFill>
              </a:rPr>
              <a:t>同理(Empathy)：訪談第一線賣場服務人員，由店長及資深店員的經驗分享，收集長者於賣場中的購物習慣、服務需求，擴散思考的角度，作爲提出友善高齡設計的基礎。</a:t>
            </a:r>
          </a:p>
        </p:txBody>
      </p:sp>
      <p:sp>
        <p:nvSpPr>
          <p:cNvPr id="246" name="Shape 246"/>
          <p:cNvSpPr txBox="1"/>
          <p:nvPr/>
        </p:nvSpPr>
        <p:spPr>
          <a:xfrm>
            <a:off x="4424275" y="3995972"/>
            <a:ext cx="4665900" cy="283500"/>
          </a:xfrm>
          <a:prstGeom prst="rect">
            <a:avLst/>
          </a:prstGeom>
          <a:noFill/>
          <a:ln>
            <a:noFill/>
          </a:ln>
        </p:spPr>
        <p:txBody>
          <a:bodyPr lIns="91425" tIns="91425" rIns="91425" bIns="91425" anchor="t" anchorCtr="0">
            <a:noAutofit/>
          </a:bodyPr>
          <a:lstStyle/>
          <a:p>
            <a:pPr lvl="0" algn="r" rtl="0">
              <a:spcBef>
                <a:spcPts val="0"/>
              </a:spcBef>
              <a:buNone/>
            </a:pPr>
            <a:r>
              <a:rPr lang="zh-TW" dirty="0">
                <a:latin typeface="PingFang TC Thin" panose="020B0200000000000000" pitchFamily="34" charset="-120"/>
                <a:ea typeface="PingFang TC Thin" panose="020B0200000000000000" pitchFamily="34" charset="-120"/>
              </a:rPr>
              <a:t>104.8.26 10:00 全聯福利中心黎元門市</a:t>
            </a:r>
          </a:p>
          <a:p>
            <a:pPr lvl="0" rtl="0">
              <a:spcBef>
                <a:spcPts val="0"/>
              </a:spcBef>
              <a:buNone/>
            </a:pPr>
            <a:endParaRPr dirty="0">
              <a:latin typeface="PingFang TC Thin" panose="020B0200000000000000" pitchFamily="34" charset="-120"/>
              <a:ea typeface="PingFang TC Thin" panose="020B0200000000000000" pitchFamily="34" charset="-120"/>
            </a:endParaRPr>
          </a:p>
        </p:txBody>
      </p:sp>
      <p:pic>
        <p:nvPicPr>
          <p:cNvPr id="8" name="圖片 7" descr="一張含有 室內, 桌, 相片, 坐 的圖片&#10;&#10;自動產生的描述">
            <a:extLst>
              <a:ext uri="{FF2B5EF4-FFF2-40B4-BE49-F238E27FC236}">
                <a16:creationId xmlns:a16="http://schemas.microsoft.com/office/drawing/2014/main" id="{2A30B895-0AC4-9C4B-BF26-AEDA46C1CAE4}"/>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a:t>
            </a:r>
          </a:p>
        </p:txBody>
      </p:sp>
      <p:pic>
        <p:nvPicPr>
          <p:cNvPr id="253" name="Shape 25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99952" y="1153525"/>
            <a:ext cx="4271582" cy="2847422"/>
          </a:xfrm>
          <a:prstGeom prst="rect">
            <a:avLst/>
          </a:prstGeom>
          <a:noFill/>
          <a:ln>
            <a:noFill/>
          </a:ln>
        </p:spPr>
      </p:pic>
      <p:pic>
        <p:nvPicPr>
          <p:cNvPr id="254" name="Shape 25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700215" y="1153525"/>
            <a:ext cx="4271607" cy="2847422"/>
          </a:xfrm>
          <a:prstGeom prst="rect">
            <a:avLst/>
          </a:prstGeom>
          <a:noFill/>
          <a:ln>
            <a:noFill/>
          </a:ln>
        </p:spPr>
      </p:pic>
      <p:sp>
        <p:nvSpPr>
          <p:cNvPr id="255" name="Shape 255"/>
          <p:cNvSpPr txBox="1">
            <a:spLocks noGrp="1"/>
          </p:cNvSpPr>
          <p:nvPr>
            <p:ph type="body" idx="1"/>
          </p:nvPr>
        </p:nvSpPr>
        <p:spPr>
          <a:xfrm>
            <a:off x="0" y="4436100"/>
            <a:ext cx="9144000" cy="707400"/>
          </a:xfrm>
          <a:prstGeom prst="rect">
            <a:avLst/>
          </a:prstGeom>
          <a:solidFill>
            <a:srgbClr val="90AF9E"/>
          </a:solidFill>
        </p:spPr>
        <p:txBody>
          <a:bodyPr lIns="91425" tIns="91425" rIns="91425" bIns="91425" anchor="ctr" anchorCtr="0">
            <a:noAutofit/>
          </a:bodyPr>
          <a:lstStyle/>
          <a:p>
            <a:pPr lvl="0" rtl="0">
              <a:spcBef>
                <a:spcPts val="0"/>
              </a:spcBef>
              <a:buNone/>
            </a:pPr>
            <a:r>
              <a:rPr lang="zh-TW" dirty="0">
                <a:solidFill>
                  <a:srgbClr val="FFFFFF"/>
                </a:solidFill>
              </a:rPr>
              <a:t>同理(Empathy)：小組討論，經過購物體驗及訪談，學員在教師的引導下，反思及歸納體驗過後的經驗學習，並於小組內討論分享，交流各自專業背景所觀察到的不同觀點。</a:t>
            </a:r>
          </a:p>
        </p:txBody>
      </p:sp>
      <p:sp>
        <p:nvSpPr>
          <p:cNvPr id="256" name="Shape 256"/>
          <p:cNvSpPr txBox="1"/>
          <p:nvPr/>
        </p:nvSpPr>
        <p:spPr>
          <a:xfrm>
            <a:off x="4424275" y="4003855"/>
            <a:ext cx="4665900" cy="283500"/>
          </a:xfrm>
          <a:prstGeom prst="rect">
            <a:avLst/>
          </a:prstGeom>
          <a:noFill/>
          <a:ln>
            <a:noFill/>
          </a:ln>
        </p:spPr>
        <p:txBody>
          <a:bodyPr lIns="91425" tIns="91425" rIns="91425" bIns="91425" anchor="t" anchorCtr="0">
            <a:noAutofit/>
          </a:bodyPr>
          <a:lstStyle/>
          <a:p>
            <a:pPr lvl="0" algn="r" rtl="0">
              <a:spcBef>
                <a:spcPts val="0"/>
              </a:spcBef>
              <a:buNone/>
            </a:pPr>
            <a:r>
              <a:rPr lang="zh-TW" dirty="0">
                <a:latin typeface="PingFang TC Thin" panose="020B0200000000000000" pitchFamily="34" charset="-120"/>
                <a:ea typeface="PingFang TC Thin" panose="020B0200000000000000" pitchFamily="34" charset="-120"/>
              </a:rPr>
              <a:t>104.8.26 11:00 台北市圖大安分館(全聯黎元門市樓上)</a:t>
            </a:r>
          </a:p>
          <a:p>
            <a:pPr lvl="0" rtl="0">
              <a:spcBef>
                <a:spcPts val="0"/>
              </a:spcBef>
              <a:buNone/>
            </a:pPr>
            <a:endParaRPr dirty="0">
              <a:latin typeface="PingFang TC Thin" panose="020B0200000000000000" pitchFamily="34" charset="-120"/>
              <a:ea typeface="PingFang TC Thin" panose="020B0200000000000000" pitchFamily="34" charset="-120"/>
            </a:endParaRPr>
          </a:p>
        </p:txBody>
      </p:sp>
      <p:pic>
        <p:nvPicPr>
          <p:cNvPr id="8" name="圖片 7" descr="一張含有 室內, 桌, 相片, 坐 的圖片&#10;&#10;自動產生的描述">
            <a:extLst>
              <a:ext uri="{FF2B5EF4-FFF2-40B4-BE49-F238E27FC236}">
                <a16:creationId xmlns:a16="http://schemas.microsoft.com/office/drawing/2014/main" id="{8B3DB1AF-A825-A84A-8CC2-D6A159D026F1}"/>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graphicFrame>
        <p:nvGraphicFramePr>
          <p:cNvPr id="8" name="Shape 213">
            <a:extLst>
              <a:ext uri="{FF2B5EF4-FFF2-40B4-BE49-F238E27FC236}">
                <a16:creationId xmlns:a16="http://schemas.microsoft.com/office/drawing/2014/main" id="{6B314A4F-C981-4937-87FD-B8E550CA242F}"/>
              </a:ext>
            </a:extLst>
          </p:cNvPr>
          <p:cNvGraphicFramePr/>
          <p:nvPr>
            <p:extLst>
              <p:ext uri="{D42A27DB-BD31-4B8C-83A1-F6EECF244321}">
                <p14:modId xmlns:p14="http://schemas.microsoft.com/office/powerpoint/2010/main" val="2859250635"/>
              </p:ext>
            </p:extLst>
          </p:nvPr>
        </p:nvGraphicFramePr>
        <p:xfrm>
          <a:off x="557408" y="957650"/>
          <a:ext cx="8029184" cy="4023120"/>
        </p:xfrm>
        <a:graphic>
          <a:graphicData uri="http://schemas.openxmlformats.org/drawingml/2006/table">
            <a:tbl>
              <a:tblPr>
                <a:noFill/>
                <a:tableStyleId>{1EFEC01E-2D06-4D55-8859-9CD8C38E0D79}</a:tableStyleId>
              </a:tblPr>
              <a:tblGrid>
                <a:gridCol w="788868">
                  <a:extLst>
                    <a:ext uri="{9D8B030D-6E8A-4147-A177-3AD203B41FA5}">
                      <a16:colId xmlns:a16="http://schemas.microsoft.com/office/drawing/2014/main" val="20000"/>
                    </a:ext>
                  </a:extLst>
                </a:gridCol>
                <a:gridCol w="2181375">
                  <a:extLst>
                    <a:ext uri="{9D8B030D-6E8A-4147-A177-3AD203B41FA5}">
                      <a16:colId xmlns:a16="http://schemas.microsoft.com/office/drawing/2014/main" val="20001"/>
                    </a:ext>
                  </a:extLst>
                </a:gridCol>
                <a:gridCol w="1028123">
                  <a:extLst>
                    <a:ext uri="{9D8B030D-6E8A-4147-A177-3AD203B41FA5}">
                      <a16:colId xmlns:a16="http://schemas.microsoft.com/office/drawing/2014/main" val="20002"/>
                    </a:ext>
                  </a:extLst>
                </a:gridCol>
                <a:gridCol w="796993">
                  <a:extLst>
                    <a:ext uri="{9D8B030D-6E8A-4147-A177-3AD203B41FA5}">
                      <a16:colId xmlns:a16="http://schemas.microsoft.com/office/drawing/2014/main" val="20003"/>
                    </a:ext>
                  </a:extLst>
                </a:gridCol>
                <a:gridCol w="2196599">
                  <a:extLst>
                    <a:ext uri="{9D8B030D-6E8A-4147-A177-3AD203B41FA5}">
                      <a16:colId xmlns:a16="http://schemas.microsoft.com/office/drawing/2014/main" val="20004"/>
                    </a:ext>
                  </a:extLst>
                </a:gridCol>
                <a:gridCol w="1037226">
                  <a:extLst>
                    <a:ext uri="{9D8B030D-6E8A-4147-A177-3AD203B41FA5}">
                      <a16:colId xmlns:a16="http://schemas.microsoft.com/office/drawing/2014/main" val="20005"/>
                    </a:ext>
                  </a:extLst>
                </a:gridCol>
              </a:tblGrid>
              <a:tr h="396200">
                <a:tc gridSpan="3">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Day 1  104/08/26 (週六)</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gridSpan="3">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Day 2 </a:t>
                      </a:r>
                      <a:r>
                        <a:rPr lang="zh-TW" b="0" i="0">
                          <a:solidFill>
                            <a:schemeClr val="dk1"/>
                          </a:solidFill>
                          <a:latin typeface="PingFang TC Thin" panose="020B0200000000000000" pitchFamily="34" charset="-120"/>
                          <a:ea typeface="PingFang TC Thin" panose="020B0200000000000000" pitchFamily="34" charset="-120"/>
                        </a:rPr>
                        <a:t> 104/08/27 (週六)</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08:30~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報到/引言</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講師</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08:30~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報到</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講師</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solidFill>
                            <a:srgbClr val="45818E"/>
                          </a:solidFill>
                          <a:latin typeface="PingFang TC Thin" panose="020B0200000000000000" pitchFamily="34" charset="-120"/>
                          <a:ea typeface="PingFang TC Thin" panose="020B0200000000000000" pitchFamily="34" charset="-120"/>
                        </a:rPr>
                        <a:t>主題授課 </a:t>
                      </a:r>
                      <a:r>
                        <a:rPr lang="zh-TW" sz="1200" b="0" i="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None/>
                      </a:pPr>
                      <a:r>
                        <a:rPr lang="zh-TW" b="0" i="0">
                          <a:latin typeface="PingFang TC Thin" panose="020B0200000000000000" pitchFamily="34" charset="-120"/>
                          <a:ea typeface="PingFang TC Thin" panose="020B0200000000000000" pitchFamily="34" charset="-120"/>
                        </a:rPr>
                        <a:t>認識高齡身心變化</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毛慧芬</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需求釐清</a:t>
                      </a:r>
                    </a:p>
                    <a:p>
                      <a:pPr lvl="0" algn="ctr" rtl="0">
                        <a:spcBef>
                          <a:spcPts val="0"/>
                        </a:spcBef>
                        <a:buNone/>
                      </a:pPr>
                      <a:r>
                        <a:rPr lang="zh-TW" b="0" i="0">
                          <a:latin typeface="PingFang TC Thin" panose="020B0200000000000000" pitchFamily="34" charset="-120"/>
                          <a:ea typeface="PingFang TC Thin" panose="020B0200000000000000" pitchFamily="34" charset="-120"/>
                        </a:rPr>
                        <a:t>長者購物經驗訪談</a:t>
                      </a:r>
                    </a:p>
                    <a:p>
                      <a:pPr lvl="0" algn="ctr" rtl="0">
                        <a:spcBef>
                          <a:spcPts val="0"/>
                        </a:spcBef>
                        <a:buNone/>
                      </a:pPr>
                      <a:r>
                        <a:rPr lang="zh-TW" b="0" i="0">
                          <a:latin typeface="PingFang TC Thin" panose="020B0200000000000000" pitchFamily="34" charset="-120"/>
                          <a:ea typeface="PingFang TC Thin" panose="020B0200000000000000" pitchFamily="34" charset="-120"/>
                        </a:rPr>
                        <a:t>(邀請四位長者)</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觀察體驗</a:t>
                      </a:r>
                    </a:p>
                    <a:p>
                      <a:pPr lvl="0" algn="ctr" rtl="0">
                        <a:spcBef>
                          <a:spcPts val="0"/>
                        </a:spcBef>
                        <a:buNone/>
                      </a:pPr>
                      <a:r>
                        <a:rPr lang="zh-TW" b="0" i="0">
                          <a:latin typeface="PingFang TC Thin" panose="020B0200000000000000" pitchFamily="34" charset="-120"/>
                          <a:ea typeface="PingFang TC Thin" panose="020B0200000000000000" pitchFamily="34" charset="-120"/>
                        </a:rPr>
                        <a:t>老化體驗及門市訪談</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3"/>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12:30~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13:30~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主題授課 II</a:t>
                      </a:r>
                    </a:p>
                    <a:p>
                      <a:pPr lvl="0" algn="ctr" rtl="0">
                        <a:spcBef>
                          <a:spcPts val="0"/>
                        </a:spcBef>
                        <a:buNone/>
                      </a:pPr>
                      <a:r>
                        <a:rPr lang="zh-TW" b="0" i="0">
                          <a:latin typeface="PingFang TC Thin" panose="020B0200000000000000" pitchFamily="34" charset="-120"/>
                          <a:ea typeface="PingFang TC Thin" panose="020B0200000000000000" pitchFamily="34" charset="-120"/>
                        </a:rPr>
                        <a:t>銀髮設計案例介紹</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78571"/>
                        <a:buFont typeface="Arial"/>
                        <a:buNone/>
                      </a:pPr>
                      <a:r>
                        <a:rPr lang="zh-TW" b="0" i="0">
                          <a:solidFill>
                            <a:srgbClr val="45818E"/>
                          </a:solidFill>
                          <a:latin typeface="PingFang TC Thin" panose="020B0200000000000000" pitchFamily="34" charset="-120"/>
                          <a:ea typeface="PingFang TC Thin" panose="020B0200000000000000" pitchFamily="34" charset="-120"/>
                        </a:rPr>
                        <a:t>設計發展II</a:t>
                      </a:r>
                    </a:p>
                    <a:p>
                      <a:pPr marL="0" marR="0" lvl="0" indent="-69850" algn="ctr" rtl="0">
                        <a:lnSpc>
                          <a:spcPct val="100000"/>
                        </a:lnSpc>
                        <a:spcBef>
                          <a:spcPts val="0"/>
                        </a:spcBef>
                        <a:spcAft>
                          <a:spcPts val="0"/>
                        </a:spcAft>
                        <a:buClr>
                          <a:srgbClr val="000000"/>
                        </a:buClr>
                        <a:buSzPct val="78571"/>
                        <a:buFont typeface="Arial"/>
                        <a:buNone/>
                      </a:pPr>
                      <a:r>
                        <a:rPr lang="zh-TW" b="0" i="0">
                          <a:latin typeface="PingFang TC Thin" panose="020B0200000000000000" pitchFamily="34" charset="-120"/>
                          <a:ea typeface="PingFang TC Thin" panose="020B0200000000000000" pitchFamily="34" charset="-120"/>
                        </a:rPr>
                        <a:t>友善高齡購物方案</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dirty="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dirty="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5"/>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15:00~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設計發展 I</a:t>
                      </a:r>
                    </a:p>
                    <a:p>
                      <a:pPr marL="0" marR="0" lvl="0" indent="0" algn="ctr" rtl="0">
                        <a:lnSpc>
                          <a:spcPct val="100000"/>
                        </a:lnSpc>
                        <a:spcBef>
                          <a:spcPts val="0"/>
                        </a:spcBef>
                        <a:spcAft>
                          <a:spcPts val="0"/>
                        </a:spcAft>
                        <a:buNone/>
                      </a:pPr>
                      <a:r>
                        <a:rPr lang="zh-TW" b="0" i="0">
                          <a:latin typeface="PingFang TC Thin" panose="020B0200000000000000" pitchFamily="34" charset="-120"/>
                          <a:ea typeface="PingFang TC Thin" panose="020B0200000000000000" pitchFamily="34" charset="-120"/>
                        </a:rPr>
                        <a:t>高齡購物問題發想</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Clr>
                          <a:schemeClr val="dk1"/>
                        </a:buClr>
                        <a:buSzPct val="78571"/>
                        <a:buFont typeface="Arial"/>
                        <a:buNone/>
                      </a:pPr>
                      <a:r>
                        <a:rPr lang="zh-TW" b="0" i="0" dirty="0">
                          <a:solidFill>
                            <a:schemeClr val="dk1"/>
                          </a:solidFill>
                          <a:latin typeface="PingFang TC Thin" panose="020B0200000000000000" pitchFamily="34" charset="-120"/>
                          <a:ea typeface="PingFang TC Thin" panose="020B0200000000000000" pitchFamily="34" charset="-120"/>
                        </a:rPr>
                        <a:t>毛慧芬</a:t>
                      </a:r>
                      <a:br>
                        <a:rPr lang="zh-TW" b="0" i="0" dirty="0">
                          <a:solidFill>
                            <a:schemeClr val="dk1"/>
                          </a:solidFill>
                          <a:latin typeface="PingFang TC Thin" panose="020B0200000000000000" pitchFamily="34" charset="-120"/>
                          <a:ea typeface="PingFang TC Thin" panose="020B0200000000000000" pitchFamily="34" charset="-120"/>
                        </a:rPr>
                      </a:br>
                      <a:r>
                        <a:rPr lang="zh-TW" b="0" i="0" dirty="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15:30~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結案報告</a:t>
                      </a:r>
                    </a:p>
                    <a:p>
                      <a:pPr marL="0" marR="0" lvl="0" indent="0" algn="ctr" rtl="0">
                        <a:lnSpc>
                          <a:spcPct val="100000"/>
                        </a:lnSpc>
                        <a:spcBef>
                          <a:spcPts val="0"/>
                        </a:spcBef>
                        <a:spcAft>
                          <a:spcPts val="0"/>
                        </a:spcAft>
                        <a:buNone/>
                      </a:pPr>
                      <a:r>
                        <a:rPr lang="zh-TW" b="0" i="0">
                          <a:latin typeface="PingFang TC Thin" panose="020B0200000000000000" pitchFamily="34" charset="-120"/>
                          <a:ea typeface="PingFang TC Thin" panose="020B0200000000000000" pitchFamily="34" charset="-120"/>
                        </a:rPr>
                        <a:t>賣場主管及長者回饋</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6"/>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賦歸</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賦歸</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262" name="Shape 262"/>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a:t>
            </a:r>
          </a:p>
        </p:txBody>
      </p:sp>
      <p:sp>
        <p:nvSpPr>
          <p:cNvPr id="263" name="Shape 263"/>
          <p:cNvSpPr/>
          <p:nvPr/>
        </p:nvSpPr>
        <p:spPr>
          <a:xfrm>
            <a:off x="1365944" y="3352800"/>
            <a:ext cx="2133600" cy="1200300"/>
          </a:xfrm>
          <a:prstGeom prst="rect">
            <a:avLst/>
          </a:prstGeom>
          <a:no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65" name="Shape 265"/>
          <p:cNvSpPr/>
          <p:nvPr/>
        </p:nvSpPr>
        <p:spPr>
          <a:xfrm>
            <a:off x="5381298" y="1767850"/>
            <a:ext cx="2133600" cy="1200300"/>
          </a:xfrm>
          <a:prstGeom prst="rect">
            <a:avLst/>
          </a:prstGeom>
          <a:no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7" name="圖片 6" descr="一張含有 室內, 桌, 相片, 坐 的圖片&#10;&#10;自動產生的描述">
            <a:extLst>
              <a:ext uri="{FF2B5EF4-FFF2-40B4-BE49-F238E27FC236}">
                <a16:creationId xmlns:a16="http://schemas.microsoft.com/office/drawing/2014/main" id="{E70D3905-9243-BD4B-8AF5-AC870D316751}"/>
              </a:ext>
            </a:extLst>
          </p:cNvPr>
          <p:cNvPicPr>
            <a:picLocks noChangeAspect="1"/>
          </p:cNvPicPr>
          <p:nvPr/>
        </p:nvPicPr>
        <p:blipFill>
          <a:blip r:embed="rId3"/>
          <a:stretch>
            <a:fillRect/>
          </a:stretch>
        </p:blipFill>
        <p:spPr>
          <a:xfrm>
            <a:off x="7004104" y="83649"/>
            <a:ext cx="1260829" cy="901749"/>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a:t>
            </a:r>
          </a:p>
        </p:txBody>
      </p:sp>
      <p:pic>
        <p:nvPicPr>
          <p:cNvPr id="272" name="Shape 27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1699" y="1160275"/>
            <a:ext cx="4271596" cy="2833952"/>
          </a:xfrm>
          <a:prstGeom prst="rect">
            <a:avLst/>
          </a:prstGeom>
          <a:noFill/>
          <a:ln>
            <a:noFill/>
          </a:ln>
        </p:spPr>
      </p:pic>
      <p:sp>
        <p:nvSpPr>
          <p:cNvPr id="274" name="Shape 274"/>
          <p:cNvSpPr txBox="1">
            <a:spLocks noGrp="1"/>
          </p:cNvSpPr>
          <p:nvPr>
            <p:ph type="body" idx="1"/>
          </p:nvPr>
        </p:nvSpPr>
        <p:spPr>
          <a:xfrm>
            <a:off x="0" y="4436100"/>
            <a:ext cx="9144000" cy="707400"/>
          </a:xfrm>
          <a:prstGeom prst="rect">
            <a:avLst/>
          </a:prstGeom>
          <a:solidFill>
            <a:srgbClr val="90AF9E"/>
          </a:solidFill>
        </p:spPr>
        <p:txBody>
          <a:bodyPr lIns="91425" tIns="91425" rIns="91425" bIns="91425" anchor="ctr" anchorCtr="0">
            <a:noAutofit/>
          </a:bodyPr>
          <a:lstStyle/>
          <a:p>
            <a:pPr lvl="0" rtl="0">
              <a:spcBef>
                <a:spcPts val="0"/>
              </a:spcBef>
              <a:buNone/>
            </a:pPr>
            <a:r>
              <a:rPr lang="zh-TW" dirty="0">
                <a:solidFill>
                  <a:srgbClr val="FFFFFF"/>
                </a:solidFill>
              </a:rPr>
              <a:t>釐清(Define)：主題授課，介紹國內外高齡設計的創新案例，將高齡社會視為機會而非困境，啟發學生對創新設計的想像，擴展對購物、賣場的想像，並引導學生腦力激盪。</a:t>
            </a:r>
          </a:p>
        </p:txBody>
      </p:sp>
      <p:sp>
        <p:nvSpPr>
          <p:cNvPr id="275" name="Shape 275"/>
          <p:cNvSpPr txBox="1"/>
          <p:nvPr/>
        </p:nvSpPr>
        <p:spPr>
          <a:xfrm>
            <a:off x="4424275" y="3988089"/>
            <a:ext cx="4665900" cy="283500"/>
          </a:xfrm>
          <a:prstGeom prst="rect">
            <a:avLst/>
          </a:prstGeom>
          <a:noFill/>
          <a:ln>
            <a:noFill/>
          </a:ln>
        </p:spPr>
        <p:txBody>
          <a:bodyPr lIns="91425" tIns="91425" rIns="91425" bIns="91425" anchor="t" anchorCtr="0">
            <a:noAutofit/>
          </a:bodyPr>
          <a:lstStyle/>
          <a:p>
            <a:pPr lvl="0" algn="r" rtl="0">
              <a:spcBef>
                <a:spcPts val="0"/>
              </a:spcBef>
              <a:buNone/>
            </a:pPr>
            <a:r>
              <a:rPr lang="zh-TW" dirty="0">
                <a:latin typeface="PingFang TC Thin" panose="020B0200000000000000" pitchFamily="34" charset="-120"/>
                <a:ea typeface="PingFang TC Thin" panose="020B0200000000000000" pitchFamily="34" charset="-120"/>
              </a:rPr>
              <a:t>104.8.26 13:30  臺灣大學/土木研究大樓407教室</a:t>
            </a:r>
          </a:p>
          <a:p>
            <a:pPr lvl="0" rtl="0">
              <a:spcBef>
                <a:spcPts val="0"/>
              </a:spcBef>
              <a:buNone/>
            </a:pPr>
            <a:endParaRPr dirty="0">
              <a:latin typeface="PingFang TC Thin" panose="020B0200000000000000" pitchFamily="34" charset="-120"/>
              <a:ea typeface="PingFang TC Thin" panose="020B0200000000000000" pitchFamily="34" charset="-120"/>
            </a:endParaRPr>
          </a:p>
        </p:txBody>
      </p:sp>
      <p:pic>
        <p:nvPicPr>
          <p:cNvPr id="8" name="圖片 7" descr="一張含有 室內, 桌, 相片, 坐 的圖片&#10;&#10;自動產生的描述">
            <a:extLst>
              <a:ext uri="{FF2B5EF4-FFF2-40B4-BE49-F238E27FC236}">
                <a16:creationId xmlns:a16="http://schemas.microsoft.com/office/drawing/2014/main" id="{6B921117-1642-7A46-A9AD-7C08D3F48264}"/>
              </a:ext>
            </a:extLst>
          </p:cNvPr>
          <p:cNvPicPr>
            <a:picLocks noChangeAspect="1"/>
          </p:cNvPicPr>
          <p:nvPr/>
        </p:nvPicPr>
        <p:blipFill>
          <a:blip r:embed="rId4"/>
          <a:stretch>
            <a:fillRect/>
          </a:stretch>
        </p:blipFill>
        <p:spPr>
          <a:xfrm>
            <a:off x="7004104" y="83649"/>
            <a:ext cx="1260829" cy="901749"/>
          </a:xfrm>
          <a:prstGeom prst="rect">
            <a:avLst/>
          </a:prstGeom>
        </p:spPr>
      </p:pic>
      <p:pic>
        <p:nvPicPr>
          <p:cNvPr id="3" name="圖片 2">
            <a:extLst>
              <a:ext uri="{FF2B5EF4-FFF2-40B4-BE49-F238E27FC236}">
                <a16:creationId xmlns:a16="http://schemas.microsoft.com/office/drawing/2014/main" id="{51E05FE0-8C58-7A44-BA3E-A2E55F7FBDED}"/>
              </a:ext>
            </a:extLst>
          </p:cNvPr>
          <p:cNvPicPr>
            <a:picLocks noChangeAspect="1"/>
          </p:cNvPicPr>
          <p:nvPr/>
        </p:nvPicPr>
        <p:blipFill>
          <a:blip r:embed="rId5"/>
          <a:stretch>
            <a:fillRect/>
          </a:stretch>
        </p:blipFill>
        <p:spPr>
          <a:xfrm>
            <a:off x="4694183" y="1162049"/>
            <a:ext cx="4261023" cy="283217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a:t>
            </a:r>
          </a:p>
        </p:txBody>
      </p:sp>
      <p:pic>
        <p:nvPicPr>
          <p:cNvPr id="282" name="Shape 28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11699" y="1160700"/>
            <a:ext cx="4271594" cy="2847439"/>
          </a:xfrm>
          <a:prstGeom prst="rect">
            <a:avLst/>
          </a:prstGeom>
          <a:noFill/>
          <a:ln>
            <a:noFill/>
          </a:ln>
        </p:spPr>
      </p:pic>
      <p:pic>
        <p:nvPicPr>
          <p:cNvPr id="283" name="Shape 28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690645" y="1160275"/>
            <a:ext cx="4271594" cy="2848303"/>
          </a:xfrm>
          <a:prstGeom prst="rect">
            <a:avLst/>
          </a:prstGeom>
          <a:noFill/>
          <a:ln>
            <a:noFill/>
          </a:ln>
        </p:spPr>
      </p:pic>
      <p:sp>
        <p:nvSpPr>
          <p:cNvPr id="284" name="Shape 284"/>
          <p:cNvSpPr txBox="1">
            <a:spLocks noGrp="1"/>
          </p:cNvSpPr>
          <p:nvPr>
            <p:ph type="body" idx="1"/>
          </p:nvPr>
        </p:nvSpPr>
        <p:spPr>
          <a:xfrm>
            <a:off x="0" y="4451312"/>
            <a:ext cx="9144000" cy="707400"/>
          </a:xfrm>
          <a:prstGeom prst="rect">
            <a:avLst/>
          </a:prstGeom>
          <a:solidFill>
            <a:srgbClr val="90AF9E"/>
          </a:solidFill>
        </p:spPr>
        <p:txBody>
          <a:bodyPr lIns="91425" tIns="91425" rIns="91425" bIns="91425" anchor="ctr" anchorCtr="0">
            <a:noAutofit/>
          </a:bodyPr>
          <a:lstStyle/>
          <a:p>
            <a:pPr lvl="0" rtl="0">
              <a:spcBef>
                <a:spcPts val="0"/>
              </a:spcBef>
              <a:buNone/>
            </a:pPr>
            <a:r>
              <a:rPr lang="zh-TW">
                <a:solidFill>
                  <a:srgbClr val="FFFFFF"/>
                </a:solidFill>
              </a:rPr>
              <a:t>釐清(Define)：小組討論，第一階段設計發想。由雙教師協同教學，將體驗、訪談發現的觀點列出，處理所有聽到、看到的範疇，利用KJ法分類歸納，重新定義、聚焦問題。</a:t>
            </a:r>
          </a:p>
        </p:txBody>
      </p:sp>
      <p:sp>
        <p:nvSpPr>
          <p:cNvPr id="285" name="Shape 285"/>
          <p:cNvSpPr txBox="1"/>
          <p:nvPr/>
        </p:nvSpPr>
        <p:spPr>
          <a:xfrm>
            <a:off x="4424275" y="4011738"/>
            <a:ext cx="4665900" cy="283500"/>
          </a:xfrm>
          <a:prstGeom prst="rect">
            <a:avLst/>
          </a:prstGeom>
          <a:noFill/>
          <a:ln>
            <a:noFill/>
          </a:ln>
        </p:spPr>
        <p:txBody>
          <a:bodyPr lIns="91425" tIns="91425" rIns="91425" bIns="91425" anchor="t" anchorCtr="0">
            <a:noAutofit/>
          </a:bodyPr>
          <a:lstStyle/>
          <a:p>
            <a:pPr lvl="0" algn="r" rtl="0">
              <a:spcBef>
                <a:spcPts val="0"/>
              </a:spcBef>
              <a:buNone/>
            </a:pPr>
            <a:r>
              <a:rPr lang="zh-TW" dirty="0">
                <a:latin typeface="PingFang TC Thin" panose="020B0200000000000000" pitchFamily="34" charset="-120"/>
                <a:ea typeface="PingFang TC Thin" panose="020B0200000000000000" pitchFamily="34" charset="-120"/>
              </a:rPr>
              <a:t>104.8.26 15:00  臺灣大學/土木研究大樓407教室</a:t>
            </a:r>
          </a:p>
          <a:p>
            <a:pPr lvl="0" rtl="0">
              <a:spcBef>
                <a:spcPts val="0"/>
              </a:spcBef>
              <a:buNone/>
            </a:pPr>
            <a:endParaRPr dirty="0">
              <a:latin typeface="PingFang TC Thin" panose="020B0200000000000000" pitchFamily="34" charset="-120"/>
              <a:ea typeface="PingFang TC Thin" panose="020B0200000000000000" pitchFamily="34" charset="-120"/>
            </a:endParaRPr>
          </a:p>
        </p:txBody>
      </p:sp>
      <p:pic>
        <p:nvPicPr>
          <p:cNvPr id="8" name="圖片 7" descr="一張含有 室內, 桌, 相片, 坐 的圖片&#10;&#10;自動產生的描述">
            <a:extLst>
              <a:ext uri="{FF2B5EF4-FFF2-40B4-BE49-F238E27FC236}">
                <a16:creationId xmlns:a16="http://schemas.microsoft.com/office/drawing/2014/main" id="{EE7E26B5-1997-1845-8542-343CF86EA5B0}"/>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a:t>
            </a:r>
          </a:p>
        </p:txBody>
      </p:sp>
      <p:pic>
        <p:nvPicPr>
          <p:cNvPr id="292" name="Shape 29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77524" y="1160705"/>
            <a:ext cx="4271619" cy="2847447"/>
          </a:xfrm>
          <a:prstGeom prst="rect">
            <a:avLst/>
          </a:prstGeom>
          <a:noFill/>
          <a:ln>
            <a:noFill/>
          </a:ln>
        </p:spPr>
      </p:pic>
      <p:pic>
        <p:nvPicPr>
          <p:cNvPr id="293" name="Shape 29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692449" y="1160700"/>
            <a:ext cx="4271619" cy="2847447"/>
          </a:xfrm>
          <a:prstGeom prst="rect">
            <a:avLst/>
          </a:prstGeom>
          <a:noFill/>
          <a:ln>
            <a:noFill/>
          </a:ln>
        </p:spPr>
      </p:pic>
      <p:sp>
        <p:nvSpPr>
          <p:cNvPr id="294" name="Shape 294"/>
          <p:cNvSpPr txBox="1">
            <a:spLocks noGrp="1"/>
          </p:cNvSpPr>
          <p:nvPr>
            <p:ph type="body" idx="1"/>
          </p:nvPr>
        </p:nvSpPr>
        <p:spPr>
          <a:xfrm>
            <a:off x="0" y="4436100"/>
            <a:ext cx="9144000" cy="707400"/>
          </a:xfrm>
          <a:prstGeom prst="rect">
            <a:avLst/>
          </a:prstGeom>
          <a:solidFill>
            <a:srgbClr val="90AF9E"/>
          </a:solidFill>
        </p:spPr>
        <p:txBody>
          <a:bodyPr lIns="91425" tIns="91425" rIns="91425" bIns="91425" anchor="ctr" anchorCtr="0">
            <a:noAutofit/>
          </a:bodyPr>
          <a:lstStyle/>
          <a:p>
            <a:pPr lvl="0" rtl="0">
              <a:spcBef>
                <a:spcPts val="0"/>
              </a:spcBef>
              <a:buNone/>
            </a:pPr>
            <a:r>
              <a:rPr lang="zh-TW" sz="1700" dirty="0">
                <a:solidFill>
                  <a:srgbClr val="FFFFFF"/>
                </a:solidFill>
              </a:rPr>
              <a:t>釐清(Define)：工作坊進入第二天，邀請長者與學員對話交流。將第一天的經驗與歸納出的需求，詢問長者的想法及建議，找出「具體」且「有意義」的挑戰，轉化為解決方案。</a:t>
            </a:r>
          </a:p>
        </p:txBody>
      </p:sp>
      <p:sp>
        <p:nvSpPr>
          <p:cNvPr id="295" name="Shape 295"/>
          <p:cNvSpPr txBox="1"/>
          <p:nvPr/>
        </p:nvSpPr>
        <p:spPr>
          <a:xfrm>
            <a:off x="4424275" y="4003855"/>
            <a:ext cx="4665900" cy="283500"/>
          </a:xfrm>
          <a:prstGeom prst="rect">
            <a:avLst/>
          </a:prstGeom>
          <a:noFill/>
          <a:ln>
            <a:noFill/>
          </a:ln>
        </p:spPr>
        <p:txBody>
          <a:bodyPr lIns="91425" tIns="91425" rIns="91425" bIns="91425" anchor="t" anchorCtr="0">
            <a:noAutofit/>
          </a:bodyPr>
          <a:lstStyle/>
          <a:p>
            <a:pPr lvl="0" algn="r" rtl="0">
              <a:spcBef>
                <a:spcPts val="0"/>
              </a:spcBef>
              <a:buNone/>
            </a:pPr>
            <a:r>
              <a:rPr lang="zh-TW" dirty="0">
                <a:latin typeface="PingFang TC Thin" panose="020B0200000000000000" pitchFamily="34" charset="-120"/>
                <a:ea typeface="PingFang TC Thin" panose="020B0200000000000000" pitchFamily="34" charset="-120"/>
              </a:rPr>
              <a:t>104.8.27 09:30  臺灣大學/土木研究大樓407教室</a:t>
            </a:r>
          </a:p>
          <a:p>
            <a:pPr lvl="0" rtl="0">
              <a:spcBef>
                <a:spcPts val="0"/>
              </a:spcBef>
              <a:buNone/>
            </a:pPr>
            <a:endParaRPr dirty="0">
              <a:latin typeface="PingFang TC Thin" panose="020B0200000000000000" pitchFamily="34" charset="-120"/>
              <a:ea typeface="PingFang TC Thin" panose="020B0200000000000000" pitchFamily="34" charset="-120"/>
            </a:endParaRPr>
          </a:p>
        </p:txBody>
      </p:sp>
      <p:pic>
        <p:nvPicPr>
          <p:cNvPr id="8" name="圖片 7" descr="一張含有 室內, 桌, 相片, 坐 的圖片&#10;&#10;自動產生的描述">
            <a:extLst>
              <a:ext uri="{FF2B5EF4-FFF2-40B4-BE49-F238E27FC236}">
                <a16:creationId xmlns:a16="http://schemas.microsoft.com/office/drawing/2014/main" id="{93CDDE6F-9D2D-AF47-8406-1F8AFA5D63AD}"/>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graphicFrame>
        <p:nvGraphicFramePr>
          <p:cNvPr id="7" name="Shape 213">
            <a:extLst>
              <a:ext uri="{FF2B5EF4-FFF2-40B4-BE49-F238E27FC236}">
                <a16:creationId xmlns:a16="http://schemas.microsoft.com/office/drawing/2014/main" id="{CFF38D16-64A2-4C1B-B5C6-61535DB2CB06}"/>
              </a:ext>
            </a:extLst>
          </p:cNvPr>
          <p:cNvGraphicFramePr/>
          <p:nvPr>
            <p:extLst>
              <p:ext uri="{D42A27DB-BD31-4B8C-83A1-F6EECF244321}">
                <p14:modId xmlns:p14="http://schemas.microsoft.com/office/powerpoint/2010/main" val="2859250635"/>
              </p:ext>
            </p:extLst>
          </p:nvPr>
        </p:nvGraphicFramePr>
        <p:xfrm>
          <a:off x="557408" y="957650"/>
          <a:ext cx="8029184" cy="4023120"/>
        </p:xfrm>
        <a:graphic>
          <a:graphicData uri="http://schemas.openxmlformats.org/drawingml/2006/table">
            <a:tbl>
              <a:tblPr>
                <a:noFill/>
                <a:tableStyleId>{1EFEC01E-2D06-4D55-8859-9CD8C38E0D79}</a:tableStyleId>
              </a:tblPr>
              <a:tblGrid>
                <a:gridCol w="788868">
                  <a:extLst>
                    <a:ext uri="{9D8B030D-6E8A-4147-A177-3AD203B41FA5}">
                      <a16:colId xmlns:a16="http://schemas.microsoft.com/office/drawing/2014/main" val="20000"/>
                    </a:ext>
                  </a:extLst>
                </a:gridCol>
                <a:gridCol w="2181375">
                  <a:extLst>
                    <a:ext uri="{9D8B030D-6E8A-4147-A177-3AD203B41FA5}">
                      <a16:colId xmlns:a16="http://schemas.microsoft.com/office/drawing/2014/main" val="20001"/>
                    </a:ext>
                  </a:extLst>
                </a:gridCol>
                <a:gridCol w="1028123">
                  <a:extLst>
                    <a:ext uri="{9D8B030D-6E8A-4147-A177-3AD203B41FA5}">
                      <a16:colId xmlns:a16="http://schemas.microsoft.com/office/drawing/2014/main" val="20002"/>
                    </a:ext>
                  </a:extLst>
                </a:gridCol>
                <a:gridCol w="796993">
                  <a:extLst>
                    <a:ext uri="{9D8B030D-6E8A-4147-A177-3AD203B41FA5}">
                      <a16:colId xmlns:a16="http://schemas.microsoft.com/office/drawing/2014/main" val="20003"/>
                    </a:ext>
                  </a:extLst>
                </a:gridCol>
                <a:gridCol w="2196599">
                  <a:extLst>
                    <a:ext uri="{9D8B030D-6E8A-4147-A177-3AD203B41FA5}">
                      <a16:colId xmlns:a16="http://schemas.microsoft.com/office/drawing/2014/main" val="20004"/>
                    </a:ext>
                  </a:extLst>
                </a:gridCol>
                <a:gridCol w="1037226">
                  <a:extLst>
                    <a:ext uri="{9D8B030D-6E8A-4147-A177-3AD203B41FA5}">
                      <a16:colId xmlns:a16="http://schemas.microsoft.com/office/drawing/2014/main" val="20005"/>
                    </a:ext>
                  </a:extLst>
                </a:gridCol>
              </a:tblGrid>
              <a:tr h="396200">
                <a:tc gridSpan="3">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Day 1  104/08/26 (週六)</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gridSpan="3">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Day 2 </a:t>
                      </a:r>
                      <a:r>
                        <a:rPr lang="zh-TW" b="0" i="0">
                          <a:solidFill>
                            <a:schemeClr val="dk1"/>
                          </a:solidFill>
                          <a:latin typeface="PingFang TC Thin" panose="020B0200000000000000" pitchFamily="34" charset="-120"/>
                          <a:ea typeface="PingFang TC Thin" panose="020B0200000000000000" pitchFamily="34" charset="-120"/>
                        </a:rPr>
                        <a:t> 104/08/27 (週六)</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08:30~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報到/引言</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講師</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08:30~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報到</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講師</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solidFill>
                            <a:srgbClr val="45818E"/>
                          </a:solidFill>
                          <a:latin typeface="PingFang TC Thin" panose="020B0200000000000000" pitchFamily="34" charset="-120"/>
                          <a:ea typeface="PingFang TC Thin" panose="020B0200000000000000" pitchFamily="34" charset="-120"/>
                        </a:rPr>
                        <a:t>主題授課 </a:t>
                      </a:r>
                      <a:r>
                        <a:rPr lang="zh-TW" sz="1200" b="0" i="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None/>
                      </a:pPr>
                      <a:r>
                        <a:rPr lang="zh-TW" b="0" i="0">
                          <a:latin typeface="PingFang TC Thin" panose="020B0200000000000000" pitchFamily="34" charset="-120"/>
                          <a:ea typeface="PingFang TC Thin" panose="020B0200000000000000" pitchFamily="34" charset="-120"/>
                        </a:rPr>
                        <a:t>認識高齡身心變化</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毛慧芬</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需求釐清</a:t>
                      </a:r>
                    </a:p>
                    <a:p>
                      <a:pPr lvl="0" algn="ctr" rtl="0">
                        <a:spcBef>
                          <a:spcPts val="0"/>
                        </a:spcBef>
                        <a:buNone/>
                      </a:pPr>
                      <a:r>
                        <a:rPr lang="zh-TW" b="0" i="0">
                          <a:latin typeface="PingFang TC Thin" panose="020B0200000000000000" pitchFamily="34" charset="-120"/>
                          <a:ea typeface="PingFang TC Thin" panose="020B0200000000000000" pitchFamily="34" charset="-120"/>
                        </a:rPr>
                        <a:t>長者購物經驗訪談</a:t>
                      </a:r>
                    </a:p>
                    <a:p>
                      <a:pPr lvl="0" algn="ctr" rtl="0">
                        <a:spcBef>
                          <a:spcPts val="0"/>
                        </a:spcBef>
                        <a:buNone/>
                      </a:pPr>
                      <a:r>
                        <a:rPr lang="zh-TW" b="0" i="0">
                          <a:latin typeface="PingFang TC Thin" panose="020B0200000000000000" pitchFamily="34" charset="-120"/>
                          <a:ea typeface="PingFang TC Thin" panose="020B0200000000000000" pitchFamily="34" charset="-120"/>
                        </a:rPr>
                        <a:t>(邀請四位長者)</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09:30~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觀察體驗</a:t>
                      </a:r>
                    </a:p>
                    <a:p>
                      <a:pPr lvl="0" algn="ctr" rtl="0">
                        <a:spcBef>
                          <a:spcPts val="0"/>
                        </a:spcBef>
                        <a:buNone/>
                      </a:pPr>
                      <a:r>
                        <a:rPr lang="zh-TW" b="0" i="0">
                          <a:latin typeface="PingFang TC Thin" panose="020B0200000000000000" pitchFamily="34" charset="-120"/>
                          <a:ea typeface="PingFang TC Thin" panose="020B0200000000000000" pitchFamily="34" charset="-120"/>
                        </a:rPr>
                        <a:t>老化體驗及門市訪談</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3"/>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12:30~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dirty="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13:30~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主題授課 II</a:t>
                      </a:r>
                    </a:p>
                    <a:p>
                      <a:pPr lvl="0" algn="ctr" rtl="0">
                        <a:spcBef>
                          <a:spcPts val="0"/>
                        </a:spcBef>
                        <a:buNone/>
                      </a:pPr>
                      <a:r>
                        <a:rPr lang="zh-TW" b="0" i="0">
                          <a:latin typeface="PingFang TC Thin" panose="020B0200000000000000" pitchFamily="34" charset="-120"/>
                          <a:ea typeface="PingFang TC Thin" panose="020B0200000000000000" pitchFamily="34" charset="-120"/>
                        </a:rPr>
                        <a:t>銀髮設計案例介紹</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78571"/>
                        <a:buFont typeface="Arial"/>
                        <a:buNone/>
                      </a:pPr>
                      <a:r>
                        <a:rPr lang="zh-TW" b="0" i="0">
                          <a:solidFill>
                            <a:srgbClr val="45818E"/>
                          </a:solidFill>
                          <a:latin typeface="PingFang TC Thin" panose="020B0200000000000000" pitchFamily="34" charset="-120"/>
                          <a:ea typeface="PingFang TC Thin" panose="020B0200000000000000" pitchFamily="34" charset="-120"/>
                        </a:rPr>
                        <a:t>設計發展II</a:t>
                      </a:r>
                    </a:p>
                    <a:p>
                      <a:pPr marL="0" marR="0" lvl="0" indent="-69850" algn="ctr" rtl="0">
                        <a:lnSpc>
                          <a:spcPct val="100000"/>
                        </a:lnSpc>
                        <a:spcBef>
                          <a:spcPts val="0"/>
                        </a:spcBef>
                        <a:spcAft>
                          <a:spcPts val="0"/>
                        </a:spcAft>
                        <a:buClr>
                          <a:srgbClr val="000000"/>
                        </a:buClr>
                        <a:buSzPct val="78571"/>
                        <a:buFont typeface="Arial"/>
                        <a:buNone/>
                      </a:pPr>
                      <a:r>
                        <a:rPr lang="zh-TW" b="0" i="0">
                          <a:latin typeface="PingFang TC Thin" panose="020B0200000000000000" pitchFamily="34" charset="-120"/>
                          <a:ea typeface="PingFang TC Thin" panose="020B0200000000000000" pitchFamily="34" charset="-120"/>
                        </a:rPr>
                        <a:t>友善高齡購物方案</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5"/>
                  </a:ext>
                </a:extLst>
              </a:tr>
              <a:tr h="3810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15:00~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設計發展 I</a:t>
                      </a:r>
                    </a:p>
                    <a:p>
                      <a:pPr marL="0" marR="0" lvl="0" indent="0" algn="ctr" rtl="0">
                        <a:lnSpc>
                          <a:spcPct val="100000"/>
                        </a:lnSpc>
                        <a:spcBef>
                          <a:spcPts val="0"/>
                        </a:spcBef>
                        <a:spcAft>
                          <a:spcPts val="0"/>
                        </a:spcAft>
                        <a:buNone/>
                      </a:pPr>
                      <a:r>
                        <a:rPr lang="zh-TW" b="0" i="0">
                          <a:latin typeface="PingFang TC Thin" panose="020B0200000000000000" pitchFamily="34" charset="-120"/>
                          <a:ea typeface="PingFang TC Thin" panose="020B0200000000000000" pitchFamily="34" charset="-120"/>
                        </a:rPr>
                        <a:t>高齡購物問題發想</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Clr>
                          <a:schemeClr val="dk1"/>
                        </a:buClr>
                        <a:buSzPct val="78571"/>
                        <a:buFont typeface="Arial"/>
                        <a:buNone/>
                      </a:pPr>
                      <a:r>
                        <a:rPr lang="zh-TW" b="0" i="0">
                          <a:solidFill>
                            <a:schemeClr val="dk1"/>
                          </a:solidFill>
                          <a:latin typeface="PingFang TC Thin" panose="020B0200000000000000" pitchFamily="34" charset="-120"/>
                          <a:ea typeface="PingFang TC Thin" panose="020B0200000000000000" pitchFamily="34" charset="-120"/>
                        </a:rPr>
                        <a:t>毛慧芬</a:t>
                      </a:r>
                      <a:br>
                        <a:rPr lang="zh-TW" b="0" i="0">
                          <a:solidFill>
                            <a:schemeClr val="dk1"/>
                          </a:solidFill>
                          <a:latin typeface="PingFang TC Thin" panose="020B0200000000000000" pitchFamily="34" charset="-120"/>
                          <a:ea typeface="PingFang TC Thin" panose="020B0200000000000000" pitchFamily="34" charset="-120"/>
                        </a:rPr>
                      </a:b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15:30~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zh-TW" b="0" i="0">
                          <a:solidFill>
                            <a:srgbClr val="45818E"/>
                          </a:solidFill>
                          <a:latin typeface="PingFang TC Thin" panose="020B0200000000000000" pitchFamily="34" charset="-120"/>
                          <a:ea typeface="PingFang TC Thin" panose="020B0200000000000000" pitchFamily="34" charset="-120"/>
                        </a:rPr>
                        <a:t>結案報告</a:t>
                      </a:r>
                    </a:p>
                    <a:p>
                      <a:pPr marL="0" marR="0" lvl="0" indent="0" algn="ctr" rtl="0">
                        <a:lnSpc>
                          <a:spcPct val="100000"/>
                        </a:lnSpc>
                        <a:spcBef>
                          <a:spcPts val="0"/>
                        </a:spcBef>
                        <a:spcAft>
                          <a:spcPts val="0"/>
                        </a:spcAft>
                        <a:buNone/>
                      </a:pPr>
                      <a:r>
                        <a:rPr lang="zh-TW" b="0" i="0">
                          <a:latin typeface="PingFang TC Thin" panose="020B0200000000000000" pitchFamily="34" charset="-120"/>
                          <a:ea typeface="PingFang TC Thin" panose="020B0200000000000000" pitchFamily="34" charset="-120"/>
                        </a:rPr>
                        <a:t>賣場主管及長者回饋</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毛慧芬</a:t>
                      </a:r>
                    </a:p>
                    <a:p>
                      <a:pPr lvl="0" algn="ctr" rtl="0">
                        <a:spcBef>
                          <a:spcPts val="0"/>
                        </a:spcBef>
                        <a:buNone/>
                      </a:pPr>
                      <a:r>
                        <a:rPr lang="zh-TW" b="0" i="0">
                          <a:solidFill>
                            <a:schemeClr val="dk1"/>
                          </a:solidFill>
                          <a:latin typeface="PingFang TC Thin" panose="020B0200000000000000" pitchFamily="34" charset="-120"/>
                          <a:ea typeface="PingFang TC Thin" panose="020B0200000000000000" pitchFamily="34" charset="-120"/>
                        </a:rPr>
                        <a:t>康仕仲</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6"/>
                  </a:ext>
                </a:extLst>
              </a:tr>
              <a:tr h="396200">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賦歸</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b="0" i="0">
                          <a:latin typeface="PingFang TC Thin" panose="020B0200000000000000" pitchFamily="34" charset="-120"/>
                          <a:ea typeface="PingFang TC Thin" panose="020B0200000000000000" pitchFamily="34" charset="-120"/>
                        </a:rPr>
                        <a:t>賦歸</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01" name="Shape 301"/>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a:t>
            </a:r>
          </a:p>
        </p:txBody>
      </p:sp>
      <p:sp>
        <p:nvSpPr>
          <p:cNvPr id="302" name="Shape 302"/>
          <p:cNvSpPr/>
          <p:nvPr/>
        </p:nvSpPr>
        <p:spPr>
          <a:xfrm>
            <a:off x="5385098" y="3371825"/>
            <a:ext cx="2125800" cy="1207924"/>
          </a:xfrm>
          <a:prstGeom prst="rect">
            <a:avLst/>
          </a:prstGeom>
          <a:no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6" name="圖片 5" descr="一張含有 室內, 桌, 相片, 坐 的圖片&#10;&#10;自動產生的描述">
            <a:extLst>
              <a:ext uri="{FF2B5EF4-FFF2-40B4-BE49-F238E27FC236}">
                <a16:creationId xmlns:a16="http://schemas.microsoft.com/office/drawing/2014/main" id="{820844F3-ADA9-834E-85D8-51C0DA630E4A}"/>
              </a:ext>
            </a:extLst>
          </p:cNvPr>
          <p:cNvPicPr>
            <a:picLocks noChangeAspect="1"/>
          </p:cNvPicPr>
          <p:nvPr/>
        </p:nvPicPr>
        <p:blipFill>
          <a:blip r:embed="rId3"/>
          <a:stretch>
            <a:fillRect/>
          </a:stretch>
        </p:blipFill>
        <p:spPr>
          <a:xfrm>
            <a:off x="7004104" y="83649"/>
            <a:ext cx="1260829" cy="90174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88"/>
          <p:cNvSpPr txBox="1"/>
          <p:nvPr/>
        </p:nvSpPr>
        <p:spPr>
          <a:xfrm>
            <a:off x="107325" y="0"/>
            <a:ext cx="8929350" cy="4866318"/>
          </a:xfrm>
          <a:prstGeom prst="rect">
            <a:avLst/>
          </a:prstGeom>
          <a:noFill/>
          <a:ln>
            <a:noFill/>
          </a:ln>
        </p:spPr>
        <p:txBody>
          <a:bodyPr spcFirstLastPara="1" wrap="square" lIns="68569" tIns="34275" rIns="68569" bIns="34275" anchor="t" anchorCtr="0">
            <a:noAutofit/>
          </a:bodyPr>
          <a:lstStyle/>
          <a:p>
            <a:r>
              <a:rPr lang="zh-TW" altLang="en-US" sz="8500" dirty="0">
                <a:solidFill>
                  <a:schemeClr val="tx1"/>
                </a:solidFill>
                <a:latin typeface="PingFang TC Thin" panose="020B0200000000000000" pitchFamily="34" charset="-120"/>
                <a:ea typeface="PingFang TC Thin" panose="020B0200000000000000" pitchFamily="34" charset="-120"/>
              </a:rPr>
              <a:t>跨領域</a:t>
            </a:r>
            <a:endParaRPr sz="8500" dirty="0">
              <a:solidFill>
                <a:schemeClr val="tx1"/>
              </a:solidFill>
              <a:latin typeface="PingFang TC Thin" panose="020B0200000000000000" pitchFamily="34" charset="-120"/>
              <a:ea typeface="PingFang TC Thin" panose="020B0200000000000000" pitchFamily="34" charset="-120"/>
            </a:endParaRPr>
          </a:p>
          <a:p>
            <a:r>
              <a:rPr lang="en-US" altLang="zh-TW" sz="8500" dirty="0">
                <a:solidFill>
                  <a:srgbClr val="A3C1AD"/>
                </a:solidFill>
                <a:latin typeface="PingFang TC Thin" panose="020B0200000000000000" pitchFamily="34" charset="-120"/>
                <a:ea typeface="PingFang TC Thin" panose="020B0200000000000000" pitchFamily="34" charset="-120"/>
              </a:rPr>
              <a:t>Multidisciplinary</a:t>
            </a:r>
            <a:endParaRPr sz="8500" dirty="0">
              <a:solidFill>
                <a:srgbClr val="A3C1AD"/>
              </a:solidFill>
              <a:latin typeface="PingFang TC Thin" panose="020B0200000000000000" pitchFamily="34" charset="-120"/>
              <a:ea typeface="PingFang TC Thin" panose="020B0200000000000000" pitchFamily="34" charset="-120"/>
            </a:endParaRPr>
          </a:p>
          <a:p>
            <a:r>
              <a:rPr lang="en-US" altLang="zh-TW" sz="8500" dirty="0">
                <a:solidFill>
                  <a:schemeClr val="accent5">
                    <a:lumMod val="75000"/>
                  </a:schemeClr>
                </a:solidFill>
                <a:latin typeface="PingFang TC Thin" panose="020B0200000000000000" pitchFamily="34" charset="-120"/>
                <a:ea typeface="PingFang TC Thin" panose="020B0200000000000000" pitchFamily="34" charset="-120"/>
              </a:rPr>
              <a:t>Interdisciplinary</a:t>
            </a:r>
          </a:p>
          <a:p>
            <a:r>
              <a:rPr lang="en-US" altLang="zh-TW" sz="8500" dirty="0">
                <a:solidFill>
                  <a:schemeClr val="accent5">
                    <a:lumMod val="50000"/>
                  </a:schemeClr>
                </a:solidFill>
                <a:latin typeface="PingFang TC Thin" panose="020B0200000000000000" pitchFamily="34" charset="-120"/>
                <a:ea typeface="PingFang TC Thin" panose="020B0200000000000000" pitchFamily="34" charset="-120"/>
              </a:rPr>
              <a:t>Transdisciplinary</a:t>
            </a:r>
          </a:p>
        </p:txBody>
      </p:sp>
    </p:spTree>
    <p:extLst>
      <p:ext uri="{BB962C8B-B14F-4D97-AF65-F5344CB8AC3E}">
        <p14:creationId xmlns:p14="http://schemas.microsoft.com/office/powerpoint/2010/main" val="372795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a:t>
            </a:r>
          </a:p>
        </p:txBody>
      </p:sp>
      <p:sp>
        <p:nvSpPr>
          <p:cNvPr id="310" name="Shape 310"/>
          <p:cNvSpPr txBox="1">
            <a:spLocks noGrp="1"/>
          </p:cNvSpPr>
          <p:nvPr>
            <p:ph type="body" idx="1"/>
          </p:nvPr>
        </p:nvSpPr>
        <p:spPr>
          <a:xfrm>
            <a:off x="0" y="4436100"/>
            <a:ext cx="9144000" cy="707400"/>
          </a:xfrm>
          <a:prstGeom prst="rect">
            <a:avLst/>
          </a:prstGeom>
          <a:solidFill>
            <a:srgbClr val="90AF9E"/>
          </a:solidFill>
        </p:spPr>
        <p:txBody>
          <a:bodyPr lIns="91425" tIns="91425" rIns="91425" bIns="91425" anchor="ctr" anchorCtr="0">
            <a:noAutofit/>
          </a:bodyPr>
          <a:lstStyle/>
          <a:p>
            <a:pPr lvl="0" rtl="0">
              <a:spcBef>
                <a:spcPts val="0"/>
              </a:spcBef>
              <a:buNone/>
            </a:pPr>
            <a:r>
              <a:rPr lang="zh-TW">
                <a:solidFill>
                  <a:srgbClr val="FFFFFF"/>
                </a:solidFill>
              </a:rPr>
              <a:t>發想(Ideate)：</a:t>
            </a:r>
            <a:r>
              <a:rPr lang="zh-TW">
                <a:solidFill>
                  <a:schemeClr val="lt1"/>
                </a:solidFill>
              </a:rPr>
              <a:t>小組討論，第二階段設計發展。由長者提供的回饋，在跨領域的小組成員之間腦力激盪出廣泛的創意方案，並在有限的時間內，具體描述問題及決定初步方向。</a:t>
            </a:r>
          </a:p>
        </p:txBody>
      </p:sp>
      <p:sp>
        <p:nvSpPr>
          <p:cNvPr id="311" name="Shape 311"/>
          <p:cNvSpPr txBox="1"/>
          <p:nvPr/>
        </p:nvSpPr>
        <p:spPr>
          <a:xfrm>
            <a:off x="4424275" y="4003855"/>
            <a:ext cx="4665900" cy="283500"/>
          </a:xfrm>
          <a:prstGeom prst="rect">
            <a:avLst/>
          </a:prstGeom>
          <a:noFill/>
          <a:ln>
            <a:noFill/>
          </a:ln>
        </p:spPr>
        <p:txBody>
          <a:bodyPr lIns="91425" tIns="91425" rIns="91425" bIns="91425" anchor="t" anchorCtr="0">
            <a:noAutofit/>
          </a:bodyPr>
          <a:lstStyle/>
          <a:p>
            <a:pPr lvl="0" algn="r" rtl="0">
              <a:spcBef>
                <a:spcPts val="0"/>
              </a:spcBef>
              <a:buNone/>
            </a:pPr>
            <a:r>
              <a:rPr lang="zh-TW" dirty="0">
                <a:latin typeface="PingFang TC Thin" panose="020B0200000000000000" pitchFamily="34" charset="-120"/>
                <a:ea typeface="PingFang TC Thin" panose="020B0200000000000000" pitchFamily="34" charset="-120"/>
              </a:rPr>
              <a:t>104.8.27 13:30  臺灣大學/土木研究大樓407教室</a:t>
            </a:r>
          </a:p>
          <a:p>
            <a:pPr lvl="0" rtl="0">
              <a:spcBef>
                <a:spcPts val="0"/>
              </a:spcBef>
              <a:buNone/>
            </a:pPr>
            <a:endParaRPr dirty="0">
              <a:latin typeface="PingFang TC Thin" panose="020B0200000000000000" pitchFamily="34" charset="-120"/>
              <a:ea typeface="PingFang TC Thin" panose="020B0200000000000000" pitchFamily="34" charset="-120"/>
            </a:endParaRPr>
          </a:p>
        </p:txBody>
      </p:sp>
      <p:pic>
        <p:nvPicPr>
          <p:cNvPr id="312" name="Shape 31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81099" y="1147587"/>
            <a:ext cx="4271619" cy="2848319"/>
          </a:xfrm>
          <a:prstGeom prst="rect">
            <a:avLst/>
          </a:prstGeom>
          <a:noFill/>
          <a:ln>
            <a:noFill/>
          </a:ln>
        </p:spPr>
      </p:pic>
      <p:pic>
        <p:nvPicPr>
          <p:cNvPr id="313" name="Shape 31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625399" y="1147874"/>
            <a:ext cx="4271621" cy="2847756"/>
          </a:xfrm>
          <a:prstGeom prst="rect">
            <a:avLst/>
          </a:prstGeom>
          <a:noFill/>
          <a:ln>
            <a:noFill/>
          </a:ln>
        </p:spPr>
      </p:pic>
      <p:pic>
        <p:nvPicPr>
          <p:cNvPr id="8" name="圖片 7" descr="一張含有 室內, 桌, 相片, 坐 的圖片&#10;&#10;自動產生的描述">
            <a:extLst>
              <a:ext uri="{FF2B5EF4-FFF2-40B4-BE49-F238E27FC236}">
                <a16:creationId xmlns:a16="http://schemas.microsoft.com/office/drawing/2014/main" id="{C0AD5716-51AD-8941-82A8-D8D2C8DBD05B}"/>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Shape 318"/>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a:t>
            </a:r>
          </a:p>
        </p:txBody>
      </p:sp>
      <p:pic>
        <p:nvPicPr>
          <p:cNvPr id="320" name="Shape 32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628923" y="1160700"/>
            <a:ext cx="4271619" cy="2847455"/>
          </a:xfrm>
          <a:prstGeom prst="rect">
            <a:avLst/>
          </a:prstGeom>
          <a:noFill/>
          <a:ln>
            <a:noFill/>
          </a:ln>
        </p:spPr>
      </p:pic>
      <p:pic>
        <p:nvPicPr>
          <p:cNvPr id="321" name="Shape 32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19853" y="1160700"/>
            <a:ext cx="4271619" cy="2847447"/>
          </a:xfrm>
          <a:prstGeom prst="rect">
            <a:avLst/>
          </a:prstGeom>
          <a:noFill/>
          <a:ln>
            <a:noFill/>
          </a:ln>
        </p:spPr>
      </p:pic>
      <p:sp>
        <p:nvSpPr>
          <p:cNvPr id="322" name="Shape 322"/>
          <p:cNvSpPr txBox="1">
            <a:spLocks noGrp="1"/>
          </p:cNvSpPr>
          <p:nvPr>
            <p:ph type="body" idx="1"/>
          </p:nvPr>
        </p:nvSpPr>
        <p:spPr>
          <a:xfrm>
            <a:off x="0" y="4451312"/>
            <a:ext cx="9144000" cy="707400"/>
          </a:xfrm>
          <a:prstGeom prst="rect">
            <a:avLst/>
          </a:prstGeom>
          <a:solidFill>
            <a:srgbClr val="90AF9E"/>
          </a:solidFill>
        </p:spPr>
        <p:txBody>
          <a:bodyPr lIns="91425" tIns="91425" rIns="91425" bIns="91425" anchor="ctr" anchorCtr="0">
            <a:noAutofit/>
          </a:bodyPr>
          <a:lstStyle/>
          <a:p>
            <a:pPr lvl="0" rtl="0">
              <a:spcBef>
                <a:spcPts val="0"/>
              </a:spcBef>
              <a:buNone/>
            </a:pPr>
            <a:r>
              <a:rPr lang="zh-TW">
                <a:solidFill>
                  <a:srgbClr val="FFFFFF"/>
                </a:solidFill>
              </a:rPr>
              <a:t>發想(Ideate)：</a:t>
            </a:r>
            <a:r>
              <a:rPr lang="zh-TW">
                <a:solidFill>
                  <a:schemeClr val="lt1"/>
                </a:solidFill>
              </a:rPr>
              <a:t>動手繪圖，準備提案發表。工作坊的最後為各組提出專案構想，學員要在非常緊湊的時間壓力下，以快速繪圖、製作簡報的方式，具體、視覺化呈現設計構想。</a:t>
            </a:r>
          </a:p>
        </p:txBody>
      </p:sp>
      <p:sp>
        <p:nvSpPr>
          <p:cNvPr id="323" name="Shape 323"/>
          <p:cNvSpPr txBox="1"/>
          <p:nvPr/>
        </p:nvSpPr>
        <p:spPr>
          <a:xfrm>
            <a:off x="4424275" y="4008612"/>
            <a:ext cx="4665900" cy="283500"/>
          </a:xfrm>
          <a:prstGeom prst="rect">
            <a:avLst/>
          </a:prstGeom>
          <a:noFill/>
          <a:ln>
            <a:noFill/>
          </a:ln>
        </p:spPr>
        <p:txBody>
          <a:bodyPr lIns="91425" tIns="91425" rIns="91425" bIns="91425" anchor="t" anchorCtr="0">
            <a:noAutofit/>
          </a:bodyPr>
          <a:lstStyle/>
          <a:p>
            <a:pPr lvl="0" algn="r" rtl="0">
              <a:spcBef>
                <a:spcPts val="0"/>
              </a:spcBef>
              <a:buNone/>
            </a:pPr>
            <a:r>
              <a:rPr lang="zh-TW" dirty="0">
                <a:latin typeface="PingFang TC Thin" panose="020B0200000000000000" pitchFamily="34" charset="-120"/>
                <a:ea typeface="PingFang TC Thin" panose="020B0200000000000000" pitchFamily="34" charset="-120"/>
              </a:rPr>
              <a:t>104.8.27 15:00  臺灣大學/土木研究大樓407教室</a:t>
            </a:r>
          </a:p>
          <a:p>
            <a:pPr lvl="0" rtl="0">
              <a:spcBef>
                <a:spcPts val="0"/>
              </a:spcBef>
              <a:buNone/>
            </a:pPr>
            <a:endParaRPr dirty="0">
              <a:latin typeface="PingFang TC Thin" panose="020B0200000000000000" pitchFamily="34" charset="-120"/>
              <a:ea typeface="PingFang TC Thin" panose="020B0200000000000000" pitchFamily="34" charset="-120"/>
            </a:endParaRPr>
          </a:p>
        </p:txBody>
      </p:sp>
      <p:pic>
        <p:nvPicPr>
          <p:cNvPr id="8" name="圖片 7" descr="一張含有 室內, 桌, 相片, 坐 的圖片&#10;&#10;自動產生的描述">
            <a:extLst>
              <a:ext uri="{FF2B5EF4-FFF2-40B4-BE49-F238E27FC236}">
                <a16:creationId xmlns:a16="http://schemas.microsoft.com/office/drawing/2014/main" id="{1F567BFB-AE8B-E44F-B3C8-DF62CE2F5A11}"/>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a:t>
            </a:r>
          </a:p>
        </p:txBody>
      </p:sp>
      <p:pic>
        <p:nvPicPr>
          <p:cNvPr id="330" name="Shape 33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640429" y="1160700"/>
            <a:ext cx="4271606" cy="2847447"/>
          </a:xfrm>
          <a:prstGeom prst="rect">
            <a:avLst/>
          </a:prstGeom>
          <a:noFill/>
          <a:ln>
            <a:noFill/>
          </a:ln>
        </p:spPr>
      </p:pic>
      <p:pic>
        <p:nvPicPr>
          <p:cNvPr id="331" name="Shape 33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19625" y="1160700"/>
            <a:ext cx="4271619" cy="2847447"/>
          </a:xfrm>
          <a:prstGeom prst="rect">
            <a:avLst/>
          </a:prstGeom>
          <a:noFill/>
          <a:ln>
            <a:noFill/>
          </a:ln>
        </p:spPr>
      </p:pic>
      <p:sp>
        <p:nvSpPr>
          <p:cNvPr id="332" name="Shape 332"/>
          <p:cNvSpPr txBox="1">
            <a:spLocks noGrp="1"/>
          </p:cNvSpPr>
          <p:nvPr>
            <p:ph type="body" idx="1"/>
          </p:nvPr>
        </p:nvSpPr>
        <p:spPr>
          <a:xfrm>
            <a:off x="0" y="4436100"/>
            <a:ext cx="9144000" cy="707400"/>
          </a:xfrm>
          <a:prstGeom prst="rect">
            <a:avLst/>
          </a:prstGeom>
          <a:solidFill>
            <a:srgbClr val="90AF9E"/>
          </a:solidFill>
        </p:spPr>
        <p:txBody>
          <a:bodyPr lIns="91425" tIns="91425" rIns="91425" bIns="91425" anchor="ctr" anchorCtr="0">
            <a:noAutofit/>
          </a:bodyPr>
          <a:lstStyle/>
          <a:p>
            <a:pPr lvl="0" rtl="0">
              <a:spcBef>
                <a:spcPts val="0"/>
              </a:spcBef>
              <a:buNone/>
            </a:pPr>
            <a:r>
              <a:rPr lang="zh-TW" dirty="0">
                <a:solidFill>
                  <a:srgbClr val="FFFFFF"/>
                </a:solidFill>
              </a:rPr>
              <a:t>發想(Ideate)：</a:t>
            </a:r>
            <a:r>
              <a:rPr lang="zh-TW" dirty="0">
                <a:solidFill>
                  <a:schemeClr val="lt1"/>
                </a:solidFill>
              </a:rPr>
              <a:t>專案發表。各組提出友善高齡購物方案，將兩天內從觀察、體驗、訪談所聚焦的問題，設計產品、服務來解決，由長者、全聯行銷部主管擔任評審，提出回饋。</a:t>
            </a:r>
          </a:p>
        </p:txBody>
      </p:sp>
      <p:sp>
        <p:nvSpPr>
          <p:cNvPr id="333" name="Shape 333"/>
          <p:cNvSpPr txBox="1"/>
          <p:nvPr/>
        </p:nvSpPr>
        <p:spPr>
          <a:xfrm>
            <a:off x="4337564" y="4015162"/>
            <a:ext cx="4665900" cy="283500"/>
          </a:xfrm>
          <a:prstGeom prst="rect">
            <a:avLst/>
          </a:prstGeom>
          <a:noFill/>
          <a:ln>
            <a:noFill/>
          </a:ln>
        </p:spPr>
        <p:txBody>
          <a:bodyPr lIns="91425" tIns="91425" rIns="91425" bIns="91425" anchor="t" anchorCtr="0">
            <a:noAutofit/>
          </a:bodyPr>
          <a:lstStyle/>
          <a:p>
            <a:pPr lvl="0" algn="r" rtl="0">
              <a:spcBef>
                <a:spcPts val="0"/>
              </a:spcBef>
              <a:buNone/>
            </a:pPr>
            <a:r>
              <a:rPr lang="zh-TW" dirty="0">
                <a:latin typeface="PingFang TC Thin" panose="020B0200000000000000" pitchFamily="34" charset="-120"/>
                <a:ea typeface="PingFang TC Thin" panose="020B0200000000000000" pitchFamily="34" charset="-120"/>
              </a:rPr>
              <a:t>104.8.27 16:00  臺灣大學/土木研究大樓402教室</a:t>
            </a:r>
          </a:p>
          <a:p>
            <a:pPr lvl="0" rtl="0">
              <a:spcBef>
                <a:spcPts val="0"/>
              </a:spcBef>
              <a:buNone/>
            </a:pPr>
            <a:endParaRPr dirty="0">
              <a:latin typeface="PingFang TC Thin" panose="020B0200000000000000" pitchFamily="34" charset="-120"/>
              <a:ea typeface="PingFang TC Thin" panose="020B0200000000000000" pitchFamily="34" charset="-120"/>
            </a:endParaRPr>
          </a:p>
        </p:txBody>
      </p:sp>
      <p:pic>
        <p:nvPicPr>
          <p:cNvPr id="8" name="圖片 7" descr="一張含有 室內, 桌, 相片, 坐 的圖片&#10;&#10;自動產生的描述">
            <a:extLst>
              <a:ext uri="{FF2B5EF4-FFF2-40B4-BE49-F238E27FC236}">
                <a16:creationId xmlns:a16="http://schemas.microsoft.com/office/drawing/2014/main" id="{8207FA72-65AB-BA47-AA17-634B07F8A1BB}"/>
              </a:ext>
            </a:extLst>
          </p:cNvPr>
          <p:cNvPicPr>
            <a:picLocks noChangeAspect="1"/>
          </p:cNvPicPr>
          <p:nvPr/>
        </p:nvPicPr>
        <p:blipFill>
          <a:blip r:embed="rId5"/>
          <a:stretch>
            <a:fillRect/>
          </a:stretch>
        </p:blipFill>
        <p:spPr>
          <a:xfrm>
            <a:off x="7004104" y="83649"/>
            <a:ext cx="1260829" cy="90174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X型案例：銀髮購物×行動智慧-學生作品1</a:t>
            </a:r>
          </a:p>
        </p:txBody>
      </p:sp>
      <p:pic>
        <p:nvPicPr>
          <p:cNvPr id="339" name="Shape 33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71263" y="941525"/>
            <a:ext cx="7710737" cy="420197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X型案例：銀髮購物×行動智慧-學生作品2</a:t>
            </a:r>
          </a:p>
        </p:txBody>
      </p:sp>
      <p:pic>
        <p:nvPicPr>
          <p:cNvPr id="345" name="Shape 34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26750" y="865325"/>
            <a:ext cx="7482445" cy="420197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X型案例：銀髮購物×行動智慧-學生作品3</a:t>
            </a:r>
          </a:p>
        </p:txBody>
      </p:sp>
      <p:pic>
        <p:nvPicPr>
          <p:cNvPr id="351" name="Shape 35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73776" y="941525"/>
            <a:ext cx="7532022" cy="420197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Shape 35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43000" y="734425"/>
            <a:ext cx="6858000" cy="4320025"/>
          </a:xfrm>
          <a:prstGeom prst="rect">
            <a:avLst/>
          </a:prstGeom>
          <a:noFill/>
          <a:ln>
            <a:noFill/>
          </a:ln>
        </p:spPr>
      </p:pic>
      <p:sp>
        <p:nvSpPr>
          <p:cNvPr id="357" name="Shape 357"/>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dirty="0"/>
              <a:t>X型案例：銀髮購物×行動智慧-學生作品4</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rtl="0">
              <a:spcBef>
                <a:spcPts val="0"/>
              </a:spcBef>
              <a:buNone/>
            </a:pPr>
            <a:r>
              <a:rPr lang="zh-TW" b="1"/>
              <a:t>X型案例：銀髮購物×行動智慧-長輩回饋</a:t>
            </a:r>
          </a:p>
        </p:txBody>
      </p:sp>
      <p:pic>
        <p:nvPicPr>
          <p:cNvPr id="363" name="Shape 36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4518" y="941525"/>
            <a:ext cx="7515081" cy="420197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9" name="Shape 36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zh-TW" b="1"/>
              <a:t>跨領域工作坊類型：Y型</a:t>
            </a:r>
          </a:p>
        </p:txBody>
      </p:sp>
      <p:sp>
        <p:nvSpPr>
          <p:cNvPr id="387" name="Shape 387"/>
          <p:cNvSpPr txBox="1">
            <a:spLocks noGrp="1"/>
          </p:cNvSpPr>
          <p:nvPr>
            <p:ph type="body" idx="1"/>
          </p:nvPr>
        </p:nvSpPr>
        <p:spPr>
          <a:xfrm>
            <a:off x="0" y="4419300"/>
            <a:ext cx="9144000" cy="724200"/>
          </a:xfrm>
          <a:prstGeom prst="rect">
            <a:avLst/>
          </a:prstGeom>
          <a:solidFill>
            <a:srgbClr val="C3A698"/>
          </a:solidFill>
        </p:spPr>
        <p:txBody>
          <a:bodyPr lIns="91425" tIns="91425" rIns="91425" bIns="91425" anchor="ctr" anchorCtr="0">
            <a:noAutofit/>
          </a:bodyPr>
          <a:lstStyle/>
          <a:p>
            <a:pPr lvl="0" rtl="0">
              <a:spcBef>
                <a:spcPts val="0"/>
              </a:spcBef>
              <a:buNone/>
            </a:pPr>
            <a:r>
              <a:rPr lang="zh-TW" dirty="0">
                <a:solidFill>
                  <a:srgbClr val="FFFFFF"/>
                </a:solidFill>
              </a:rPr>
              <a:t>重視「問題解決」、強調「動手實作」。從具體的問題或指定技術出發，發散科技應用的創意可能性，快速打造能展示功能的原型，進行使用者測試，並收集回饋、改善設計。</a:t>
            </a:r>
          </a:p>
        </p:txBody>
      </p:sp>
      <p:sp>
        <p:nvSpPr>
          <p:cNvPr id="22" name="Shape 134"/>
          <p:cNvSpPr txBox="1"/>
          <p:nvPr/>
        </p:nvSpPr>
        <p:spPr>
          <a:xfrm>
            <a:off x="353591" y="1017725"/>
            <a:ext cx="3521400" cy="405000"/>
          </a:xfrm>
          <a:prstGeom prst="rect">
            <a:avLst/>
          </a:prstGeom>
          <a:noFill/>
          <a:ln>
            <a:noFill/>
          </a:ln>
        </p:spPr>
        <p:txBody>
          <a:bodyPr lIns="91425" tIns="91425" rIns="91425" bIns="91425" anchor="ctr" anchorCtr="0">
            <a:noAutofit/>
          </a:bodyPr>
          <a:lstStyle/>
          <a:p>
            <a:pPr lvl="0" algn="ctr" rtl="0">
              <a:spcBef>
                <a:spcPts val="0"/>
              </a:spcBef>
              <a:buNone/>
            </a:pPr>
            <a:r>
              <a:rPr lang="zh-TW" sz="1800" dirty="0">
                <a:solidFill>
                  <a:schemeClr val="dk1"/>
                </a:solidFill>
                <a:latin typeface="PingFang TC Thin" panose="020B0200000000000000" pitchFamily="34" charset="-120"/>
                <a:ea typeface="PingFang TC Thin" panose="020B0200000000000000" pitchFamily="34" charset="-120"/>
              </a:rPr>
              <a:t>解決的想法+原型製作+使用測試</a:t>
            </a:r>
          </a:p>
        </p:txBody>
      </p:sp>
      <p:pic>
        <p:nvPicPr>
          <p:cNvPr id="43" name="圖片 42" descr="一張含有 相片, 桌, 坐, 掛 的圖片&#10;&#10;自動產生的描述">
            <a:extLst>
              <a:ext uri="{FF2B5EF4-FFF2-40B4-BE49-F238E27FC236}">
                <a16:creationId xmlns:a16="http://schemas.microsoft.com/office/drawing/2014/main" id="{900707B9-68F6-E44C-9CC9-2339F8603F78}"/>
              </a:ext>
            </a:extLst>
          </p:cNvPr>
          <p:cNvPicPr>
            <a:picLocks noChangeAspect="1"/>
          </p:cNvPicPr>
          <p:nvPr/>
        </p:nvPicPr>
        <p:blipFill>
          <a:blip r:embed="rId3"/>
          <a:stretch>
            <a:fillRect/>
          </a:stretch>
        </p:blipFill>
        <p:spPr>
          <a:xfrm>
            <a:off x="4339600" y="1017725"/>
            <a:ext cx="4450809" cy="319006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4" name="Shape 394"/>
          <p:cNvSpPr txBox="1"/>
          <p:nvPr/>
        </p:nvSpPr>
        <p:spPr>
          <a:xfrm>
            <a:off x="7796138" y="1897717"/>
            <a:ext cx="1223025" cy="2256300"/>
          </a:xfrm>
          <a:prstGeom prst="rect">
            <a:avLst/>
          </a:prstGeom>
          <a:noFill/>
          <a:ln>
            <a:noFill/>
          </a:ln>
        </p:spPr>
        <p:txBody>
          <a:bodyPr lIns="91425" tIns="91425" rIns="91425" bIns="91425" anchor="t" anchorCtr="0">
            <a:noAutofit/>
          </a:bodyPr>
          <a:lstStyle/>
          <a:p>
            <a:pPr lvl="0" rtl="0">
              <a:spcBef>
                <a:spcPts val="0"/>
              </a:spcBef>
              <a:buNone/>
            </a:pPr>
            <a:r>
              <a:rPr lang="zh-TW" dirty="0">
                <a:latin typeface="PingFang TC Thin" panose="020B0200000000000000" pitchFamily="34" charset="-120"/>
                <a:ea typeface="PingFang TC Thin" panose="020B0200000000000000" pitchFamily="34" charset="-120"/>
              </a:rPr>
              <a:t>辦理時間：</a:t>
            </a:r>
          </a:p>
          <a:p>
            <a:pPr lvl="0">
              <a:spcBef>
                <a:spcPts val="0"/>
              </a:spcBef>
              <a:buNone/>
            </a:pPr>
            <a:r>
              <a:rPr lang="zh-TW" dirty="0">
                <a:latin typeface="PingFang TC Thin" panose="020B0200000000000000" pitchFamily="34" charset="-120"/>
                <a:ea typeface="PingFang TC Thin" panose="020B0200000000000000" pitchFamily="34" charset="-120"/>
              </a:rPr>
              <a:t>10</a:t>
            </a:r>
            <a:r>
              <a:rPr lang="en-US" altLang="zh-TW" dirty="0">
                <a:latin typeface="PingFang TC Thin" panose="020B0200000000000000" pitchFamily="34" charset="-120"/>
                <a:ea typeface="PingFang TC Thin" panose="020B0200000000000000" pitchFamily="34" charset="-120"/>
              </a:rPr>
              <a:t>2</a:t>
            </a:r>
            <a:r>
              <a:rPr lang="zh-TW" dirty="0">
                <a:latin typeface="PingFang TC Thin" panose="020B0200000000000000" pitchFamily="34" charset="-120"/>
                <a:ea typeface="PingFang TC Thin" panose="020B0200000000000000" pitchFamily="34" charset="-120"/>
              </a:rPr>
              <a:t>.</a:t>
            </a:r>
            <a:r>
              <a:rPr lang="en-US" altLang="zh-TW" dirty="0">
                <a:latin typeface="PingFang TC Thin" panose="020B0200000000000000" pitchFamily="34" charset="-120"/>
                <a:ea typeface="PingFang TC Thin" panose="020B0200000000000000" pitchFamily="34" charset="-120"/>
              </a:rPr>
              <a:t>11</a:t>
            </a:r>
            <a:r>
              <a:rPr lang="zh-TW" dirty="0">
                <a:latin typeface="PingFang TC Thin" panose="020B0200000000000000" pitchFamily="34" charset="-120"/>
                <a:ea typeface="PingFang TC Thin" panose="020B0200000000000000" pitchFamily="34" charset="-120"/>
              </a:rPr>
              <a:t>.</a:t>
            </a:r>
            <a:r>
              <a:rPr lang="en-US" altLang="zh-TW" dirty="0">
                <a:latin typeface="PingFang TC Thin" panose="020B0200000000000000" pitchFamily="34" charset="-120"/>
                <a:ea typeface="PingFang TC Thin" panose="020B0200000000000000" pitchFamily="34" charset="-120"/>
              </a:rPr>
              <a:t>24</a:t>
            </a:r>
            <a:r>
              <a:rPr lang="zh-TW" dirty="0">
                <a:latin typeface="PingFang TC Thin" panose="020B0200000000000000" pitchFamily="34" charset="-120"/>
                <a:ea typeface="PingFang TC Thin" panose="020B0200000000000000" pitchFamily="34" charset="-120"/>
              </a:rPr>
              <a:t>.</a:t>
            </a:r>
          </a:p>
          <a:p>
            <a:pPr lvl="0" rtl="0">
              <a:spcBef>
                <a:spcPts val="0"/>
              </a:spcBef>
              <a:buNone/>
            </a:pPr>
            <a:r>
              <a:rPr lang="zh-TW" dirty="0">
                <a:latin typeface="PingFang TC Thin" panose="020B0200000000000000" pitchFamily="34" charset="-120"/>
                <a:ea typeface="PingFang TC Thin" panose="020B0200000000000000" pitchFamily="34" charset="-120"/>
              </a:rPr>
              <a:t>10</a:t>
            </a:r>
            <a:r>
              <a:rPr lang="en-US" altLang="zh-TW" dirty="0">
                <a:latin typeface="PingFang TC Thin" panose="020B0200000000000000" pitchFamily="34" charset="-120"/>
                <a:ea typeface="PingFang TC Thin" panose="020B0200000000000000" pitchFamily="34" charset="-120"/>
              </a:rPr>
              <a:t>2</a:t>
            </a:r>
            <a:r>
              <a:rPr lang="zh-TW" dirty="0">
                <a:latin typeface="PingFang TC Thin" panose="020B0200000000000000" pitchFamily="34" charset="-120"/>
                <a:ea typeface="PingFang TC Thin" panose="020B0200000000000000" pitchFamily="34" charset="-120"/>
              </a:rPr>
              <a:t>.</a:t>
            </a:r>
            <a:r>
              <a:rPr lang="en-US" altLang="zh-TW" dirty="0">
                <a:latin typeface="PingFang TC Thin" panose="020B0200000000000000" pitchFamily="34" charset="-120"/>
                <a:ea typeface="PingFang TC Thin" panose="020B0200000000000000" pitchFamily="34" charset="-120"/>
              </a:rPr>
              <a:t>12</a:t>
            </a:r>
            <a:r>
              <a:rPr lang="zh-TW" dirty="0">
                <a:latin typeface="PingFang TC Thin" panose="020B0200000000000000" pitchFamily="34" charset="-120"/>
                <a:ea typeface="PingFang TC Thin" panose="020B0200000000000000" pitchFamily="34" charset="-120"/>
              </a:rPr>
              <a:t>.</a:t>
            </a:r>
            <a:r>
              <a:rPr lang="en-US" altLang="zh-TW" dirty="0">
                <a:latin typeface="PingFang TC Thin" panose="020B0200000000000000" pitchFamily="34" charset="-120"/>
                <a:ea typeface="PingFang TC Thin" panose="020B0200000000000000" pitchFamily="34" charset="-120"/>
              </a:rPr>
              <a:t>01</a:t>
            </a:r>
            <a:r>
              <a:rPr lang="zh-TW" dirty="0">
                <a:latin typeface="PingFang TC Thin" panose="020B0200000000000000" pitchFamily="34" charset="-120"/>
                <a:ea typeface="PingFang TC Thin" panose="020B0200000000000000" pitchFamily="34" charset="-120"/>
              </a:rPr>
              <a:t>. </a:t>
            </a:r>
          </a:p>
          <a:p>
            <a:pPr lvl="0" rtl="0">
              <a:spcBef>
                <a:spcPts val="0"/>
              </a:spcBef>
              <a:buNone/>
            </a:pPr>
            <a:endParaRPr dirty="0">
              <a:latin typeface="PingFang TC Thin" panose="020B0200000000000000" pitchFamily="34" charset="-120"/>
              <a:ea typeface="PingFang TC Thin" panose="020B0200000000000000" pitchFamily="34" charset="-120"/>
            </a:endParaRPr>
          </a:p>
          <a:p>
            <a:pPr lvl="0" rtl="0">
              <a:spcBef>
                <a:spcPts val="0"/>
              </a:spcBef>
              <a:buNone/>
            </a:pPr>
            <a:r>
              <a:rPr lang="zh-TW" dirty="0">
                <a:latin typeface="PingFang TC Thin" panose="020B0200000000000000" pitchFamily="34" charset="-120"/>
                <a:ea typeface="PingFang TC Thin" panose="020B0200000000000000" pitchFamily="34" charset="-120"/>
              </a:rPr>
              <a:t>辦理地點：</a:t>
            </a:r>
          </a:p>
          <a:p>
            <a:pPr lvl="0">
              <a:spcBef>
                <a:spcPts val="0"/>
              </a:spcBef>
              <a:buNone/>
            </a:pPr>
            <a:r>
              <a:rPr lang="zh-TW" altLang="en-US" dirty="0">
                <a:latin typeface="PingFang TC Thin" panose="020B0200000000000000" pitchFamily="34" charset="-120"/>
                <a:ea typeface="PingFang TC Thin" panose="020B0200000000000000" pitchFamily="34" charset="-120"/>
              </a:rPr>
              <a:t>台大智活中心</a:t>
            </a:r>
            <a:r>
              <a:rPr lang="en-US" altLang="zh-TW" dirty="0">
                <a:latin typeface="PingFang TC Thin" panose="020B0200000000000000" pitchFamily="34" charset="-120"/>
                <a:ea typeface="PingFang TC Thin" panose="020B0200000000000000" pitchFamily="34" charset="-120"/>
              </a:rPr>
              <a:t>INSIGHT</a:t>
            </a:r>
          </a:p>
          <a:p>
            <a:pPr lvl="0">
              <a:spcBef>
                <a:spcPts val="0"/>
              </a:spcBef>
              <a:buNone/>
            </a:pPr>
            <a:r>
              <a:rPr lang="en-US" dirty="0">
                <a:latin typeface="PingFang TC Thin" panose="020B0200000000000000" pitchFamily="34" charset="-120"/>
                <a:ea typeface="PingFang TC Thin" panose="020B0200000000000000" pitchFamily="34" charset="-120"/>
              </a:rPr>
              <a:t>Open Lab</a:t>
            </a:r>
          </a:p>
          <a:p>
            <a:pPr lvl="0">
              <a:spcBef>
                <a:spcPts val="0"/>
              </a:spcBef>
              <a:buNone/>
            </a:pPr>
            <a:endParaRPr dirty="0">
              <a:latin typeface="PingFang TC Thin" panose="020B0200000000000000" pitchFamily="34" charset="-120"/>
              <a:ea typeface="PingFang TC Thin" panose="020B0200000000000000" pitchFamily="34" charset="-120"/>
            </a:endParaRPr>
          </a:p>
          <a:p>
            <a:pPr lvl="0">
              <a:spcBef>
                <a:spcPts val="0"/>
              </a:spcBef>
              <a:buClr>
                <a:schemeClr val="dk1"/>
              </a:buClr>
              <a:buFont typeface="Arial"/>
              <a:buNone/>
            </a:pPr>
            <a:r>
              <a:rPr lang="zh-TW" dirty="0">
                <a:solidFill>
                  <a:schemeClr val="dk1"/>
                </a:solidFill>
                <a:latin typeface="PingFang TC Thin" panose="020B0200000000000000" pitchFamily="34" charset="-120"/>
                <a:ea typeface="PingFang TC Thin" panose="020B0200000000000000" pitchFamily="34" charset="-120"/>
              </a:rPr>
              <a:t>主辦單位：</a:t>
            </a:r>
          </a:p>
          <a:p>
            <a:pPr lvl="0">
              <a:spcBef>
                <a:spcPts val="0"/>
              </a:spcBef>
              <a:buClr>
                <a:schemeClr val="dk1"/>
              </a:buClr>
              <a:buFont typeface="Arial"/>
              <a:buNone/>
            </a:pPr>
            <a:r>
              <a:rPr lang="zh-TW" dirty="0">
                <a:solidFill>
                  <a:schemeClr val="dk1"/>
                </a:solidFill>
                <a:latin typeface="PingFang TC Thin" panose="020B0200000000000000" pitchFamily="34" charset="-120"/>
                <a:ea typeface="PingFang TC Thin" panose="020B0200000000000000" pitchFamily="34" charset="-120"/>
              </a:rPr>
              <a:t>智齡聯盟</a:t>
            </a:r>
          </a:p>
          <a:p>
            <a:pPr lvl="0" rtl="0">
              <a:spcBef>
                <a:spcPts val="0"/>
              </a:spcBef>
              <a:buNone/>
            </a:pPr>
            <a:endParaRPr dirty="0">
              <a:latin typeface="PingFang TC Thin" panose="020B0200000000000000" pitchFamily="34" charset="-120"/>
              <a:ea typeface="PingFang TC Thin" panose="020B0200000000000000" pitchFamily="34" charset="-120"/>
            </a:endParaRPr>
          </a:p>
        </p:txBody>
      </p:sp>
      <p:sp>
        <p:nvSpPr>
          <p:cNvPr id="392" name="Shape 392"/>
          <p:cNvSpPr txBox="1">
            <a:spLocks noGrp="1"/>
          </p:cNvSpPr>
          <p:nvPr>
            <p:ph type="body" idx="1"/>
          </p:nvPr>
        </p:nvSpPr>
        <p:spPr>
          <a:xfrm>
            <a:off x="0" y="4523400"/>
            <a:ext cx="9144000" cy="620100"/>
          </a:xfrm>
          <a:prstGeom prst="rect">
            <a:avLst/>
          </a:prstGeom>
          <a:solidFill>
            <a:srgbClr val="C3A698"/>
          </a:solidFill>
        </p:spPr>
        <p:txBody>
          <a:bodyPr lIns="91425" tIns="91425" rIns="91425" bIns="91425" anchor="ctr" anchorCtr="0">
            <a:noAutofit/>
          </a:bodyPr>
          <a:lstStyle/>
          <a:p>
            <a:pPr lvl="0" algn="ctr" rtl="0">
              <a:lnSpc>
                <a:spcPct val="100000"/>
              </a:lnSpc>
              <a:spcBef>
                <a:spcPts val="0"/>
              </a:spcBef>
              <a:spcAft>
                <a:spcPts val="0"/>
              </a:spcAft>
              <a:buNone/>
            </a:pPr>
            <a:r>
              <a:rPr lang="zh-TW" sz="2800" b="1" dirty="0">
                <a:solidFill>
                  <a:srgbClr val="FFFFFF"/>
                </a:solidFill>
              </a:rPr>
              <a:t>Y型工作坊案例：</a:t>
            </a:r>
            <a:r>
              <a:rPr lang="zh-TW" altLang="en-US" sz="2800" b="1" dirty="0">
                <a:solidFill>
                  <a:srgbClr val="FFFFFF"/>
                </a:solidFill>
              </a:rPr>
              <a:t>健康食代</a:t>
            </a:r>
            <a:r>
              <a:rPr lang="zh-TW" sz="2800" b="1" dirty="0">
                <a:solidFill>
                  <a:srgbClr val="FFFFFF"/>
                </a:solidFill>
              </a:rPr>
              <a:t>×</a:t>
            </a:r>
            <a:r>
              <a:rPr lang="zh-TW" altLang="en-US" sz="2800" b="1" dirty="0">
                <a:solidFill>
                  <a:srgbClr val="FFFFFF"/>
                </a:solidFill>
              </a:rPr>
              <a:t>情感瘋設計</a:t>
            </a:r>
            <a:endParaRPr lang="zh-TW" sz="2800" b="1" dirty="0">
              <a:solidFill>
                <a:srgbClr val="FFFFFF"/>
              </a:solidFill>
            </a:endParaRPr>
          </a:p>
        </p:txBody>
      </p:sp>
      <p:pic>
        <p:nvPicPr>
          <p:cNvPr id="3" name="圖片 2" descr="IMG_4069.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69337" y="0"/>
            <a:ext cx="6189382" cy="4523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89"/>
          <p:cNvPicPr preferRelativeResize="0"/>
          <p:nvPr/>
        </p:nvPicPr>
        <p:blipFill rotWithShape="1">
          <a:blip r:embed="rId3">
            <a:alphaModFix/>
          </a:blip>
          <a:srcRect l="23189" t="515" r="37712" b="-514"/>
          <a:stretch/>
        </p:blipFill>
        <p:spPr>
          <a:xfrm>
            <a:off x="-20781" y="1"/>
            <a:ext cx="3034145" cy="5170149"/>
          </a:xfrm>
          <a:prstGeom prst="rect">
            <a:avLst/>
          </a:prstGeom>
          <a:noFill/>
          <a:ln>
            <a:noFill/>
          </a:ln>
        </p:spPr>
      </p:pic>
      <p:pic>
        <p:nvPicPr>
          <p:cNvPr id="500" name="Google Shape;500;p89"/>
          <p:cNvPicPr preferRelativeResize="0"/>
          <p:nvPr/>
        </p:nvPicPr>
        <p:blipFill rotWithShape="1">
          <a:blip r:embed="rId4">
            <a:alphaModFix/>
          </a:blip>
          <a:srcRect l="33182" r="33862"/>
          <a:stretch/>
        </p:blipFill>
        <p:spPr>
          <a:xfrm>
            <a:off x="3106882" y="0"/>
            <a:ext cx="3013364" cy="5143500"/>
          </a:xfrm>
          <a:prstGeom prst="rect">
            <a:avLst/>
          </a:prstGeom>
          <a:noFill/>
          <a:ln>
            <a:noFill/>
          </a:ln>
        </p:spPr>
      </p:pic>
      <p:pic>
        <p:nvPicPr>
          <p:cNvPr id="501" name="Google Shape;501;p89"/>
          <p:cNvPicPr preferRelativeResize="0"/>
          <p:nvPr/>
        </p:nvPicPr>
        <p:blipFill rotWithShape="1">
          <a:blip r:embed="rId5">
            <a:alphaModFix/>
          </a:blip>
          <a:srcRect l="40914" r="28054"/>
          <a:stretch/>
        </p:blipFill>
        <p:spPr>
          <a:xfrm>
            <a:off x="6202414" y="1"/>
            <a:ext cx="3055886" cy="5170149"/>
          </a:xfrm>
          <a:prstGeom prst="rect">
            <a:avLst/>
          </a:prstGeom>
          <a:noFill/>
          <a:ln>
            <a:noFill/>
          </a:ln>
        </p:spPr>
      </p:pic>
    </p:spTree>
    <p:extLst>
      <p:ext uri="{BB962C8B-B14F-4D97-AF65-F5344CB8AC3E}">
        <p14:creationId xmlns:p14="http://schemas.microsoft.com/office/powerpoint/2010/main" val="366311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311700" y="368825"/>
            <a:ext cx="8520600" cy="572700"/>
          </a:xfrm>
          <a:prstGeom prst="rect">
            <a:avLst/>
          </a:prstGeom>
        </p:spPr>
        <p:txBody>
          <a:bodyPr lIns="91425" tIns="91425" rIns="91425" bIns="91425" anchor="t" anchorCtr="0">
            <a:noAutofit/>
          </a:bodyPr>
          <a:lstStyle/>
          <a:p>
            <a:pPr lvl="0" algn="ctr" rtl="0">
              <a:spcBef>
                <a:spcPts val="0"/>
              </a:spcBef>
              <a:buNone/>
            </a:pPr>
            <a:r>
              <a:rPr lang="zh-TW" sz="2400" b="1" dirty="0"/>
              <a:t>主題發想</a:t>
            </a:r>
          </a:p>
        </p:txBody>
      </p:sp>
      <p:sp>
        <p:nvSpPr>
          <p:cNvPr id="400" name="Shape 400"/>
          <p:cNvSpPr txBox="1"/>
          <p:nvPr/>
        </p:nvSpPr>
        <p:spPr>
          <a:xfrm>
            <a:off x="0" y="0"/>
            <a:ext cx="3000000" cy="3000000"/>
          </a:xfrm>
          <a:prstGeom prst="rect">
            <a:avLst/>
          </a:prstGeom>
          <a:noFill/>
          <a:ln>
            <a:noFill/>
          </a:ln>
        </p:spPr>
        <p:txBody>
          <a:bodyPr lIns="91425" tIns="91425" rIns="91425" bIns="91425" anchor="ctr" anchorCtr="0">
            <a:noAutofit/>
          </a:bodyPr>
          <a:lstStyle/>
          <a:p>
            <a:pPr lvl="0" algn="ctr" rtl="0">
              <a:lnSpc>
                <a:spcPct val="115000"/>
              </a:lnSpc>
              <a:spcBef>
                <a:spcPts val="0"/>
              </a:spcBef>
              <a:buNone/>
            </a:pPr>
            <a:endParaRPr sz="2800">
              <a:solidFill>
                <a:srgbClr val="FFFFFF"/>
              </a:solidFill>
            </a:endParaRPr>
          </a:p>
        </p:txBody>
      </p:sp>
      <p:sp>
        <p:nvSpPr>
          <p:cNvPr id="401" name="Shape 401"/>
          <p:cNvSpPr txBox="1">
            <a:spLocks noGrp="1"/>
          </p:cNvSpPr>
          <p:nvPr>
            <p:ph type="body" idx="1"/>
          </p:nvPr>
        </p:nvSpPr>
        <p:spPr>
          <a:xfrm>
            <a:off x="0" y="941525"/>
            <a:ext cx="9144000" cy="3695400"/>
          </a:xfrm>
          <a:prstGeom prst="rect">
            <a:avLst/>
          </a:prstGeom>
          <a:solidFill>
            <a:srgbClr val="C3A698"/>
          </a:solidFill>
        </p:spPr>
        <p:txBody>
          <a:bodyPr lIns="91425" tIns="91425" rIns="91425" bIns="91425" anchor="ctr" anchorCtr="0">
            <a:noAutofit/>
          </a:bodyPr>
          <a:lstStyle/>
          <a:p>
            <a:pPr lvl="0" algn="ctr" rtl="0">
              <a:spcBef>
                <a:spcPts val="0"/>
              </a:spcBef>
              <a:spcAft>
                <a:spcPts val="0"/>
              </a:spcAft>
              <a:buNone/>
            </a:pPr>
            <a:r>
              <a:rPr lang="zh-TW" altLang="en-US" sz="2000" dirty="0">
                <a:solidFill>
                  <a:srgbClr val="FFFFFF"/>
                </a:solidFill>
              </a:rPr>
              <a:t>怎麼吃，最健康？</a:t>
            </a:r>
            <a:endParaRPr lang="zh-TW" sz="2000" dirty="0">
              <a:solidFill>
                <a:srgbClr val="FFFFFF"/>
              </a:solidFill>
            </a:endParaRPr>
          </a:p>
          <a:p>
            <a:pPr lvl="0" algn="ctr" rtl="0">
              <a:spcBef>
                <a:spcPts val="0"/>
              </a:spcBef>
              <a:spcAft>
                <a:spcPts val="0"/>
              </a:spcAft>
              <a:buNone/>
            </a:pPr>
            <a:r>
              <a:rPr lang="zh-TW" altLang="en-US" sz="2000" dirty="0">
                <a:solidFill>
                  <a:srgbClr val="FFFFFF"/>
                </a:solidFill>
              </a:rPr>
              <a:t>怎麼吃，最開心？</a:t>
            </a:r>
            <a:endParaRPr lang="zh-TW" sz="2000" dirty="0">
              <a:solidFill>
                <a:srgbClr val="FFFFFF"/>
              </a:solidFill>
            </a:endParaRPr>
          </a:p>
          <a:p>
            <a:pPr lvl="0" algn="ctr" rtl="0">
              <a:spcBef>
                <a:spcPts val="0"/>
              </a:spcBef>
              <a:spcAft>
                <a:spcPts val="0"/>
              </a:spcAft>
              <a:buNone/>
            </a:pPr>
            <a:r>
              <a:rPr lang="zh-TW" altLang="en-US" sz="2000" dirty="0">
                <a:solidFill>
                  <a:srgbClr val="FFFFFF"/>
                </a:solidFill>
              </a:rPr>
              <a:t>營養保健與工業設計的相遇，</a:t>
            </a:r>
            <a:endParaRPr lang="en-US" altLang="zh-TW" sz="2000" dirty="0">
              <a:solidFill>
                <a:srgbClr val="FFFFFF"/>
              </a:solidFill>
            </a:endParaRPr>
          </a:p>
          <a:p>
            <a:pPr lvl="0" algn="ctr" rtl="0">
              <a:spcBef>
                <a:spcPts val="0"/>
              </a:spcBef>
              <a:spcAft>
                <a:spcPts val="0"/>
              </a:spcAft>
              <a:buNone/>
            </a:pPr>
            <a:r>
              <a:rPr lang="zh-TW" altLang="en-US" sz="2000" dirty="0">
                <a:solidFill>
                  <a:srgbClr val="FFFFFF"/>
                </a:solidFill>
              </a:rPr>
              <a:t>會擦出什麼樣的火花？</a:t>
            </a:r>
            <a:endParaRPr lang="en-US" altLang="zh-TW" sz="2000" dirty="0">
              <a:solidFill>
                <a:srgbClr val="FFFFFF"/>
              </a:solidFill>
            </a:endParaRPr>
          </a:p>
          <a:p>
            <a:pPr lvl="0" algn="l" rtl="0">
              <a:spcBef>
                <a:spcPts val="0"/>
              </a:spcBef>
              <a:spcAft>
                <a:spcPts val="0"/>
              </a:spcAft>
              <a:buNone/>
            </a:pPr>
            <a:endParaRPr sz="2000" dirty="0">
              <a:solidFill>
                <a:srgbClr val="FFFFFF"/>
              </a:solidFill>
            </a:endParaRPr>
          </a:p>
          <a:p>
            <a:pPr lvl="0" algn="ctr" rtl="0">
              <a:spcBef>
                <a:spcPts val="0"/>
              </a:spcBef>
              <a:spcAft>
                <a:spcPts val="0"/>
              </a:spcAft>
              <a:buNone/>
            </a:pPr>
            <a:r>
              <a:rPr lang="zh-TW" altLang="en-US" sz="2000" dirty="0">
                <a:solidFill>
                  <a:srgbClr val="FFFFFF"/>
                </a:solidFill>
              </a:rPr>
              <a:t>「情感設計」放到「營養保健」裡</a:t>
            </a:r>
            <a:endParaRPr lang="en-US" altLang="zh-TW" sz="2000" dirty="0">
              <a:solidFill>
                <a:srgbClr val="FFFFFF"/>
              </a:solidFill>
            </a:endParaRPr>
          </a:p>
          <a:p>
            <a:pPr lvl="0" algn="ctr" rtl="0">
              <a:spcBef>
                <a:spcPts val="0"/>
              </a:spcBef>
              <a:spcAft>
                <a:spcPts val="0"/>
              </a:spcAft>
              <a:buNone/>
            </a:pPr>
            <a:r>
              <a:rPr lang="zh-TW" altLang="en-US" sz="2000" dirty="0">
                <a:solidFill>
                  <a:srgbClr val="FFFFFF"/>
                </a:solidFill>
              </a:rPr>
              <a:t>讓「食」對於長者不只是生活中一個動作，</a:t>
            </a:r>
            <a:endParaRPr lang="en-US" altLang="zh-TW" sz="2000" dirty="0">
              <a:solidFill>
                <a:srgbClr val="FFFFFF"/>
              </a:solidFill>
            </a:endParaRPr>
          </a:p>
          <a:p>
            <a:pPr lvl="0" algn="ctr" rtl="0">
              <a:spcBef>
                <a:spcPts val="0"/>
              </a:spcBef>
              <a:spcAft>
                <a:spcPts val="0"/>
              </a:spcAft>
              <a:buNone/>
            </a:pPr>
            <a:r>
              <a:rPr lang="zh-TW" altLang="en-US" sz="2000" dirty="0">
                <a:solidFill>
                  <a:srgbClr val="FFFFFF"/>
                </a:solidFill>
              </a:rPr>
              <a:t>而是一種享受，一種樂趣，</a:t>
            </a:r>
            <a:endParaRPr lang="en-US" altLang="zh-TW" sz="2000" dirty="0">
              <a:solidFill>
                <a:srgbClr val="FFFFFF"/>
              </a:solidFill>
            </a:endParaRPr>
          </a:p>
          <a:p>
            <a:pPr lvl="0" algn="ctr" rtl="0">
              <a:spcBef>
                <a:spcPts val="0"/>
              </a:spcBef>
              <a:spcAft>
                <a:spcPts val="0"/>
              </a:spcAft>
              <a:buNone/>
            </a:pPr>
            <a:r>
              <a:rPr lang="zh-TW" altLang="en-US" sz="2000" dirty="0">
                <a:solidFill>
                  <a:srgbClr val="FFFFFF"/>
                </a:solidFill>
              </a:rPr>
              <a:t>挑脫既定框架</a:t>
            </a:r>
            <a:r>
              <a:rPr lang="zh-TW" sz="2000" dirty="0">
                <a:solidFill>
                  <a:srgbClr val="FFFFFF"/>
                </a:solidFill>
              </a:rPr>
              <a:t>，</a:t>
            </a:r>
            <a:r>
              <a:rPr lang="zh-TW" altLang="en-US" sz="2000" dirty="0">
                <a:solidFill>
                  <a:srgbClr val="FFFFFF"/>
                </a:solidFill>
              </a:rPr>
              <a:t>讓</a:t>
            </a:r>
            <a:r>
              <a:rPr lang="zh-TW" sz="2000" dirty="0">
                <a:solidFill>
                  <a:srgbClr val="FFFFFF"/>
                </a:solidFill>
              </a:rPr>
              <a:t>長輩</a:t>
            </a:r>
            <a:r>
              <a:rPr lang="zh-TW" altLang="en-US" sz="2000" dirty="0">
                <a:solidFill>
                  <a:srgbClr val="FFFFFF"/>
                </a:solidFill>
              </a:rPr>
              <a:t>吃得健康吃得開心！</a:t>
            </a:r>
            <a:endParaRPr lang="zh-TW" sz="2000" dirty="0">
              <a:solidFill>
                <a:srgbClr val="FFFFF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Shape 407"/>
          <p:cNvSpPr txBox="1">
            <a:spLocks noGrp="1"/>
          </p:cNvSpPr>
          <p:nvPr>
            <p:ph type="body" idx="1"/>
          </p:nvPr>
        </p:nvSpPr>
        <p:spPr>
          <a:xfrm>
            <a:off x="365749" y="1143450"/>
            <a:ext cx="3996795" cy="3725100"/>
          </a:xfrm>
          <a:prstGeom prst="rect">
            <a:avLst/>
          </a:prstGeom>
        </p:spPr>
        <p:txBody>
          <a:bodyPr lIns="91425" tIns="91425" rIns="91425" bIns="91425" anchor="t" anchorCtr="0">
            <a:noAutofit/>
          </a:bodyPr>
          <a:lstStyle/>
          <a:p>
            <a:pPr lvl="0" rtl="0">
              <a:lnSpc>
                <a:spcPct val="100000"/>
              </a:lnSpc>
              <a:spcBef>
                <a:spcPts val="0"/>
              </a:spcBef>
              <a:spcAft>
                <a:spcPts val="0"/>
              </a:spcAft>
              <a:buNone/>
            </a:pPr>
            <a:r>
              <a:rPr lang="zh-TW" b="1" dirty="0">
                <a:solidFill>
                  <a:srgbClr val="45818E"/>
                </a:solidFill>
              </a:rPr>
              <a:t>真實議題</a:t>
            </a:r>
          </a:p>
          <a:p>
            <a:pPr lvl="0" rtl="0">
              <a:lnSpc>
                <a:spcPct val="100000"/>
              </a:lnSpc>
              <a:spcBef>
                <a:spcPts val="0"/>
              </a:spcBef>
              <a:spcAft>
                <a:spcPts val="1000"/>
              </a:spcAft>
              <a:buNone/>
            </a:pPr>
            <a:r>
              <a:rPr lang="zh-TW" altLang="en-US" dirty="0">
                <a:solidFill>
                  <a:srgbClr val="000000"/>
                </a:solidFill>
              </a:rPr>
              <a:t>高齡族群飲食需求及問題、營養保健</a:t>
            </a:r>
            <a:endParaRPr lang="zh-TW" dirty="0">
              <a:solidFill>
                <a:schemeClr val="dk1"/>
              </a:solidFill>
            </a:endParaRPr>
          </a:p>
          <a:p>
            <a:pPr lvl="0" rtl="0">
              <a:lnSpc>
                <a:spcPct val="100000"/>
              </a:lnSpc>
              <a:spcBef>
                <a:spcPts val="0"/>
              </a:spcBef>
              <a:spcAft>
                <a:spcPts val="0"/>
              </a:spcAft>
              <a:buClr>
                <a:schemeClr val="dk1"/>
              </a:buClr>
              <a:buSzPct val="61111"/>
              <a:buFont typeface="Arial"/>
              <a:buNone/>
            </a:pPr>
            <a:r>
              <a:rPr lang="zh-TW" b="1" dirty="0">
                <a:solidFill>
                  <a:srgbClr val="45818E"/>
                </a:solidFill>
              </a:rPr>
              <a:t>實作專案</a:t>
            </a:r>
          </a:p>
          <a:p>
            <a:pPr lvl="0" rtl="0">
              <a:lnSpc>
                <a:spcPct val="100000"/>
              </a:lnSpc>
              <a:spcBef>
                <a:spcPts val="0"/>
              </a:spcBef>
              <a:spcAft>
                <a:spcPts val="1000"/>
              </a:spcAft>
              <a:buNone/>
            </a:pPr>
            <a:r>
              <a:rPr lang="zh-TW" altLang="en-US" dirty="0">
                <a:solidFill>
                  <a:schemeClr val="dk1"/>
                </a:solidFill>
              </a:rPr>
              <a:t>高齡族群的生活飲食輔助產品設計</a:t>
            </a:r>
            <a:endParaRPr lang="zh-TW" dirty="0">
              <a:solidFill>
                <a:schemeClr val="dk1"/>
              </a:solidFill>
            </a:endParaRPr>
          </a:p>
          <a:p>
            <a:pPr lvl="0" rtl="0">
              <a:lnSpc>
                <a:spcPct val="100000"/>
              </a:lnSpc>
              <a:spcBef>
                <a:spcPts val="0"/>
              </a:spcBef>
              <a:spcAft>
                <a:spcPts val="0"/>
              </a:spcAft>
              <a:buClr>
                <a:schemeClr val="dk1"/>
              </a:buClr>
              <a:buSzPct val="61111"/>
              <a:buFont typeface="Arial"/>
              <a:buNone/>
            </a:pPr>
            <a:r>
              <a:rPr lang="zh-TW" altLang="en-US" b="1" dirty="0">
                <a:solidFill>
                  <a:srgbClr val="45818E"/>
                </a:solidFill>
              </a:rPr>
              <a:t>設計方法</a:t>
            </a:r>
            <a:endParaRPr lang="zh-TW" b="1" dirty="0">
              <a:solidFill>
                <a:srgbClr val="45818E"/>
              </a:solidFill>
            </a:endParaRPr>
          </a:p>
          <a:p>
            <a:pPr marL="0" marR="0" lvl="0" indent="0" algn="l" rtl="0">
              <a:lnSpc>
                <a:spcPct val="100000"/>
              </a:lnSpc>
              <a:spcBef>
                <a:spcPts val="0"/>
              </a:spcBef>
              <a:spcAft>
                <a:spcPts val="1000"/>
              </a:spcAft>
              <a:buNone/>
            </a:pPr>
            <a:r>
              <a:rPr lang="en-US" altLang="zh-TW" dirty="0">
                <a:solidFill>
                  <a:schemeClr val="dk1"/>
                </a:solidFill>
              </a:rPr>
              <a:t>Double Diamond</a:t>
            </a:r>
            <a:r>
              <a:rPr lang="zh-TW" altLang="en-US" dirty="0">
                <a:solidFill>
                  <a:schemeClr val="dk1"/>
                </a:solidFill>
              </a:rPr>
              <a:t>、劇本式設計</a:t>
            </a:r>
            <a:endParaRPr lang="zh-TW" dirty="0">
              <a:solidFill>
                <a:schemeClr val="dk1"/>
              </a:solidFill>
            </a:endParaRPr>
          </a:p>
          <a:p>
            <a:pPr lvl="0" rtl="0">
              <a:lnSpc>
                <a:spcPct val="100000"/>
              </a:lnSpc>
              <a:spcBef>
                <a:spcPts val="0"/>
              </a:spcBef>
              <a:spcAft>
                <a:spcPts val="0"/>
              </a:spcAft>
              <a:buNone/>
            </a:pPr>
            <a:r>
              <a:rPr lang="zh-TW" b="1" dirty="0">
                <a:solidFill>
                  <a:srgbClr val="45818E"/>
                </a:solidFill>
              </a:rPr>
              <a:t>學員</a:t>
            </a:r>
          </a:p>
          <a:p>
            <a:pPr lvl="0" rtl="0">
              <a:lnSpc>
                <a:spcPct val="100000"/>
              </a:lnSpc>
              <a:spcBef>
                <a:spcPts val="0"/>
              </a:spcBef>
              <a:spcAft>
                <a:spcPts val="1000"/>
              </a:spcAft>
              <a:buNone/>
            </a:pPr>
            <a:r>
              <a:rPr lang="zh-TW" dirty="0">
                <a:solidFill>
                  <a:schemeClr val="dk1"/>
                </a:solidFill>
              </a:rPr>
              <a:t>2</a:t>
            </a:r>
            <a:r>
              <a:rPr lang="en-US" altLang="zh-TW" dirty="0">
                <a:solidFill>
                  <a:schemeClr val="dk1"/>
                </a:solidFill>
              </a:rPr>
              <a:t>6</a:t>
            </a:r>
            <a:r>
              <a:rPr lang="zh-TW" dirty="0">
                <a:solidFill>
                  <a:schemeClr val="dk1"/>
                </a:solidFill>
              </a:rPr>
              <a:t>人，分</a:t>
            </a:r>
            <a:r>
              <a:rPr lang="en-US" altLang="zh-TW" dirty="0">
                <a:solidFill>
                  <a:schemeClr val="dk1"/>
                </a:solidFill>
              </a:rPr>
              <a:t>4</a:t>
            </a:r>
            <a:r>
              <a:rPr lang="zh-TW" dirty="0">
                <a:solidFill>
                  <a:schemeClr val="dk1"/>
                </a:solidFill>
              </a:rPr>
              <a:t>組。(來</a:t>
            </a:r>
            <a:r>
              <a:rPr lang="zh-TW" altLang="en-US" dirty="0">
                <a:solidFill>
                  <a:schemeClr val="dk1"/>
                </a:solidFill>
              </a:rPr>
              <a:t>自台灣大學、長庚大學、大同大學等學校不同領域的同學</a:t>
            </a:r>
            <a:r>
              <a:rPr lang="zh-TW" dirty="0">
                <a:solidFill>
                  <a:schemeClr val="dk1"/>
                </a:solidFill>
              </a:rPr>
              <a:t>)</a:t>
            </a:r>
          </a:p>
          <a:p>
            <a:pPr marL="0" marR="0" lvl="0" indent="-69850" algn="l" rtl="0">
              <a:lnSpc>
                <a:spcPct val="100000"/>
              </a:lnSpc>
              <a:spcBef>
                <a:spcPts val="0"/>
              </a:spcBef>
              <a:spcAft>
                <a:spcPts val="1000"/>
              </a:spcAft>
              <a:buClr>
                <a:srgbClr val="000000"/>
              </a:buClr>
              <a:buSzPct val="61111"/>
              <a:buFont typeface="Arial"/>
              <a:buNone/>
            </a:pPr>
            <a:endParaRPr dirty="0">
              <a:solidFill>
                <a:srgbClr val="000000"/>
              </a:solidFill>
            </a:endParaRPr>
          </a:p>
        </p:txBody>
      </p:sp>
      <p:sp>
        <p:nvSpPr>
          <p:cNvPr id="408" name="Shape 408"/>
          <p:cNvSpPr txBox="1">
            <a:spLocks noGrp="1"/>
          </p:cNvSpPr>
          <p:nvPr>
            <p:ph type="body" idx="1"/>
          </p:nvPr>
        </p:nvSpPr>
        <p:spPr>
          <a:xfrm>
            <a:off x="3933435" y="3118129"/>
            <a:ext cx="5210565" cy="1461366"/>
          </a:xfrm>
          <a:prstGeom prst="rect">
            <a:avLst/>
          </a:prstGeom>
        </p:spPr>
        <p:txBody>
          <a:bodyPr lIns="91425" tIns="91425" rIns="91425" bIns="91425" anchor="t" anchorCtr="0">
            <a:noAutofit/>
          </a:bodyPr>
          <a:lstStyle/>
          <a:p>
            <a:pPr lvl="0" algn="ctr" rtl="0">
              <a:lnSpc>
                <a:spcPct val="100000"/>
              </a:lnSpc>
              <a:spcBef>
                <a:spcPts val="0"/>
              </a:spcBef>
              <a:spcAft>
                <a:spcPts val="0"/>
              </a:spcAft>
              <a:buNone/>
            </a:pPr>
            <a:r>
              <a:rPr lang="zh-TW" altLang="en-US" b="1" dirty="0">
                <a:solidFill>
                  <a:srgbClr val="45818E"/>
                </a:solidFill>
              </a:rPr>
              <a:t>三</a:t>
            </a:r>
            <a:r>
              <a:rPr lang="zh-TW" b="1" dirty="0">
                <a:solidFill>
                  <a:srgbClr val="45818E"/>
                </a:solidFill>
              </a:rPr>
              <a:t>教師</a:t>
            </a:r>
            <a:r>
              <a:rPr lang="en-US" altLang="zh-TW" b="1" dirty="0">
                <a:solidFill>
                  <a:srgbClr val="45818E"/>
                </a:solidFill>
              </a:rPr>
              <a:t> </a:t>
            </a:r>
          </a:p>
          <a:p>
            <a:pPr lvl="0" algn="ctr">
              <a:lnSpc>
                <a:spcPct val="100000"/>
              </a:lnSpc>
              <a:spcAft>
                <a:spcPts val="0"/>
              </a:spcAft>
              <a:buNone/>
            </a:pPr>
            <a:r>
              <a:rPr lang="zh-TW" altLang="en-US" dirty="0">
                <a:solidFill>
                  <a:schemeClr val="dk1"/>
                </a:solidFill>
              </a:rPr>
              <a:t>北醫保健營養學系 楊淑惠老師</a:t>
            </a:r>
            <a:endParaRPr lang="en-US" altLang="zh-TW" dirty="0">
              <a:solidFill>
                <a:schemeClr val="dk1"/>
              </a:solidFill>
            </a:endParaRPr>
          </a:p>
          <a:p>
            <a:pPr lvl="0" algn="ctr">
              <a:lnSpc>
                <a:spcPct val="100000"/>
              </a:lnSpc>
              <a:spcAft>
                <a:spcPts val="0"/>
              </a:spcAft>
              <a:buNone/>
            </a:pPr>
            <a:r>
              <a:rPr lang="zh-TW" altLang="en-US" dirty="0">
                <a:solidFill>
                  <a:schemeClr val="dk1"/>
                </a:solidFill>
              </a:rPr>
              <a:t>大同大學工業設計</a:t>
            </a:r>
            <a:r>
              <a:rPr lang="zh-TW" dirty="0">
                <a:solidFill>
                  <a:schemeClr val="dk1"/>
                </a:solidFill>
              </a:rPr>
              <a:t>系</a:t>
            </a:r>
            <a:r>
              <a:rPr lang="en-US" altLang="zh-TW" dirty="0">
                <a:solidFill>
                  <a:schemeClr val="dk1"/>
                </a:solidFill>
              </a:rPr>
              <a:t> </a:t>
            </a:r>
            <a:r>
              <a:rPr lang="zh-TW" altLang="en-US" dirty="0">
                <a:solidFill>
                  <a:schemeClr val="dk1"/>
                </a:solidFill>
              </a:rPr>
              <a:t>楊朝陽老師</a:t>
            </a:r>
            <a:endParaRPr lang="en-US" altLang="zh-TW" dirty="0">
              <a:solidFill>
                <a:schemeClr val="dk1"/>
              </a:solidFill>
            </a:endParaRPr>
          </a:p>
          <a:p>
            <a:pPr lvl="0" algn="ctr">
              <a:lnSpc>
                <a:spcPct val="100000"/>
              </a:lnSpc>
              <a:spcAft>
                <a:spcPts val="0"/>
              </a:spcAft>
              <a:buNone/>
            </a:pPr>
            <a:r>
              <a:rPr lang="zh-TW" altLang="en-US" dirty="0">
                <a:solidFill>
                  <a:schemeClr val="dk1"/>
                </a:solidFill>
              </a:rPr>
              <a:t>大同大學工業設計系</a:t>
            </a:r>
            <a:r>
              <a:rPr lang="en-US" altLang="zh-TW" dirty="0">
                <a:solidFill>
                  <a:schemeClr val="dk1"/>
                </a:solidFill>
              </a:rPr>
              <a:t> </a:t>
            </a:r>
            <a:r>
              <a:rPr lang="zh-TW" altLang="en-US" dirty="0">
                <a:solidFill>
                  <a:schemeClr val="dk1"/>
                </a:solidFill>
              </a:rPr>
              <a:t>王明旭老師</a:t>
            </a:r>
            <a:endParaRPr lang="zh-TW" dirty="0">
              <a:solidFill>
                <a:schemeClr val="dk1"/>
              </a:solidFill>
            </a:endParaRPr>
          </a:p>
          <a:p>
            <a:pPr lvl="0" algn="ctr" rtl="0">
              <a:lnSpc>
                <a:spcPct val="100000"/>
              </a:lnSpc>
              <a:spcBef>
                <a:spcPts val="0"/>
              </a:spcBef>
              <a:spcAft>
                <a:spcPts val="0"/>
              </a:spcAft>
              <a:buNone/>
            </a:pPr>
            <a:endParaRPr dirty="0">
              <a:solidFill>
                <a:schemeClr val="dk1"/>
              </a:solidFill>
            </a:endParaRPr>
          </a:p>
          <a:p>
            <a:pPr marL="0" marR="0" lvl="0" indent="-69850" algn="l" rtl="0">
              <a:lnSpc>
                <a:spcPct val="100000"/>
              </a:lnSpc>
              <a:spcBef>
                <a:spcPts val="0"/>
              </a:spcBef>
              <a:spcAft>
                <a:spcPts val="1000"/>
              </a:spcAft>
              <a:buClr>
                <a:srgbClr val="000000"/>
              </a:buClr>
              <a:buSzPct val="61111"/>
              <a:buFont typeface="Arial"/>
              <a:buNone/>
            </a:pPr>
            <a:endParaRPr dirty="0">
              <a:solidFill>
                <a:srgbClr val="000000"/>
              </a:solidFill>
            </a:endParaRPr>
          </a:p>
        </p:txBody>
      </p:sp>
      <p:pic>
        <p:nvPicPr>
          <p:cNvPr id="5" name="圖片 4" descr="______479243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75223" y="1291276"/>
            <a:ext cx="1357077" cy="1601667"/>
          </a:xfrm>
          <a:prstGeom prst="rect">
            <a:avLst/>
          </a:prstGeom>
        </p:spPr>
      </p:pic>
      <p:pic>
        <p:nvPicPr>
          <p:cNvPr id="6" name="圖片 5" descr="IMG_3781.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17060" y="1291276"/>
            <a:ext cx="1379947" cy="1601667"/>
          </a:xfrm>
          <a:prstGeom prst="rect">
            <a:avLst/>
          </a:prstGeom>
        </p:spPr>
      </p:pic>
      <p:pic>
        <p:nvPicPr>
          <p:cNvPr id="7" name="圖片 6" descr="IMG_3845.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99075" y="1291276"/>
            <a:ext cx="1379947" cy="1601667"/>
          </a:xfrm>
          <a:prstGeom prst="rect">
            <a:avLst/>
          </a:prstGeom>
        </p:spPr>
      </p:pic>
      <p:sp>
        <p:nvSpPr>
          <p:cNvPr id="14" name="Shape 416"/>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rtl="0">
              <a:spcBef>
                <a:spcPts val="0"/>
              </a:spcBef>
              <a:buNone/>
            </a:pPr>
            <a:r>
              <a:rPr lang="zh-TW" b="1" dirty="0"/>
              <a:t>Y型案例：</a:t>
            </a:r>
            <a:r>
              <a:rPr lang="zh-TW" altLang="en-US" b="1" dirty="0"/>
              <a:t>健康食代</a:t>
            </a:r>
            <a:r>
              <a:rPr lang="zh-TW" b="1" dirty="0"/>
              <a:t>×</a:t>
            </a:r>
            <a:r>
              <a:rPr lang="zh-TW" altLang="en-US" b="1" dirty="0"/>
              <a:t>情感瘋設計</a:t>
            </a:r>
            <a:endParaRPr lang="zh-TW" b="1" dirty="0"/>
          </a:p>
        </p:txBody>
      </p:sp>
      <p:pic>
        <p:nvPicPr>
          <p:cNvPr id="11" name="圖片 10" descr="一張含有 相片, 桌, 坐, 掛 的圖片&#10;&#10;自動產生的描述">
            <a:extLst>
              <a:ext uri="{FF2B5EF4-FFF2-40B4-BE49-F238E27FC236}">
                <a16:creationId xmlns:a16="http://schemas.microsoft.com/office/drawing/2014/main" id="{BCED0EFA-5A43-7F4A-8EE5-45F5A72931E6}"/>
              </a:ext>
            </a:extLst>
          </p:cNvPr>
          <p:cNvPicPr>
            <a:picLocks noChangeAspect="1"/>
          </p:cNvPicPr>
          <p:nvPr/>
        </p:nvPicPr>
        <p:blipFill>
          <a:blip r:embed="rId6"/>
          <a:stretch>
            <a:fillRect/>
          </a:stretch>
        </p:blipFill>
        <p:spPr>
          <a:xfrm>
            <a:off x="7004104" y="83649"/>
            <a:ext cx="1258129" cy="901749"/>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6" name="Shape 416"/>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rtl="0">
              <a:spcBef>
                <a:spcPts val="0"/>
              </a:spcBef>
              <a:buNone/>
            </a:pPr>
            <a:r>
              <a:rPr lang="zh-TW" b="1" dirty="0"/>
              <a:t>Y型案例：</a:t>
            </a:r>
            <a:r>
              <a:rPr lang="zh-TW" altLang="en-US" b="1" dirty="0"/>
              <a:t>健康食代</a:t>
            </a:r>
            <a:r>
              <a:rPr lang="zh-TW" b="1" dirty="0"/>
              <a:t>×</a:t>
            </a:r>
            <a:r>
              <a:rPr lang="zh-TW" altLang="en-US" b="1" dirty="0"/>
              <a:t>情感瘋設計</a:t>
            </a:r>
            <a:endParaRPr lang="zh-TW" b="1" dirty="0"/>
          </a:p>
        </p:txBody>
      </p:sp>
      <p:graphicFrame>
        <p:nvGraphicFramePr>
          <p:cNvPr id="6" name="Shape 415">
            <a:extLst>
              <a:ext uri="{FF2B5EF4-FFF2-40B4-BE49-F238E27FC236}">
                <a16:creationId xmlns:a16="http://schemas.microsoft.com/office/drawing/2014/main" id="{B2B31FA6-6AD3-40F9-9CE9-0A9CB492BCD0}"/>
              </a:ext>
            </a:extLst>
          </p:cNvPr>
          <p:cNvGraphicFramePr/>
          <p:nvPr>
            <p:extLst>
              <p:ext uri="{D42A27DB-BD31-4B8C-83A1-F6EECF244321}">
                <p14:modId xmlns:p14="http://schemas.microsoft.com/office/powerpoint/2010/main" val="1502142956"/>
              </p:ext>
            </p:extLst>
          </p:nvPr>
        </p:nvGraphicFramePr>
        <p:xfrm>
          <a:off x="723531" y="753116"/>
          <a:ext cx="7696938" cy="4306735"/>
        </p:xfrm>
        <a:graphic>
          <a:graphicData uri="http://schemas.openxmlformats.org/drawingml/2006/table">
            <a:tbl>
              <a:tblPr>
                <a:noFill/>
                <a:tableStyleId>{1EFEC01E-2D06-4D55-8859-9CD8C38E0D79}</a:tableStyleId>
              </a:tblPr>
              <a:tblGrid>
                <a:gridCol w="799682">
                  <a:extLst>
                    <a:ext uri="{9D8B030D-6E8A-4147-A177-3AD203B41FA5}">
                      <a16:colId xmlns:a16="http://schemas.microsoft.com/office/drawing/2014/main" val="20000"/>
                    </a:ext>
                  </a:extLst>
                </a:gridCol>
                <a:gridCol w="2172770">
                  <a:extLst>
                    <a:ext uri="{9D8B030D-6E8A-4147-A177-3AD203B41FA5}">
                      <a16:colId xmlns:a16="http://schemas.microsoft.com/office/drawing/2014/main" val="20001"/>
                    </a:ext>
                  </a:extLst>
                </a:gridCol>
                <a:gridCol w="860054">
                  <a:extLst>
                    <a:ext uri="{9D8B030D-6E8A-4147-A177-3AD203B41FA5}">
                      <a16:colId xmlns:a16="http://schemas.microsoft.com/office/drawing/2014/main" val="20002"/>
                    </a:ext>
                  </a:extLst>
                </a:gridCol>
                <a:gridCol w="790870">
                  <a:extLst>
                    <a:ext uri="{9D8B030D-6E8A-4147-A177-3AD203B41FA5}">
                      <a16:colId xmlns:a16="http://schemas.microsoft.com/office/drawing/2014/main" val="20003"/>
                    </a:ext>
                  </a:extLst>
                </a:gridCol>
                <a:gridCol w="2211979">
                  <a:extLst>
                    <a:ext uri="{9D8B030D-6E8A-4147-A177-3AD203B41FA5}">
                      <a16:colId xmlns:a16="http://schemas.microsoft.com/office/drawing/2014/main" val="20004"/>
                    </a:ext>
                  </a:extLst>
                </a:gridCol>
                <a:gridCol w="861583">
                  <a:extLst>
                    <a:ext uri="{9D8B030D-6E8A-4147-A177-3AD203B41FA5}">
                      <a16:colId xmlns:a16="http://schemas.microsoft.com/office/drawing/2014/main" val="20005"/>
                    </a:ext>
                  </a:extLst>
                </a:gridCol>
              </a:tblGrid>
              <a:tr h="434200">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1  </a:t>
                      </a:r>
                      <a:r>
                        <a:rPr lang="en-US" altLang="zh-TW" sz="1300" b="0" i="0" dirty="0">
                          <a:latin typeface="PingFang TC Thin" panose="020B0200000000000000" pitchFamily="34" charset="-120"/>
                          <a:ea typeface="PingFang TC Thin" panose="020B0200000000000000" pitchFamily="34" charset="-120"/>
                        </a:rPr>
                        <a:t>102</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11</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24</a:t>
                      </a:r>
                      <a:r>
                        <a:rPr lang="zh-TW" sz="1300" b="0" i="0" dirty="0">
                          <a:latin typeface="PingFang TC Thin" panose="020B0200000000000000" pitchFamily="34" charset="-120"/>
                          <a:ea typeface="PingFang TC Thin" panose="020B0200000000000000" pitchFamily="34" charset="-120"/>
                        </a:rPr>
                        <a:t> (週六)</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2 </a:t>
                      </a:r>
                      <a:r>
                        <a:rPr lang="zh-TW" sz="1300" b="0" i="0" dirty="0">
                          <a:solidFill>
                            <a:schemeClr val="dk1"/>
                          </a:solidFill>
                          <a:latin typeface="PingFang TC Thin" panose="020B0200000000000000" pitchFamily="34" charset="-120"/>
                          <a:ea typeface="PingFang TC Thin" panose="020B0200000000000000" pitchFamily="34" charset="-120"/>
                        </a:rPr>
                        <a:t>  </a:t>
                      </a:r>
                      <a:r>
                        <a:rPr lang="en-US" altLang="zh-TW" sz="1300" b="0" i="0" dirty="0">
                          <a:solidFill>
                            <a:schemeClr val="dk1"/>
                          </a:solidFill>
                          <a:latin typeface="PingFang TC Thin" panose="020B0200000000000000" pitchFamily="34" charset="-120"/>
                          <a:ea typeface="PingFang TC Thin" panose="020B0200000000000000" pitchFamily="34" charset="-120"/>
                        </a:rPr>
                        <a:t>102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12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01</a:t>
                      </a:r>
                      <a:r>
                        <a:rPr lang="zh-TW" sz="1300" b="0" i="0" dirty="0">
                          <a:solidFill>
                            <a:schemeClr val="dk1"/>
                          </a:solidFill>
                          <a:latin typeface="PingFang TC Thin" panose="020B0200000000000000" pitchFamily="34" charset="-120"/>
                          <a:ea typeface="PingFang TC Thin" panose="020B0200000000000000" pitchFamily="34" charset="-120"/>
                        </a:rPr>
                        <a:t> (週六)</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65725">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引言</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楊淑惠楊朝陽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rowSpan="2">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測試驗證</a:t>
                      </a:r>
                      <a:r>
                        <a:rPr lang="zh-TW" altLang="en-US" sz="1300" b="0" i="0" dirty="0">
                          <a:solidFill>
                            <a:srgbClr val="45818E"/>
                          </a:solidFill>
                          <a:latin typeface="PingFang TC Thin" panose="020B0200000000000000" pitchFamily="34" charset="-120"/>
                          <a:ea typeface="PingFang TC Thin" panose="020B0200000000000000" pitchFamily="34" charset="-120"/>
                        </a:rPr>
                        <a:t>與紀錄</a:t>
                      </a:r>
                      <a:r>
                        <a:rPr lang="zh-TW" sz="1300" b="0" i="0" dirty="0">
                          <a:solidFill>
                            <a:srgbClr val="45818E"/>
                          </a:solidFill>
                          <a:latin typeface="PingFang TC Thin" panose="020B0200000000000000" pitchFamily="34" charset="-120"/>
                          <a:ea typeface="PingFang TC Thin" panose="020B0200000000000000" pitchFamily="34" charset="-120"/>
                        </a:rPr>
                        <a:t> </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出走測試</a:t>
                      </a:r>
                      <a:endParaRPr lang="en-US" altLang="zh-TW" sz="1300" b="0" i="0" dirty="0">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用鏡頭記錄每一幕</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r h="767975">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主題授課</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糖尿病患居家照護</a:t>
                      </a:r>
                      <a:endParaRPr lang="zh-TW" sz="1300" b="0" i="0" dirty="0">
                        <a:latin typeface="PingFang TC Thin" panose="020B0200000000000000" pitchFamily="34" charset="-120"/>
                        <a:ea typeface="PingFang TC Thin" panose="020B0200000000000000"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300" b="0" i="0" dirty="0">
                          <a:solidFill>
                            <a:schemeClr val="dk1"/>
                          </a:solidFill>
                          <a:latin typeface="PingFang TC Thin" panose="020B0200000000000000" pitchFamily="34" charset="-120"/>
                          <a:ea typeface="PingFang TC Thin" panose="020B0200000000000000" pitchFamily="34" charset="-120"/>
                        </a:rPr>
                        <a:t>代謝症候群患者</a:t>
                      </a:r>
                      <a:endParaRPr lang="zh-TW"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2"/>
                  </a:ext>
                </a:extLst>
              </a:tr>
              <a:tr h="365725">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3"/>
                  </a:ext>
                </a:extLst>
              </a:tr>
              <a:tr h="365725">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主題授課II</a:t>
                      </a:r>
                      <a:endParaRPr lang="en-US" altLang="zh-TW" sz="1300" b="0" i="0" dirty="0">
                        <a:solidFill>
                          <a:srgbClr val="45818E"/>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情感設計</a:t>
                      </a:r>
                      <a:endParaRPr lang="zh-TW" sz="1300" b="0" i="0" dirty="0">
                        <a:solidFill>
                          <a:srgbClr val="45818E"/>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zh-TW" sz="1300" b="0" i="0" dirty="0">
                          <a:solidFill>
                            <a:srgbClr val="45818E"/>
                          </a:solidFill>
                          <a:latin typeface="PingFang TC Thin" panose="020B0200000000000000" pitchFamily="34" charset="-120"/>
                          <a:ea typeface="PingFang TC Thin" panose="020B0200000000000000" pitchFamily="34" charset="-120"/>
                        </a:rPr>
                        <a:t>測試驗證</a:t>
                      </a:r>
                      <a:r>
                        <a:rPr lang="zh-TW" altLang="en-US" sz="1300" b="0" i="0" dirty="0">
                          <a:solidFill>
                            <a:srgbClr val="45818E"/>
                          </a:solidFill>
                          <a:latin typeface="PingFang TC Thin" panose="020B0200000000000000" pitchFamily="34" charset="-120"/>
                          <a:ea typeface="PingFang TC Thin" panose="020B0200000000000000" pitchFamily="34" charset="-120"/>
                        </a:rPr>
                        <a:t>與紀錄</a:t>
                      </a:r>
                      <a:r>
                        <a:rPr lang="zh-TW" sz="1300" b="0" i="0" dirty="0">
                          <a:solidFill>
                            <a:srgbClr val="45818E"/>
                          </a:solidFill>
                          <a:latin typeface="PingFang TC Thin" panose="020B0200000000000000" pitchFamily="34" charset="-120"/>
                          <a:ea typeface="PingFang TC Thin" panose="020B0200000000000000" pitchFamily="34" charset="-120"/>
                        </a:rPr>
                        <a:t> II</a:t>
                      </a: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剪接影片</a:t>
                      </a:r>
                      <a:r>
                        <a:rPr lang="zh-TW" sz="1300" b="0" i="0" dirty="0">
                          <a:solidFill>
                            <a:schemeClr val="dk1"/>
                          </a:solidFill>
                          <a:latin typeface="PingFang TC Thin" panose="020B0200000000000000" pitchFamily="34" charset="-120"/>
                          <a:ea typeface="PingFang TC Thin" panose="020B0200000000000000" pitchFamily="34" charset="-120"/>
                        </a:rPr>
                        <a:t>及製作簡報</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3">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楊淑惠王明旭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sz="1300" b="0" i="0" dirty="0">
                          <a:solidFill>
                            <a:schemeClr val="dk1"/>
                          </a:solidFill>
                          <a:latin typeface="PingFang TC Thin" panose="020B0200000000000000" pitchFamily="34" charset="-120"/>
                          <a:ea typeface="PingFang TC Thin" panose="020B0200000000000000" pitchFamily="34" charset="-120"/>
                        </a:rPr>
                        <a:t>評審群</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771500">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zh-TW" sz="1300" b="0" i="0" dirty="0">
                          <a:solidFill>
                            <a:srgbClr val="45818E"/>
                          </a:solidFill>
                          <a:latin typeface="PingFang TC Thin" panose="020B0200000000000000" pitchFamily="34" charset="-120"/>
                          <a:ea typeface="PingFang TC Thin" panose="020B0200000000000000" pitchFamily="34" charset="-120"/>
                        </a:rPr>
                        <a:t>原型實作 </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午後劇場</a:t>
                      </a:r>
                      <a:r>
                        <a:rPr lang="zh-TW" sz="1300" b="0" i="0" dirty="0">
                          <a:solidFill>
                            <a:schemeClr val="dk1"/>
                          </a:solidFill>
                          <a:latin typeface="PingFang TC Thin" panose="020B0200000000000000" pitchFamily="34" charset="-120"/>
                          <a:ea typeface="PingFang TC Thin" panose="020B0200000000000000" pitchFamily="34" charset="-120"/>
                        </a:rPr>
                        <a:t>/情境</a:t>
                      </a:r>
                      <a:r>
                        <a:rPr lang="zh-TW" altLang="en-US" sz="1300" b="0" i="0" dirty="0">
                          <a:solidFill>
                            <a:schemeClr val="dk1"/>
                          </a:solidFill>
                          <a:latin typeface="PingFang TC Thin" panose="020B0200000000000000" pitchFamily="34" charset="-120"/>
                          <a:ea typeface="PingFang TC Thin" panose="020B0200000000000000" pitchFamily="34" charset="-120"/>
                        </a:rPr>
                        <a:t>故事</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結案報告</a:t>
                      </a:r>
                    </a:p>
                    <a:p>
                      <a:pPr lvl="0" algn="ctr" rtl="0">
                        <a:spcBef>
                          <a:spcPts val="0"/>
                        </a:spcBef>
                        <a:buNone/>
                      </a:pPr>
                      <a:r>
                        <a:rPr lang="zh-TW" sz="1300" b="0" i="0" dirty="0">
                          <a:latin typeface="PingFang TC Thin" panose="020B0200000000000000" pitchFamily="34" charset="-120"/>
                          <a:ea typeface="PingFang TC Thin" panose="020B0200000000000000" pitchFamily="34" charset="-120"/>
                        </a:rPr>
                        <a:t>成果展示及專家回饋</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5"/>
                  </a:ext>
                </a:extLst>
              </a:tr>
              <a:tr h="784675">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15:30~</a:t>
                      </a:r>
                    </a:p>
                    <a:p>
                      <a:pPr lvl="0" algn="l" rtl="0">
                        <a:spcBef>
                          <a:spcPts val="0"/>
                        </a:spcBef>
                        <a:buNone/>
                      </a:pPr>
                      <a:r>
                        <a:rPr lang="zh-TW" sz="1300" b="0" i="0" dirty="0">
                          <a:latin typeface="PingFang TC Thin" panose="020B0200000000000000" pitchFamily="34" charset="-120"/>
                          <a:ea typeface="PingFang TC Thin" panose="020B0200000000000000" pitchFamily="34" charset="-120"/>
                        </a:rPr>
                        <a:t>  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原型實作 II</a:t>
                      </a: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前製影片製作</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16:00~</a:t>
                      </a:r>
                    </a:p>
                    <a:p>
                      <a:pPr lvl="0" algn="ctr" rtl="0">
                        <a:spcBef>
                          <a:spcPts val="0"/>
                        </a:spcBef>
                        <a:buNone/>
                      </a:pPr>
                      <a:r>
                        <a:rPr lang="zh-TW" sz="1300" b="0" i="0">
                          <a:solidFill>
                            <a:schemeClr val="dk1"/>
                          </a:solidFill>
                          <a:latin typeface="PingFang TC Thin" panose="020B0200000000000000" pitchFamily="34" charset="-120"/>
                          <a:ea typeface="PingFang TC Thin" panose="020B0200000000000000" pitchFamily="34" charset="-120"/>
                        </a:rPr>
                        <a:t>16:30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結語閉幕</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6"/>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grpSp>
        <p:nvGrpSpPr>
          <p:cNvPr id="2" name="群組 1">
            <a:extLst>
              <a:ext uri="{FF2B5EF4-FFF2-40B4-BE49-F238E27FC236}">
                <a16:creationId xmlns:a16="http://schemas.microsoft.com/office/drawing/2014/main" id="{79419080-59F0-448F-89A4-995D5040A8C3}"/>
              </a:ext>
            </a:extLst>
          </p:cNvPr>
          <p:cNvGrpSpPr/>
          <p:nvPr/>
        </p:nvGrpSpPr>
        <p:grpSpPr>
          <a:xfrm>
            <a:off x="723531" y="753116"/>
            <a:ext cx="7696938" cy="4306735"/>
            <a:chOff x="723531" y="827325"/>
            <a:chExt cx="7696938" cy="4306735"/>
          </a:xfrm>
        </p:grpSpPr>
        <p:graphicFrame>
          <p:nvGraphicFramePr>
            <p:cNvPr id="7" name="Shape 415">
              <a:extLst>
                <a:ext uri="{FF2B5EF4-FFF2-40B4-BE49-F238E27FC236}">
                  <a16:creationId xmlns:a16="http://schemas.microsoft.com/office/drawing/2014/main" id="{E3DF7802-1C38-457F-8CA2-C9EAC4CD7E28}"/>
                </a:ext>
              </a:extLst>
            </p:cNvPr>
            <p:cNvGraphicFramePr/>
            <p:nvPr>
              <p:extLst>
                <p:ext uri="{D42A27DB-BD31-4B8C-83A1-F6EECF244321}">
                  <p14:modId xmlns:p14="http://schemas.microsoft.com/office/powerpoint/2010/main" val="3703302952"/>
                </p:ext>
              </p:extLst>
            </p:nvPr>
          </p:nvGraphicFramePr>
          <p:xfrm>
            <a:off x="723531" y="827325"/>
            <a:ext cx="7696938" cy="4306735"/>
          </p:xfrm>
          <a:graphic>
            <a:graphicData uri="http://schemas.openxmlformats.org/drawingml/2006/table">
              <a:tbl>
                <a:tblPr>
                  <a:noFill/>
                  <a:tableStyleId>{1EFEC01E-2D06-4D55-8859-9CD8C38E0D79}</a:tableStyleId>
                </a:tblPr>
                <a:tblGrid>
                  <a:gridCol w="799682">
                    <a:extLst>
                      <a:ext uri="{9D8B030D-6E8A-4147-A177-3AD203B41FA5}">
                        <a16:colId xmlns:a16="http://schemas.microsoft.com/office/drawing/2014/main" val="20000"/>
                      </a:ext>
                    </a:extLst>
                  </a:gridCol>
                  <a:gridCol w="2172770">
                    <a:extLst>
                      <a:ext uri="{9D8B030D-6E8A-4147-A177-3AD203B41FA5}">
                        <a16:colId xmlns:a16="http://schemas.microsoft.com/office/drawing/2014/main" val="20001"/>
                      </a:ext>
                    </a:extLst>
                  </a:gridCol>
                  <a:gridCol w="860054">
                    <a:extLst>
                      <a:ext uri="{9D8B030D-6E8A-4147-A177-3AD203B41FA5}">
                        <a16:colId xmlns:a16="http://schemas.microsoft.com/office/drawing/2014/main" val="20002"/>
                      </a:ext>
                    </a:extLst>
                  </a:gridCol>
                  <a:gridCol w="790870">
                    <a:extLst>
                      <a:ext uri="{9D8B030D-6E8A-4147-A177-3AD203B41FA5}">
                        <a16:colId xmlns:a16="http://schemas.microsoft.com/office/drawing/2014/main" val="20003"/>
                      </a:ext>
                    </a:extLst>
                  </a:gridCol>
                  <a:gridCol w="2211979">
                    <a:extLst>
                      <a:ext uri="{9D8B030D-6E8A-4147-A177-3AD203B41FA5}">
                        <a16:colId xmlns:a16="http://schemas.microsoft.com/office/drawing/2014/main" val="20004"/>
                      </a:ext>
                    </a:extLst>
                  </a:gridCol>
                  <a:gridCol w="861583">
                    <a:extLst>
                      <a:ext uri="{9D8B030D-6E8A-4147-A177-3AD203B41FA5}">
                        <a16:colId xmlns:a16="http://schemas.microsoft.com/office/drawing/2014/main" val="20005"/>
                      </a:ext>
                    </a:extLst>
                  </a:gridCol>
                </a:tblGrid>
                <a:tr h="434200">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1  </a:t>
                        </a:r>
                        <a:r>
                          <a:rPr lang="en-US" altLang="zh-TW" sz="1300" b="0" i="0" dirty="0">
                            <a:latin typeface="PingFang TC Thin" panose="020B0200000000000000" pitchFamily="34" charset="-120"/>
                            <a:ea typeface="PingFang TC Thin" panose="020B0200000000000000" pitchFamily="34" charset="-120"/>
                          </a:rPr>
                          <a:t>102</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11</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24</a:t>
                        </a:r>
                        <a:r>
                          <a:rPr lang="zh-TW" sz="1300" b="0" i="0" dirty="0">
                            <a:latin typeface="PingFang TC Thin" panose="020B0200000000000000" pitchFamily="34" charset="-120"/>
                            <a:ea typeface="PingFang TC Thin" panose="020B0200000000000000" pitchFamily="34" charset="-120"/>
                          </a:rPr>
                          <a:t> (週六)</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2 </a:t>
                        </a:r>
                        <a:r>
                          <a:rPr lang="zh-TW" sz="1300" b="0" i="0" dirty="0">
                            <a:solidFill>
                              <a:schemeClr val="dk1"/>
                            </a:solidFill>
                            <a:latin typeface="PingFang TC Thin" panose="020B0200000000000000" pitchFamily="34" charset="-120"/>
                            <a:ea typeface="PingFang TC Thin" panose="020B0200000000000000" pitchFamily="34" charset="-120"/>
                          </a:rPr>
                          <a:t>  </a:t>
                        </a:r>
                        <a:r>
                          <a:rPr lang="en-US" altLang="zh-TW" sz="1300" b="0" i="0" dirty="0">
                            <a:solidFill>
                              <a:schemeClr val="dk1"/>
                            </a:solidFill>
                            <a:latin typeface="PingFang TC Thin" panose="020B0200000000000000" pitchFamily="34" charset="-120"/>
                            <a:ea typeface="PingFang TC Thin" panose="020B0200000000000000" pitchFamily="34" charset="-120"/>
                          </a:rPr>
                          <a:t>102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12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01</a:t>
                        </a:r>
                        <a:r>
                          <a:rPr lang="zh-TW" sz="1300" b="0" i="0" dirty="0">
                            <a:solidFill>
                              <a:schemeClr val="dk1"/>
                            </a:solidFill>
                            <a:latin typeface="PingFang TC Thin" panose="020B0200000000000000" pitchFamily="34" charset="-120"/>
                            <a:ea typeface="PingFang TC Thin" panose="020B0200000000000000" pitchFamily="34" charset="-120"/>
                          </a:rPr>
                          <a:t> (週六)</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65725">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引言</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楊淑惠楊朝陽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rowSpan="2">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測試驗證</a:t>
                        </a:r>
                        <a:r>
                          <a:rPr lang="zh-TW" altLang="en-US" sz="1300" b="0" i="0" dirty="0">
                            <a:solidFill>
                              <a:srgbClr val="45818E"/>
                            </a:solidFill>
                            <a:latin typeface="PingFang TC Thin" panose="020B0200000000000000" pitchFamily="34" charset="-120"/>
                            <a:ea typeface="PingFang TC Thin" panose="020B0200000000000000" pitchFamily="34" charset="-120"/>
                          </a:rPr>
                          <a:t>與紀錄</a:t>
                        </a:r>
                        <a:r>
                          <a:rPr lang="zh-TW" sz="1300" b="0" i="0" dirty="0">
                            <a:solidFill>
                              <a:srgbClr val="45818E"/>
                            </a:solidFill>
                            <a:latin typeface="PingFang TC Thin" panose="020B0200000000000000" pitchFamily="34" charset="-120"/>
                            <a:ea typeface="PingFang TC Thin" panose="020B0200000000000000" pitchFamily="34" charset="-120"/>
                          </a:rPr>
                          <a:t> </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出走測試</a:t>
                        </a:r>
                        <a:endParaRPr lang="en-US" altLang="zh-TW" sz="1300" b="0" i="0" dirty="0">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用鏡頭記錄每一幕</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r h="767975">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主題授課</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糖尿病患居家照護</a:t>
                        </a:r>
                        <a:endParaRPr lang="zh-TW" sz="1300" b="0" i="0" dirty="0">
                          <a:latin typeface="PingFang TC Thin" panose="020B0200000000000000" pitchFamily="34" charset="-120"/>
                          <a:ea typeface="PingFang TC Thin" panose="020B0200000000000000"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300" b="0" i="0" dirty="0">
                            <a:solidFill>
                              <a:schemeClr val="dk1"/>
                            </a:solidFill>
                            <a:latin typeface="PingFang TC Thin" panose="020B0200000000000000" pitchFamily="34" charset="-120"/>
                            <a:ea typeface="PingFang TC Thin" panose="020B0200000000000000" pitchFamily="34" charset="-120"/>
                          </a:rPr>
                          <a:t>代謝症候群患者</a:t>
                        </a:r>
                        <a:endParaRPr lang="zh-TW"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2"/>
                    </a:ext>
                  </a:extLst>
                </a:tr>
                <a:tr h="365725">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3"/>
                    </a:ext>
                  </a:extLst>
                </a:tr>
                <a:tr h="365725">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主題授課II</a:t>
                        </a:r>
                        <a:endParaRPr lang="en-US" altLang="zh-TW" sz="1300" b="0" i="0" dirty="0">
                          <a:solidFill>
                            <a:srgbClr val="45818E"/>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情感設計</a:t>
                        </a:r>
                        <a:endParaRPr lang="zh-TW" sz="1300" b="0" i="0" dirty="0">
                          <a:solidFill>
                            <a:srgbClr val="45818E"/>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zh-TW" sz="1300" b="0" i="0" dirty="0">
                            <a:solidFill>
                              <a:srgbClr val="45818E"/>
                            </a:solidFill>
                            <a:latin typeface="PingFang TC Thin" panose="020B0200000000000000" pitchFamily="34" charset="-120"/>
                            <a:ea typeface="PingFang TC Thin" panose="020B0200000000000000" pitchFamily="34" charset="-120"/>
                          </a:rPr>
                          <a:t>測試驗證</a:t>
                        </a:r>
                        <a:r>
                          <a:rPr lang="zh-TW" altLang="en-US" sz="1300" b="0" i="0" dirty="0">
                            <a:solidFill>
                              <a:srgbClr val="45818E"/>
                            </a:solidFill>
                            <a:latin typeface="PingFang TC Thin" panose="020B0200000000000000" pitchFamily="34" charset="-120"/>
                            <a:ea typeface="PingFang TC Thin" panose="020B0200000000000000" pitchFamily="34" charset="-120"/>
                          </a:rPr>
                          <a:t>與紀錄</a:t>
                        </a:r>
                        <a:r>
                          <a:rPr lang="zh-TW" sz="1300" b="0" i="0" dirty="0">
                            <a:solidFill>
                              <a:srgbClr val="45818E"/>
                            </a:solidFill>
                            <a:latin typeface="PingFang TC Thin" panose="020B0200000000000000" pitchFamily="34" charset="-120"/>
                            <a:ea typeface="PingFang TC Thin" panose="020B0200000000000000" pitchFamily="34" charset="-120"/>
                          </a:rPr>
                          <a:t> II</a:t>
                        </a: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剪接影片</a:t>
                        </a:r>
                        <a:r>
                          <a:rPr lang="zh-TW" sz="1300" b="0" i="0" dirty="0">
                            <a:solidFill>
                              <a:schemeClr val="dk1"/>
                            </a:solidFill>
                            <a:latin typeface="PingFang TC Thin" panose="020B0200000000000000" pitchFamily="34" charset="-120"/>
                            <a:ea typeface="PingFang TC Thin" panose="020B0200000000000000" pitchFamily="34" charset="-120"/>
                          </a:rPr>
                          <a:t>及製作簡報</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3">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楊淑惠王明旭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sz="1300" b="0" i="0" dirty="0">
                            <a:solidFill>
                              <a:schemeClr val="dk1"/>
                            </a:solidFill>
                            <a:latin typeface="PingFang TC Thin" panose="020B0200000000000000" pitchFamily="34" charset="-120"/>
                            <a:ea typeface="PingFang TC Thin" panose="020B0200000000000000" pitchFamily="34" charset="-120"/>
                          </a:rPr>
                          <a:t>評審群</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771500">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zh-TW" sz="1300" b="0" i="0" dirty="0">
                            <a:solidFill>
                              <a:srgbClr val="45818E"/>
                            </a:solidFill>
                            <a:latin typeface="PingFang TC Thin" panose="020B0200000000000000" pitchFamily="34" charset="-120"/>
                            <a:ea typeface="PingFang TC Thin" panose="020B0200000000000000" pitchFamily="34" charset="-120"/>
                          </a:rPr>
                          <a:t>原型實作 </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午後劇場</a:t>
                        </a:r>
                        <a:r>
                          <a:rPr lang="zh-TW" sz="1300" b="0" i="0" dirty="0">
                            <a:solidFill>
                              <a:schemeClr val="dk1"/>
                            </a:solidFill>
                            <a:latin typeface="PingFang TC Thin" panose="020B0200000000000000" pitchFamily="34" charset="-120"/>
                            <a:ea typeface="PingFang TC Thin" panose="020B0200000000000000" pitchFamily="34" charset="-120"/>
                          </a:rPr>
                          <a:t>/情境</a:t>
                        </a:r>
                        <a:r>
                          <a:rPr lang="zh-TW" altLang="en-US" sz="1300" b="0" i="0" dirty="0">
                            <a:solidFill>
                              <a:schemeClr val="dk1"/>
                            </a:solidFill>
                            <a:latin typeface="PingFang TC Thin" panose="020B0200000000000000" pitchFamily="34" charset="-120"/>
                            <a:ea typeface="PingFang TC Thin" panose="020B0200000000000000" pitchFamily="34" charset="-120"/>
                          </a:rPr>
                          <a:t>故事</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結案報告</a:t>
                        </a:r>
                      </a:p>
                      <a:p>
                        <a:pPr lvl="0" algn="ctr" rtl="0">
                          <a:spcBef>
                            <a:spcPts val="0"/>
                          </a:spcBef>
                          <a:buNone/>
                        </a:pPr>
                        <a:r>
                          <a:rPr lang="zh-TW" sz="1300" b="0" i="0" dirty="0">
                            <a:latin typeface="PingFang TC Thin" panose="020B0200000000000000" pitchFamily="34" charset="-120"/>
                            <a:ea typeface="PingFang TC Thin" panose="020B0200000000000000" pitchFamily="34" charset="-120"/>
                          </a:rPr>
                          <a:t>成果展示及專家回饋</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5"/>
                    </a:ext>
                  </a:extLst>
                </a:tr>
                <a:tr h="784675">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15:30~</a:t>
                        </a:r>
                      </a:p>
                      <a:p>
                        <a:pPr lvl="0" algn="l" rtl="0">
                          <a:spcBef>
                            <a:spcPts val="0"/>
                          </a:spcBef>
                          <a:buNone/>
                        </a:pPr>
                        <a:r>
                          <a:rPr lang="zh-TW" sz="1300" b="0" i="0" dirty="0">
                            <a:latin typeface="PingFang TC Thin" panose="020B0200000000000000" pitchFamily="34" charset="-120"/>
                            <a:ea typeface="PingFang TC Thin" panose="020B0200000000000000" pitchFamily="34" charset="-120"/>
                          </a:rPr>
                          <a:t>  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原型實作 II</a:t>
                        </a: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前製影片製作</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16:00~</a:t>
                        </a:r>
                      </a:p>
                      <a:p>
                        <a:pPr lvl="0" algn="ctr" rtl="0">
                          <a:spcBef>
                            <a:spcPts val="0"/>
                          </a:spcBef>
                          <a:buNone/>
                        </a:pPr>
                        <a:r>
                          <a:rPr lang="zh-TW" sz="1300" b="0" i="0">
                            <a:solidFill>
                              <a:schemeClr val="dk1"/>
                            </a:solidFill>
                            <a:latin typeface="PingFang TC Thin" panose="020B0200000000000000" pitchFamily="34" charset="-120"/>
                            <a:ea typeface="PingFang TC Thin" panose="020B0200000000000000" pitchFamily="34" charset="-120"/>
                          </a:rPr>
                          <a:t>16:30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結語閉幕</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6"/>
                    </a:ext>
                  </a:extLst>
                </a:tr>
              </a:tbl>
            </a:graphicData>
          </a:graphic>
        </p:graphicFrame>
        <p:sp>
          <p:nvSpPr>
            <p:cNvPr id="9" name="Shape 447"/>
            <p:cNvSpPr/>
            <p:nvPr/>
          </p:nvSpPr>
          <p:spPr>
            <a:xfrm>
              <a:off x="1537138" y="3011190"/>
              <a:ext cx="2148785" cy="1334541"/>
            </a:xfrm>
            <a:prstGeom prst="rect">
              <a:avLst/>
            </a:prstGeom>
            <a:no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3" name="Shape 416"/>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rtl="0">
              <a:spcBef>
                <a:spcPts val="0"/>
              </a:spcBef>
              <a:buNone/>
            </a:pPr>
            <a:r>
              <a:rPr lang="zh-TW" b="1" dirty="0"/>
              <a:t>Y型案例：</a:t>
            </a:r>
            <a:r>
              <a:rPr lang="zh-TW" altLang="en-US" b="1" dirty="0"/>
              <a:t>健康食代</a:t>
            </a:r>
            <a:r>
              <a:rPr lang="zh-TW" b="1" dirty="0"/>
              <a:t>×</a:t>
            </a:r>
            <a:r>
              <a:rPr lang="zh-TW" altLang="en-US" b="1" dirty="0"/>
              <a:t>情感瘋設計</a:t>
            </a:r>
            <a:endParaRPr lang="zh-TW" b="1" dirty="0"/>
          </a:p>
        </p:txBody>
      </p:sp>
      <p:pic>
        <p:nvPicPr>
          <p:cNvPr id="6" name="圖片 5" descr="一張含有 相片, 桌, 坐, 掛 的圖片&#10;&#10;自動產生的描述">
            <a:extLst>
              <a:ext uri="{FF2B5EF4-FFF2-40B4-BE49-F238E27FC236}">
                <a16:creationId xmlns:a16="http://schemas.microsoft.com/office/drawing/2014/main" id="{4D27B53E-CBEC-1E4C-9E8B-B0627D43B307}"/>
              </a:ext>
            </a:extLst>
          </p:cNvPr>
          <p:cNvPicPr>
            <a:picLocks noChangeAspect="1"/>
          </p:cNvPicPr>
          <p:nvPr/>
        </p:nvPicPr>
        <p:blipFill>
          <a:blip r:embed="rId3"/>
          <a:stretch>
            <a:fillRect/>
          </a:stretch>
        </p:blipFill>
        <p:spPr>
          <a:xfrm>
            <a:off x="7574171" y="83649"/>
            <a:ext cx="1258129" cy="901749"/>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body" idx="1"/>
          </p:nvPr>
        </p:nvSpPr>
        <p:spPr>
          <a:xfrm>
            <a:off x="0" y="4436100"/>
            <a:ext cx="9144000" cy="707400"/>
          </a:xfrm>
          <a:prstGeom prst="rect">
            <a:avLst/>
          </a:prstGeom>
          <a:solidFill>
            <a:srgbClr val="C3A698"/>
          </a:solidFill>
        </p:spPr>
        <p:txBody>
          <a:bodyPr lIns="91425" tIns="91425" rIns="91425" bIns="91425" anchor="ctr" anchorCtr="0">
            <a:noAutofit/>
          </a:bodyPr>
          <a:lstStyle/>
          <a:p>
            <a:pPr lvl="0">
              <a:buNone/>
            </a:pPr>
            <a:r>
              <a:rPr lang="zh-TW" dirty="0">
                <a:solidFill>
                  <a:srgbClr val="FFFFFF"/>
                </a:solidFill>
              </a:rPr>
              <a:t>發想(Ideate)：Y型工作坊</a:t>
            </a:r>
            <a:r>
              <a:rPr lang="zh-TW" altLang="en-US" dirty="0">
                <a:solidFill>
                  <a:srgbClr val="FFFFFF"/>
                </a:solidFill>
              </a:rPr>
              <a:t>著重於</a:t>
            </a:r>
            <a:r>
              <a:rPr lang="zh-TW" altLang="zh-TW" dirty="0">
                <a:solidFill>
                  <a:srgbClr val="FFFFFF"/>
                </a:solidFill>
              </a:rPr>
              <a:t>動手實作</a:t>
            </a:r>
            <a:r>
              <a:rPr lang="zh-TW" dirty="0">
                <a:solidFill>
                  <a:srgbClr val="FFFFFF"/>
                </a:solidFill>
              </a:rPr>
              <a:t>，</a:t>
            </a:r>
            <a:r>
              <a:rPr lang="zh-TW" altLang="en-US" dirty="0">
                <a:solidFill>
                  <a:srgbClr val="FFFFFF"/>
                </a:solidFill>
              </a:rPr>
              <a:t>其實跟工業設計一直以來的執行取向相同</a:t>
            </a:r>
            <a:r>
              <a:rPr lang="zh-TW" dirty="0">
                <a:solidFill>
                  <a:srgbClr val="FFFFFF"/>
                </a:solidFill>
              </a:rPr>
              <a:t>，</a:t>
            </a:r>
            <a:r>
              <a:rPr lang="zh-TW" altLang="en-US" dirty="0">
                <a:solidFill>
                  <a:srgbClr val="FFFFFF"/>
                </a:solidFill>
              </a:rPr>
              <a:t>而這次一開始先以劇本式設計</a:t>
            </a:r>
            <a:r>
              <a:rPr lang="zh-TW" dirty="0">
                <a:solidFill>
                  <a:srgbClr val="FFFFFF"/>
                </a:solidFill>
              </a:rPr>
              <a:t>，</a:t>
            </a:r>
            <a:r>
              <a:rPr lang="zh-TW" altLang="en-US" dirty="0">
                <a:solidFill>
                  <a:srgbClr val="FFFFFF"/>
                </a:solidFill>
              </a:rPr>
              <a:t>做情境發想，以完整故事去探討使用者可能遇到之狀況</a:t>
            </a:r>
            <a:r>
              <a:rPr lang="zh-TW" dirty="0">
                <a:solidFill>
                  <a:srgbClr val="FFFFFF"/>
                </a:solidFill>
              </a:rPr>
              <a:t>。</a:t>
            </a:r>
          </a:p>
        </p:txBody>
      </p:sp>
      <p:sp>
        <p:nvSpPr>
          <p:cNvPr id="10" name="Shape 416"/>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rtl="0">
              <a:spcBef>
                <a:spcPts val="0"/>
              </a:spcBef>
              <a:buNone/>
            </a:pPr>
            <a:r>
              <a:rPr lang="zh-TW" b="1" dirty="0"/>
              <a:t>Y型案例：</a:t>
            </a:r>
            <a:r>
              <a:rPr lang="zh-TW" altLang="en-US" b="1" dirty="0"/>
              <a:t>健康食代</a:t>
            </a:r>
            <a:r>
              <a:rPr lang="zh-TW" b="1" dirty="0"/>
              <a:t>×</a:t>
            </a:r>
            <a:r>
              <a:rPr lang="zh-TW" altLang="en-US" b="1" dirty="0"/>
              <a:t>情感瘋設計</a:t>
            </a:r>
            <a:endParaRPr lang="zh-TW" b="1" dirty="0"/>
          </a:p>
        </p:txBody>
      </p:sp>
      <p:pic>
        <p:nvPicPr>
          <p:cNvPr id="4" name="圖片 3" descr="IMG_399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566" y="1160700"/>
            <a:ext cx="4271176" cy="2847451"/>
          </a:xfrm>
          <a:prstGeom prst="rect">
            <a:avLst/>
          </a:prstGeom>
        </p:spPr>
      </p:pic>
      <p:pic>
        <p:nvPicPr>
          <p:cNvPr id="5" name="圖片 4" descr="IMG_400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60463" y="1160700"/>
            <a:ext cx="4271177" cy="2847451"/>
          </a:xfrm>
          <a:prstGeom prst="rect">
            <a:avLst/>
          </a:prstGeom>
        </p:spPr>
      </p:pic>
      <p:pic>
        <p:nvPicPr>
          <p:cNvPr id="7" name="圖片 6" descr="一張含有 相片, 桌, 坐, 掛 的圖片&#10;&#10;自動產生的描述">
            <a:extLst>
              <a:ext uri="{FF2B5EF4-FFF2-40B4-BE49-F238E27FC236}">
                <a16:creationId xmlns:a16="http://schemas.microsoft.com/office/drawing/2014/main" id="{55836C95-ECDB-E34E-8205-DF970639C76D}"/>
              </a:ext>
            </a:extLst>
          </p:cNvPr>
          <p:cNvPicPr>
            <a:picLocks noChangeAspect="1"/>
          </p:cNvPicPr>
          <p:nvPr/>
        </p:nvPicPr>
        <p:blipFill>
          <a:blip r:embed="rId5"/>
          <a:stretch>
            <a:fillRect/>
          </a:stretch>
        </p:blipFill>
        <p:spPr>
          <a:xfrm>
            <a:off x="7004104" y="83649"/>
            <a:ext cx="1258129" cy="901749"/>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0" y="4436100"/>
            <a:ext cx="9144000" cy="707400"/>
          </a:xfrm>
          <a:prstGeom prst="rect">
            <a:avLst/>
          </a:prstGeom>
          <a:solidFill>
            <a:srgbClr val="C3A698"/>
          </a:solidFill>
        </p:spPr>
        <p:txBody>
          <a:bodyPr lIns="91425" tIns="91425" rIns="91425" bIns="91425" anchor="ctr" anchorCtr="0">
            <a:noAutofit/>
          </a:bodyPr>
          <a:lstStyle/>
          <a:p>
            <a:pPr lvl="0" rtl="0">
              <a:spcBef>
                <a:spcPts val="0"/>
              </a:spcBef>
              <a:buNone/>
            </a:pPr>
            <a:r>
              <a:rPr lang="zh-TW" dirty="0">
                <a:solidFill>
                  <a:srgbClr val="FFFFFF"/>
                </a:solidFill>
              </a:rPr>
              <a:t>發想(Ideate)：同理長者</a:t>
            </a:r>
            <a:r>
              <a:rPr lang="zh-TW" altLang="en-US" dirty="0">
                <a:solidFill>
                  <a:srgbClr val="FFFFFF"/>
                </a:solidFill>
              </a:rPr>
              <a:t>飲食問題跟困難點</a:t>
            </a:r>
            <a:r>
              <a:rPr lang="zh-TW" dirty="0">
                <a:solidFill>
                  <a:srgbClr val="FFFFFF"/>
                </a:solidFill>
              </a:rPr>
              <a:t>。</a:t>
            </a:r>
            <a:r>
              <a:rPr lang="zh-TW" altLang="en-US" dirty="0">
                <a:solidFill>
                  <a:srgbClr val="FFFFFF"/>
                </a:solidFill>
              </a:rPr>
              <a:t>以使用者中心思考</a:t>
            </a:r>
            <a:r>
              <a:rPr lang="zh-TW" dirty="0">
                <a:solidFill>
                  <a:srgbClr val="FFFFFF"/>
                </a:solidFill>
              </a:rPr>
              <a:t>的設</a:t>
            </a:r>
            <a:r>
              <a:rPr lang="zh-TW" altLang="en-US" dirty="0">
                <a:solidFill>
                  <a:srgbClr val="FFFFFF"/>
                </a:solidFill>
              </a:rPr>
              <a:t>計</a:t>
            </a:r>
            <a:r>
              <a:rPr lang="zh-TW" dirty="0">
                <a:solidFill>
                  <a:srgbClr val="FFFFFF"/>
                </a:solidFill>
              </a:rPr>
              <a:t>精神，</a:t>
            </a:r>
            <a:r>
              <a:rPr lang="zh-TW" altLang="en-US" dirty="0">
                <a:solidFill>
                  <a:srgbClr val="FFFFFF"/>
                </a:solidFill>
              </a:rPr>
              <a:t>理解後尋找其問題的背景與情境，快速套出使用者情境。</a:t>
            </a:r>
            <a:endParaRPr lang="zh-TW" dirty="0">
              <a:solidFill>
                <a:srgbClr val="FFFFFF"/>
              </a:solidFill>
            </a:endParaRPr>
          </a:p>
        </p:txBody>
      </p:sp>
      <p:sp>
        <p:nvSpPr>
          <p:cNvPr id="9" name="Shape 416"/>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rtl="0">
              <a:spcBef>
                <a:spcPts val="0"/>
              </a:spcBef>
              <a:buNone/>
            </a:pPr>
            <a:r>
              <a:rPr lang="zh-TW" b="1" dirty="0"/>
              <a:t>Y型案例：</a:t>
            </a:r>
            <a:r>
              <a:rPr lang="zh-TW" altLang="en-US" b="1" dirty="0"/>
              <a:t>健康食代</a:t>
            </a:r>
            <a:r>
              <a:rPr lang="zh-TW" b="1" dirty="0"/>
              <a:t>×</a:t>
            </a:r>
            <a:r>
              <a:rPr lang="zh-TW" altLang="en-US" b="1" dirty="0"/>
              <a:t>情感瘋設計</a:t>
            </a:r>
            <a:endParaRPr lang="zh-TW" b="1" dirty="0"/>
          </a:p>
        </p:txBody>
      </p:sp>
      <p:pic>
        <p:nvPicPr>
          <p:cNvPr id="3" name="圖片 2" descr="IMG_414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1455" y="1109812"/>
            <a:ext cx="4222820" cy="2815213"/>
          </a:xfrm>
          <a:prstGeom prst="rect">
            <a:avLst/>
          </a:prstGeom>
        </p:spPr>
      </p:pic>
      <p:pic>
        <p:nvPicPr>
          <p:cNvPr id="4" name="圖片 3" descr="IMG_4157.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0445" y="1109812"/>
            <a:ext cx="4247340" cy="2831560"/>
          </a:xfrm>
          <a:prstGeom prst="rect">
            <a:avLst/>
          </a:prstGeom>
        </p:spPr>
      </p:pic>
      <p:pic>
        <p:nvPicPr>
          <p:cNvPr id="7" name="圖片 6" descr="一張含有 相片, 桌, 坐, 掛 的圖片&#10;&#10;自動產生的描述">
            <a:extLst>
              <a:ext uri="{FF2B5EF4-FFF2-40B4-BE49-F238E27FC236}">
                <a16:creationId xmlns:a16="http://schemas.microsoft.com/office/drawing/2014/main" id="{6946981F-A6FE-7C47-B634-F10EA4BED602}"/>
              </a:ext>
            </a:extLst>
          </p:cNvPr>
          <p:cNvPicPr>
            <a:picLocks noChangeAspect="1"/>
          </p:cNvPicPr>
          <p:nvPr/>
        </p:nvPicPr>
        <p:blipFill>
          <a:blip r:embed="rId5"/>
          <a:stretch>
            <a:fillRect/>
          </a:stretch>
        </p:blipFill>
        <p:spPr>
          <a:xfrm>
            <a:off x="7004104" y="83649"/>
            <a:ext cx="1258129" cy="901749"/>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body" idx="1"/>
          </p:nvPr>
        </p:nvSpPr>
        <p:spPr>
          <a:xfrm>
            <a:off x="0" y="4436100"/>
            <a:ext cx="9144000" cy="707400"/>
          </a:xfrm>
          <a:prstGeom prst="rect">
            <a:avLst/>
          </a:prstGeom>
          <a:solidFill>
            <a:srgbClr val="C3A698"/>
          </a:solidFill>
        </p:spPr>
        <p:txBody>
          <a:bodyPr lIns="91425" tIns="91425" rIns="91425" bIns="91425" anchor="ctr" anchorCtr="0">
            <a:noAutofit/>
          </a:bodyPr>
          <a:lstStyle/>
          <a:p>
            <a:pPr lvl="0" rtl="0">
              <a:spcBef>
                <a:spcPts val="0"/>
              </a:spcBef>
              <a:buNone/>
            </a:pPr>
            <a:r>
              <a:rPr lang="zh-TW" dirty="0">
                <a:solidFill>
                  <a:srgbClr val="FFFFFF"/>
                </a:solidFill>
              </a:rPr>
              <a:t>發想(Ideate)：小組討論</a:t>
            </a:r>
            <a:r>
              <a:rPr lang="zh-TW" altLang="en-US" dirty="0">
                <a:solidFill>
                  <a:srgbClr val="FFFFFF"/>
                </a:solidFill>
              </a:rPr>
              <a:t>並與</a:t>
            </a:r>
            <a:r>
              <a:rPr lang="zh-TW" dirty="0">
                <a:solidFill>
                  <a:srgbClr val="FFFFFF"/>
                </a:solidFill>
              </a:rPr>
              <a:t>教師</a:t>
            </a:r>
            <a:r>
              <a:rPr lang="zh-TW" altLang="en-US" dirty="0">
                <a:solidFill>
                  <a:srgbClr val="FFFFFF"/>
                </a:solidFill>
              </a:rPr>
              <a:t>討論方向，釐清問題與缺口，發想後提出解決方式</a:t>
            </a:r>
            <a:r>
              <a:rPr lang="zh-TW" dirty="0">
                <a:solidFill>
                  <a:srgbClr val="FFFFFF"/>
                </a:solidFill>
              </a:rPr>
              <a:t>，定義出設計「</a:t>
            </a:r>
            <a:r>
              <a:rPr lang="zh-TW" altLang="en-US" dirty="0">
                <a:solidFill>
                  <a:srgbClr val="FFFFFF"/>
                </a:solidFill>
              </a:rPr>
              <a:t>解決高齡者飲食相關問題</a:t>
            </a:r>
            <a:r>
              <a:rPr lang="zh-TW" dirty="0">
                <a:solidFill>
                  <a:srgbClr val="FFFFFF"/>
                </a:solidFill>
              </a:rPr>
              <a:t>」的</a:t>
            </a:r>
            <a:r>
              <a:rPr lang="zh-TW" altLang="en-US" dirty="0">
                <a:solidFill>
                  <a:srgbClr val="FFFFFF"/>
                </a:solidFill>
              </a:rPr>
              <a:t>創新產品</a:t>
            </a:r>
            <a:r>
              <a:rPr lang="zh-TW" dirty="0">
                <a:solidFill>
                  <a:srgbClr val="FFFFFF"/>
                </a:solidFill>
              </a:rPr>
              <a:t>。</a:t>
            </a:r>
          </a:p>
        </p:txBody>
      </p:sp>
      <p:sp>
        <p:nvSpPr>
          <p:cNvPr id="9" name="Shape 416"/>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rtl="0">
              <a:spcBef>
                <a:spcPts val="0"/>
              </a:spcBef>
              <a:buNone/>
            </a:pPr>
            <a:r>
              <a:rPr lang="zh-TW" b="1" dirty="0"/>
              <a:t>Y型案例：</a:t>
            </a:r>
            <a:r>
              <a:rPr lang="zh-TW" altLang="en-US" b="1" dirty="0"/>
              <a:t>健康食代</a:t>
            </a:r>
            <a:r>
              <a:rPr lang="zh-TW" b="1" dirty="0"/>
              <a:t>×</a:t>
            </a:r>
            <a:r>
              <a:rPr lang="zh-TW" altLang="en-US" b="1" dirty="0"/>
              <a:t>情感瘋設計</a:t>
            </a:r>
            <a:endParaRPr lang="zh-TW" b="1" dirty="0"/>
          </a:p>
        </p:txBody>
      </p:sp>
      <p:pic>
        <p:nvPicPr>
          <p:cNvPr id="3" name="圖片 2" descr="IMG_42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700" y="1127199"/>
            <a:ext cx="4196739" cy="2797826"/>
          </a:xfrm>
          <a:prstGeom prst="rect">
            <a:avLst/>
          </a:prstGeom>
        </p:spPr>
      </p:pic>
      <p:pic>
        <p:nvPicPr>
          <p:cNvPr id="4" name="圖片 3" descr="IMG_428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16447" y="1128114"/>
            <a:ext cx="4196739" cy="2797826"/>
          </a:xfrm>
          <a:prstGeom prst="rect">
            <a:avLst/>
          </a:prstGeom>
        </p:spPr>
      </p:pic>
      <p:pic>
        <p:nvPicPr>
          <p:cNvPr id="7" name="圖片 6" descr="一張含有 相片, 桌, 坐, 掛 的圖片&#10;&#10;自動產生的描述">
            <a:extLst>
              <a:ext uri="{FF2B5EF4-FFF2-40B4-BE49-F238E27FC236}">
                <a16:creationId xmlns:a16="http://schemas.microsoft.com/office/drawing/2014/main" id="{91A16EC5-4746-564A-9811-1C40D9299356}"/>
              </a:ext>
            </a:extLst>
          </p:cNvPr>
          <p:cNvPicPr>
            <a:picLocks noChangeAspect="1"/>
          </p:cNvPicPr>
          <p:nvPr/>
        </p:nvPicPr>
        <p:blipFill>
          <a:blip r:embed="rId5"/>
          <a:stretch>
            <a:fillRect/>
          </a:stretch>
        </p:blipFill>
        <p:spPr>
          <a:xfrm>
            <a:off x="7004104" y="83649"/>
            <a:ext cx="1258129" cy="901749"/>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11" name="Shape 416">
            <a:extLst>
              <a:ext uri="{FF2B5EF4-FFF2-40B4-BE49-F238E27FC236}">
                <a16:creationId xmlns:a16="http://schemas.microsoft.com/office/drawing/2014/main" id="{699D2C45-6E35-2C43-AE69-9347F9EC91FA}"/>
              </a:ext>
            </a:extLst>
          </p:cNvPr>
          <p:cNvSpPr txBox="1">
            <a:spLocks/>
          </p:cNvSpPr>
          <p:nvPr/>
        </p:nvSpPr>
        <p:spPr>
          <a:xfrm>
            <a:off x="311700" y="67180"/>
            <a:ext cx="8520600" cy="5727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baseline="0">
                <a:solidFill>
                  <a:schemeClr val="dk1"/>
                </a:solidFill>
                <a:latin typeface="PingFang TC" panose="020B0400000000000000" pitchFamily="34" charset="-120"/>
                <a:ea typeface="PingFang TC" panose="020B0400000000000000" pitchFamily="34" charset="-120"/>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zh-TW" b="1"/>
              <a:t>Y型案例：</a:t>
            </a:r>
            <a:r>
              <a:rPr lang="zh-TW" altLang="en-US" b="1"/>
              <a:t>健康食代</a:t>
            </a:r>
            <a:r>
              <a:rPr lang="zh-TW" b="1"/>
              <a:t>×</a:t>
            </a:r>
            <a:r>
              <a:rPr lang="zh-TW" altLang="en-US" b="1"/>
              <a:t>情感風設計</a:t>
            </a:r>
            <a:endParaRPr lang="zh-TW" b="1" dirty="0"/>
          </a:p>
        </p:txBody>
      </p:sp>
      <p:grpSp>
        <p:nvGrpSpPr>
          <p:cNvPr id="2" name="群組 1">
            <a:extLst>
              <a:ext uri="{FF2B5EF4-FFF2-40B4-BE49-F238E27FC236}">
                <a16:creationId xmlns:a16="http://schemas.microsoft.com/office/drawing/2014/main" id="{B9B4AD52-86C7-4FA2-9B7C-861BA41ED826}"/>
              </a:ext>
            </a:extLst>
          </p:cNvPr>
          <p:cNvGrpSpPr/>
          <p:nvPr/>
        </p:nvGrpSpPr>
        <p:grpSpPr>
          <a:xfrm>
            <a:off x="723531" y="656349"/>
            <a:ext cx="7696938" cy="4306735"/>
            <a:chOff x="723531" y="827325"/>
            <a:chExt cx="7696938" cy="4306735"/>
          </a:xfrm>
        </p:grpSpPr>
        <p:graphicFrame>
          <p:nvGraphicFramePr>
            <p:cNvPr id="6" name="Shape 415">
              <a:extLst>
                <a:ext uri="{FF2B5EF4-FFF2-40B4-BE49-F238E27FC236}">
                  <a16:creationId xmlns:a16="http://schemas.microsoft.com/office/drawing/2014/main" id="{FAC30FFE-C7AA-47BB-84BB-657821FA552F}"/>
                </a:ext>
              </a:extLst>
            </p:cNvPr>
            <p:cNvGraphicFramePr/>
            <p:nvPr>
              <p:extLst>
                <p:ext uri="{D42A27DB-BD31-4B8C-83A1-F6EECF244321}">
                  <p14:modId xmlns:p14="http://schemas.microsoft.com/office/powerpoint/2010/main" val="982822649"/>
                </p:ext>
              </p:extLst>
            </p:nvPr>
          </p:nvGraphicFramePr>
          <p:xfrm>
            <a:off x="723531" y="827325"/>
            <a:ext cx="7696938" cy="4306735"/>
          </p:xfrm>
          <a:graphic>
            <a:graphicData uri="http://schemas.openxmlformats.org/drawingml/2006/table">
              <a:tbl>
                <a:tblPr>
                  <a:noFill/>
                  <a:tableStyleId>{1EFEC01E-2D06-4D55-8859-9CD8C38E0D79}</a:tableStyleId>
                </a:tblPr>
                <a:tblGrid>
                  <a:gridCol w="799682">
                    <a:extLst>
                      <a:ext uri="{9D8B030D-6E8A-4147-A177-3AD203B41FA5}">
                        <a16:colId xmlns:a16="http://schemas.microsoft.com/office/drawing/2014/main" val="20000"/>
                      </a:ext>
                    </a:extLst>
                  </a:gridCol>
                  <a:gridCol w="2172770">
                    <a:extLst>
                      <a:ext uri="{9D8B030D-6E8A-4147-A177-3AD203B41FA5}">
                        <a16:colId xmlns:a16="http://schemas.microsoft.com/office/drawing/2014/main" val="20001"/>
                      </a:ext>
                    </a:extLst>
                  </a:gridCol>
                  <a:gridCol w="860054">
                    <a:extLst>
                      <a:ext uri="{9D8B030D-6E8A-4147-A177-3AD203B41FA5}">
                        <a16:colId xmlns:a16="http://schemas.microsoft.com/office/drawing/2014/main" val="20002"/>
                      </a:ext>
                    </a:extLst>
                  </a:gridCol>
                  <a:gridCol w="790870">
                    <a:extLst>
                      <a:ext uri="{9D8B030D-6E8A-4147-A177-3AD203B41FA5}">
                        <a16:colId xmlns:a16="http://schemas.microsoft.com/office/drawing/2014/main" val="20003"/>
                      </a:ext>
                    </a:extLst>
                  </a:gridCol>
                  <a:gridCol w="2211979">
                    <a:extLst>
                      <a:ext uri="{9D8B030D-6E8A-4147-A177-3AD203B41FA5}">
                        <a16:colId xmlns:a16="http://schemas.microsoft.com/office/drawing/2014/main" val="20004"/>
                      </a:ext>
                    </a:extLst>
                  </a:gridCol>
                  <a:gridCol w="861583">
                    <a:extLst>
                      <a:ext uri="{9D8B030D-6E8A-4147-A177-3AD203B41FA5}">
                        <a16:colId xmlns:a16="http://schemas.microsoft.com/office/drawing/2014/main" val="20005"/>
                      </a:ext>
                    </a:extLst>
                  </a:gridCol>
                </a:tblGrid>
                <a:tr h="434200">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1  </a:t>
                        </a:r>
                        <a:r>
                          <a:rPr lang="en-US" altLang="zh-TW" sz="1300" b="0" i="0" dirty="0">
                            <a:latin typeface="PingFang TC Thin" panose="020B0200000000000000" pitchFamily="34" charset="-120"/>
                            <a:ea typeface="PingFang TC Thin" panose="020B0200000000000000" pitchFamily="34" charset="-120"/>
                          </a:rPr>
                          <a:t>102</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11</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24</a:t>
                        </a:r>
                        <a:r>
                          <a:rPr lang="zh-TW" sz="1300" b="0" i="0" dirty="0">
                            <a:latin typeface="PingFang TC Thin" panose="020B0200000000000000" pitchFamily="34" charset="-120"/>
                            <a:ea typeface="PingFang TC Thin" panose="020B0200000000000000" pitchFamily="34" charset="-120"/>
                          </a:rPr>
                          <a:t> (週六)</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2 </a:t>
                        </a:r>
                        <a:r>
                          <a:rPr lang="zh-TW" sz="1300" b="0" i="0" dirty="0">
                            <a:solidFill>
                              <a:schemeClr val="dk1"/>
                            </a:solidFill>
                            <a:latin typeface="PingFang TC Thin" panose="020B0200000000000000" pitchFamily="34" charset="-120"/>
                            <a:ea typeface="PingFang TC Thin" panose="020B0200000000000000" pitchFamily="34" charset="-120"/>
                          </a:rPr>
                          <a:t>  </a:t>
                        </a:r>
                        <a:r>
                          <a:rPr lang="en-US" altLang="zh-TW" sz="1300" b="0" i="0" dirty="0">
                            <a:solidFill>
                              <a:schemeClr val="dk1"/>
                            </a:solidFill>
                            <a:latin typeface="PingFang TC Thin" panose="020B0200000000000000" pitchFamily="34" charset="-120"/>
                            <a:ea typeface="PingFang TC Thin" panose="020B0200000000000000" pitchFamily="34" charset="-120"/>
                          </a:rPr>
                          <a:t>102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12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01</a:t>
                        </a:r>
                        <a:r>
                          <a:rPr lang="zh-TW" sz="1300" b="0" i="0" dirty="0">
                            <a:solidFill>
                              <a:schemeClr val="dk1"/>
                            </a:solidFill>
                            <a:latin typeface="PingFang TC Thin" panose="020B0200000000000000" pitchFamily="34" charset="-120"/>
                            <a:ea typeface="PingFang TC Thin" panose="020B0200000000000000" pitchFamily="34" charset="-120"/>
                          </a:rPr>
                          <a:t> (週六)</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65725">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引言</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楊淑惠楊朝陽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rowSpan="2">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測試驗證</a:t>
                        </a:r>
                        <a:r>
                          <a:rPr lang="zh-TW" altLang="en-US" sz="1300" b="0" i="0" dirty="0">
                            <a:solidFill>
                              <a:srgbClr val="45818E"/>
                            </a:solidFill>
                            <a:latin typeface="PingFang TC Thin" panose="020B0200000000000000" pitchFamily="34" charset="-120"/>
                            <a:ea typeface="PingFang TC Thin" panose="020B0200000000000000" pitchFamily="34" charset="-120"/>
                          </a:rPr>
                          <a:t>與紀錄</a:t>
                        </a:r>
                        <a:r>
                          <a:rPr lang="zh-TW" sz="1300" b="0" i="0" dirty="0">
                            <a:solidFill>
                              <a:srgbClr val="45818E"/>
                            </a:solidFill>
                            <a:latin typeface="PingFang TC Thin" panose="020B0200000000000000" pitchFamily="34" charset="-120"/>
                            <a:ea typeface="PingFang TC Thin" panose="020B0200000000000000" pitchFamily="34" charset="-120"/>
                          </a:rPr>
                          <a:t> </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出走測試</a:t>
                        </a:r>
                        <a:endParaRPr lang="en-US" altLang="zh-TW" sz="1300" b="0" i="0" dirty="0">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用鏡頭記錄每一幕</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r h="767975">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主題授課</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糖尿病患居家照護</a:t>
                        </a:r>
                        <a:endParaRPr lang="zh-TW" sz="1300" b="0" i="0" dirty="0">
                          <a:latin typeface="PingFang TC Thin" panose="020B0200000000000000" pitchFamily="34" charset="-120"/>
                          <a:ea typeface="PingFang TC Thin" panose="020B0200000000000000"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300" b="0" i="0" dirty="0">
                            <a:solidFill>
                              <a:schemeClr val="dk1"/>
                            </a:solidFill>
                            <a:latin typeface="PingFang TC Thin" panose="020B0200000000000000" pitchFamily="34" charset="-120"/>
                            <a:ea typeface="PingFang TC Thin" panose="020B0200000000000000" pitchFamily="34" charset="-120"/>
                          </a:rPr>
                          <a:t>代謝症候群患者</a:t>
                        </a:r>
                        <a:endParaRPr lang="zh-TW"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2"/>
                    </a:ext>
                  </a:extLst>
                </a:tr>
                <a:tr h="365725">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3"/>
                    </a:ext>
                  </a:extLst>
                </a:tr>
                <a:tr h="365725">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主題授課II</a:t>
                        </a:r>
                        <a:endParaRPr lang="en-US" altLang="zh-TW" sz="1300" b="0" i="0" dirty="0">
                          <a:solidFill>
                            <a:srgbClr val="45818E"/>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情感設計</a:t>
                        </a:r>
                        <a:endParaRPr lang="zh-TW" sz="1300" b="0" i="0" dirty="0">
                          <a:solidFill>
                            <a:srgbClr val="45818E"/>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zh-TW" sz="1300" b="0" i="0" dirty="0">
                            <a:solidFill>
                              <a:srgbClr val="45818E"/>
                            </a:solidFill>
                            <a:latin typeface="PingFang TC Thin" panose="020B0200000000000000" pitchFamily="34" charset="-120"/>
                            <a:ea typeface="PingFang TC Thin" panose="020B0200000000000000" pitchFamily="34" charset="-120"/>
                          </a:rPr>
                          <a:t>測試驗證</a:t>
                        </a:r>
                        <a:r>
                          <a:rPr lang="zh-TW" altLang="en-US" sz="1300" b="0" i="0" dirty="0">
                            <a:solidFill>
                              <a:srgbClr val="45818E"/>
                            </a:solidFill>
                            <a:latin typeface="PingFang TC Thin" panose="020B0200000000000000" pitchFamily="34" charset="-120"/>
                            <a:ea typeface="PingFang TC Thin" panose="020B0200000000000000" pitchFamily="34" charset="-120"/>
                          </a:rPr>
                          <a:t>與紀錄</a:t>
                        </a:r>
                        <a:r>
                          <a:rPr lang="zh-TW" sz="1300" b="0" i="0" dirty="0">
                            <a:solidFill>
                              <a:srgbClr val="45818E"/>
                            </a:solidFill>
                            <a:latin typeface="PingFang TC Thin" panose="020B0200000000000000" pitchFamily="34" charset="-120"/>
                            <a:ea typeface="PingFang TC Thin" panose="020B0200000000000000" pitchFamily="34" charset="-120"/>
                          </a:rPr>
                          <a:t> II</a:t>
                        </a: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剪接影片</a:t>
                        </a:r>
                        <a:r>
                          <a:rPr lang="zh-TW" sz="1300" b="0" i="0" dirty="0">
                            <a:solidFill>
                              <a:schemeClr val="dk1"/>
                            </a:solidFill>
                            <a:latin typeface="PingFang TC Thin" panose="020B0200000000000000" pitchFamily="34" charset="-120"/>
                            <a:ea typeface="PingFang TC Thin" panose="020B0200000000000000" pitchFamily="34" charset="-120"/>
                          </a:rPr>
                          <a:t>及製作簡報</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3">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楊淑惠王明旭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sz="1300" b="0" i="0" dirty="0">
                            <a:solidFill>
                              <a:schemeClr val="dk1"/>
                            </a:solidFill>
                            <a:latin typeface="PingFang TC Thin" panose="020B0200000000000000" pitchFamily="34" charset="-120"/>
                            <a:ea typeface="PingFang TC Thin" panose="020B0200000000000000" pitchFamily="34" charset="-120"/>
                          </a:rPr>
                          <a:t>評審群</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771500">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zh-TW" sz="1300" b="0" i="0" dirty="0">
                            <a:solidFill>
                              <a:srgbClr val="45818E"/>
                            </a:solidFill>
                            <a:latin typeface="PingFang TC Thin" panose="020B0200000000000000" pitchFamily="34" charset="-120"/>
                            <a:ea typeface="PingFang TC Thin" panose="020B0200000000000000" pitchFamily="34" charset="-120"/>
                          </a:rPr>
                          <a:t>原型實作 </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午後劇場</a:t>
                        </a:r>
                        <a:r>
                          <a:rPr lang="zh-TW" sz="1300" b="0" i="0" dirty="0">
                            <a:solidFill>
                              <a:schemeClr val="dk1"/>
                            </a:solidFill>
                            <a:latin typeface="PingFang TC Thin" panose="020B0200000000000000" pitchFamily="34" charset="-120"/>
                            <a:ea typeface="PingFang TC Thin" panose="020B0200000000000000" pitchFamily="34" charset="-120"/>
                          </a:rPr>
                          <a:t>/情境</a:t>
                        </a:r>
                        <a:r>
                          <a:rPr lang="zh-TW" altLang="en-US" sz="1300" b="0" i="0" dirty="0">
                            <a:solidFill>
                              <a:schemeClr val="dk1"/>
                            </a:solidFill>
                            <a:latin typeface="PingFang TC Thin" panose="020B0200000000000000" pitchFamily="34" charset="-120"/>
                            <a:ea typeface="PingFang TC Thin" panose="020B0200000000000000" pitchFamily="34" charset="-120"/>
                          </a:rPr>
                          <a:t>故事</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結案報告</a:t>
                        </a:r>
                      </a:p>
                      <a:p>
                        <a:pPr lvl="0" algn="ctr" rtl="0">
                          <a:spcBef>
                            <a:spcPts val="0"/>
                          </a:spcBef>
                          <a:buNone/>
                        </a:pPr>
                        <a:r>
                          <a:rPr lang="zh-TW" sz="1300" b="0" i="0" dirty="0">
                            <a:latin typeface="PingFang TC Thin" panose="020B0200000000000000" pitchFamily="34" charset="-120"/>
                            <a:ea typeface="PingFang TC Thin" panose="020B0200000000000000" pitchFamily="34" charset="-120"/>
                          </a:rPr>
                          <a:t>成果展示及專家回饋</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5"/>
                    </a:ext>
                  </a:extLst>
                </a:tr>
                <a:tr h="784675">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15:30~</a:t>
                        </a:r>
                      </a:p>
                      <a:p>
                        <a:pPr lvl="0" algn="l" rtl="0">
                          <a:spcBef>
                            <a:spcPts val="0"/>
                          </a:spcBef>
                          <a:buNone/>
                        </a:pPr>
                        <a:r>
                          <a:rPr lang="zh-TW" sz="1300" b="0" i="0" dirty="0">
                            <a:latin typeface="PingFang TC Thin" panose="020B0200000000000000" pitchFamily="34" charset="-120"/>
                            <a:ea typeface="PingFang TC Thin" panose="020B0200000000000000" pitchFamily="34" charset="-120"/>
                          </a:rPr>
                          <a:t>  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原型實作 II</a:t>
                        </a: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前製影片製作</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16:00~</a:t>
                        </a:r>
                      </a:p>
                      <a:p>
                        <a:pPr lvl="0" algn="ctr" rtl="0">
                          <a:spcBef>
                            <a:spcPts val="0"/>
                          </a:spcBef>
                          <a:buNone/>
                        </a:pPr>
                        <a:r>
                          <a:rPr lang="zh-TW" sz="1300" b="0" i="0" dirty="0">
                            <a:solidFill>
                              <a:schemeClr val="dk1"/>
                            </a:solidFill>
                            <a:latin typeface="PingFang TC Thin" panose="020B0200000000000000" pitchFamily="34" charset="-120"/>
                            <a:ea typeface="PingFang TC Thin" panose="020B0200000000000000" pitchFamily="34" charset="-120"/>
                          </a:rPr>
                          <a:t>16:30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結語閉幕</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6"/>
                    </a:ext>
                  </a:extLst>
                </a:tr>
              </a:tbl>
            </a:graphicData>
          </a:graphic>
        </p:graphicFrame>
        <p:sp>
          <p:nvSpPr>
            <p:cNvPr id="9" name="Shape 447"/>
            <p:cNvSpPr/>
            <p:nvPr/>
          </p:nvSpPr>
          <p:spPr>
            <a:xfrm>
              <a:off x="1532093" y="4360440"/>
              <a:ext cx="2125507" cy="715880"/>
            </a:xfrm>
            <a:prstGeom prst="rect">
              <a:avLst/>
            </a:prstGeom>
            <a:no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8" name="圖片 7" descr="一張含有 相片, 桌, 坐, 掛 的圖片&#10;&#10;自動產生的描述">
            <a:extLst>
              <a:ext uri="{FF2B5EF4-FFF2-40B4-BE49-F238E27FC236}">
                <a16:creationId xmlns:a16="http://schemas.microsoft.com/office/drawing/2014/main" id="{2C557A09-B8CE-4CD8-B57F-008D070BAAA2}"/>
              </a:ext>
            </a:extLst>
          </p:cNvPr>
          <p:cNvPicPr>
            <a:picLocks noChangeAspect="1"/>
          </p:cNvPicPr>
          <p:nvPr/>
        </p:nvPicPr>
        <p:blipFill>
          <a:blip r:embed="rId3"/>
          <a:stretch>
            <a:fillRect/>
          </a:stretch>
        </p:blipFill>
        <p:spPr>
          <a:xfrm>
            <a:off x="7574171" y="83649"/>
            <a:ext cx="1258129" cy="901749"/>
          </a:xfrm>
          <a:prstGeom prst="rect">
            <a:avLst/>
          </a:prstGeom>
        </p:spPr>
      </p:pic>
    </p:spTree>
    <p:extLst>
      <p:ext uri="{BB962C8B-B14F-4D97-AF65-F5344CB8AC3E}">
        <p14:creationId xmlns:p14="http://schemas.microsoft.com/office/powerpoint/2010/main" val="14096750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0" y="4437025"/>
            <a:ext cx="9144000" cy="707400"/>
          </a:xfrm>
          <a:prstGeom prst="rect">
            <a:avLst/>
          </a:prstGeom>
          <a:solidFill>
            <a:srgbClr val="C3A698"/>
          </a:solidFill>
        </p:spPr>
        <p:txBody>
          <a:bodyPr lIns="91425" tIns="91425" rIns="91425" bIns="91425" anchor="ctr" anchorCtr="0">
            <a:noAutofit/>
          </a:bodyPr>
          <a:lstStyle/>
          <a:p>
            <a:pPr lvl="0">
              <a:spcBef>
                <a:spcPts val="0"/>
              </a:spcBef>
              <a:buNone/>
            </a:pPr>
            <a:r>
              <a:rPr lang="zh-TW" dirty="0">
                <a:solidFill>
                  <a:srgbClr val="FFFFFF"/>
                </a:solidFill>
              </a:rPr>
              <a:t>原型(Prototype)：動手實作</a:t>
            </a:r>
            <a:r>
              <a:rPr lang="zh-TW" altLang="en-US" dirty="0">
                <a:solidFill>
                  <a:srgbClr val="FFFFFF"/>
                </a:solidFill>
              </a:rPr>
              <a:t>，運用各種素材，快速製成概念模型，用加法方式建構產品大體結構、細節等</a:t>
            </a:r>
            <a:r>
              <a:rPr lang="zh-TW" dirty="0">
                <a:solidFill>
                  <a:srgbClr val="FFFFFF"/>
                </a:solidFill>
              </a:rPr>
              <a:t>，</a:t>
            </a:r>
            <a:r>
              <a:rPr lang="zh-TW" altLang="en-US" dirty="0">
                <a:solidFill>
                  <a:srgbClr val="FFFFFF"/>
                </a:solidFill>
              </a:rPr>
              <a:t>透過動手做，將解決方法具象化</a:t>
            </a:r>
            <a:r>
              <a:rPr lang="zh-TW" dirty="0">
                <a:solidFill>
                  <a:srgbClr val="FFFFFF"/>
                </a:solidFill>
              </a:rPr>
              <a:t>。</a:t>
            </a:r>
          </a:p>
        </p:txBody>
      </p:sp>
      <p:sp>
        <p:nvSpPr>
          <p:cNvPr id="487" name="Shape 487"/>
          <p:cNvSpPr txBox="1"/>
          <p:nvPr/>
        </p:nvSpPr>
        <p:spPr>
          <a:xfrm>
            <a:off x="4274503" y="3998201"/>
            <a:ext cx="4665900" cy="283500"/>
          </a:xfrm>
          <a:prstGeom prst="rect">
            <a:avLst/>
          </a:prstGeom>
          <a:noFill/>
          <a:ln>
            <a:noFill/>
          </a:ln>
        </p:spPr>
        <p:txBody>
          <a:bodyPr lIns="91425" tIns="91425" rIns="91425" bIns="91425" anchor="t" anchorCtr="0">
            <a:noAutofit/>
          </a:bodyPr>
          <a:lstStyle/>
          <a:p>
            <a:pPr lvl="0" algn="r" rtl="0">
              <a:spcBef>
                <a:spcPts val="0"/>
              </a:spcBef>
              <a:buNone/>
            </a:pPr>
            <a:r>
              <a:rPr lang="zh-TW" dirty="0"/>
              <a:t>102.4.27 13:30  臺灣大學/土木研究大樓405教室</a:t>
            </a:r>
          </a:p>
          <a:p>
            <a:pPr lvl="0" rtl="0">
              <a:spcBef>
                <a:spcPts val="0"/>
              </a:spcBef>
              <a:buNone/>
            </a:pPr>
            <a:endParaRPr dirty="0"/>
          </a:p>
        </p:txBody>
      </p:sp>
      <p:pic>
        <p:nvPicPr>
          <p:cNvPr id="2" name="圖片 1" descr="IMG_435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700" y="1145299"/>
            <a:ext cx="4193030" cy="2795353"/>
          </a:xfrm>
          <a:prstGeom prst="rect">
            <a:avLst/>
          </a:prstGeom>
        </p:spPr>
      </p:pic>
      <p:pic>
        <p:nvPicPr>
          <p:cNvPr id="3" name="圖片 2" descr="IMG_436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9044" y="1145299"/>
            <a:ext cx="4203256" cy="2802171"/>
          </a:xfrm>
          <a:prstGeom prst="rect">
            <a:avLst/>
          </a:prstGeom>
        </p:spPr>
      </p:pic>
      <p:sp>
        <p:nvSpPr>
          <p:cNvPr id="11" name="Shape 416"/>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rtl="0">
              <a:spcBef>
                <a:spcPts val="0"/>
              </a:spcBef>
              <a:buNone/>
            </a:pPr>
            <a:r>
              <a:rPr lang="zh-TW" b="1" dirty="0"/>
              <a:t>Y型案例：</a:t>
            </a:r>
            <a:r>
              <a:rPr lang="zh-TW" altLang="en-US" b="1" dirty="0"/>
              <a:t>健康食代</a:t>
            </a:r>
            <a:r>
              <a:rPr lang="zh-TW" b="1" dirty="0"/>
              <a:t>×</a:t>
            </a:r>
            <a:r>
              <a:rPr lang="zh-TW" altLang="en-US" b="1" dirty="0"/>
              <a:t>情感瘋設計</a:t>
            </a:r>
            <a:endParaRPr lang="zh-TW" b="1" dirty="0"/>
          </a:p>
        </p:txBody>
      </p:sp>
      <p:pic>
        <p:nvPicPr>
          <p:cNvPr id="8" name="圖片 7" descr="一張含有 相片, 桌, 坐, 掛 的圖片&#10;&#10;自動產生的描述">
            <a:extLst>
              <a:ext uri="{FF2B5EF4-FFF2-40B4-BE49-F238E27FC236}">
                <a16:creationId xmlns:a16="http://schemas.microsoft.com/office/drawing/2014/main" id="{F4C8AFE9-4AEE-0448-AEFF-5D970E52AD6A}"/>
              </a:ext>
            </a:extLst>
          </p:cNvPr>
          <p:cNvPicPr>
            <a:picLocks noChangeAspect="1"/>
          </p:cNvPicPr>
          <p:nvPr/>
        </p:nvPicPr>
        <p:blipFill>
          <a:blip r:embed="rId5"/>
          <a:stretch>
            <a:fillRect/>
          </a:stretch>
        </p:blipFill>
        <p:spPr>
          <a:xfrm>
            <a:off x="7004104" y="83649"/>
            <a:ext cx="1258129" cy="901749"/>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Shape 495"/>
          <p:cNvSpPr txBox="1">
            <a:spLocks noGrp="1"/>
          </p:cNvSpPr>
          <p:nvPr>
            <p:ph type="body" idx="1"/>
          </p:nvPr>
        </p:nvSpPr>
        <p:spPr>
          <a:xfrm>
            <a:off x="0" y="4437025"/>
            <a:ext cx="9144000" cy="707400"/>
          </a:xfrm>
          <a:prstGeom prst="rect">
            <a:avLst/>
          </a:prstGeom>
          <a:solidFill>
            <a:srgbClr val="C3A698"/>
          </a:solidFill>
        </p:spPr>
        <p:txBody>
          <a:bodyPr lIns="91425" tIns="91425" rIns="91425" bIns="91425" anchor="ctr" anchorCtr="0">
            <a:noAutofit/>
          </a:bodyPr>
          <a:lstStyle/>
          <a:p>
            <a:pPr lvl="0" rtl="0">
              <a:spcBef>
                <a:spcPts val="0"/>
              </a:spcBef>
              <a:buNone/>
            </a:pPr>
            <a:r>
              <a:rPr lang="zh-TW" dirty="0">
                <a:solidFill>
                  <a:srgbClr val="FFFFFF"/>
                </a:solidFill>
              </a:rPr>
              <a:t>原型(Prototype)：</a:t>
            </a:r>
            <a:r>
              <a:rPr lang="zh-TW" altLang="en-US" dirty="0">
                <a:solidFill>
                  <a:srgbClr val="FFFFFF"/>
                </a:solidFill>
              </a:rPr>
              <a:t>在製作過程，經過手作及概念整理實踐時，使用的媒介也會越來越多，更加貼近使用者</a:t>
            </a:r>
            <a:r>
              <a:rPr lang="zh-TW" dirty="0">
                <a:solidFill>
                  <a:srgbClr val="FFFFFF"/>
                </a:solidFill>
              </a:rPr>
              <a:t>。</a:t>
            </a:r>
          </a:p>
        </p:txBody>
      </p:sp>
      <p:sp>
        <p:nvSpPr>
          <p:cNvPr id="9" name="Shape 416"/>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rtl="0">
              <a:spcBef>
                <a:spcPts val="0"/>
              </a:spcBef>
              <a:buNone/>
            </a:pPr>
            <a:r>
              <a:rPr lang="zh-TW" b="1" dirty="0"/>
              <a:t>Y型案例：</a:t>
            </a:r>
            <a:r>
              <a:rPr lang="zh-TW" altLang="en-US" b="1" dirty="0"/>
              <a:t>健康食代</a:t>
            </a:r>
            <a:r>
              <a:rPr lang="zh-TW" b="1" dirty="0"/>
              <a:t>×</a:t>
            </a:r>
            <a:r>
              <a:rPr lang="zh-TW" altLang="en-US" b="1" dirty="0"/>
              <a:t>情感瘋設計</a:t>
            </a:r>
            <a:endParaRPr lang="zh-TW" b="1" dirty="0"/>
          </a:p>
        </p:txBody>
      </p:sp>
      <p:pic>
        <p:nvPicPr>
          <p:cNvPr id="3" name="圖片 2" descr="IMG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1700" y="1145300"/>
            <a:ext cx="4221916" cy="2779725"/>
          </a:xfrm>
          <a:prstGeom prst="rect">
            <a:avLst/>
          </a:prstGeom>
        </p:spPr>
      </p:pic>
      <p:pic>
        <p:nvPicPr>
          <p:cNvPr id="4" name="圖片 3" descr="IMG_3.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43332" y="1145300"/>
            <a:ext cx="4221916" cy="2779725"/>
          </a:xfrm>
          <a:prstGeom prst="rect">
            <a:avLst/>
          </a:prstGeom>
        </p:spPr>
      </p:pic>
      <p:pic>
        <p:nvPicPr>
          <p:cNvPr id="7" name="圖片 6" descr="一張含有 相片, 桌, 坐, 掛 的圖片&#10;&#10;自動產生的描述">
            <a:extLst>
              <a:ext uri="{FF2B5EF4-FFF2-40B4-BE49-F238E27FC236}">
                <a16:creationId xmlns:a16="http://schemas.microsoft.com/office/drawing/2014/main" id="{21747B35-C0C5-104D-8F96-0FBC13FC82E2}"/>
              </a:ext>
            </a:extLst>
          </p:cNvPr>
          <p:cNvPicPr>
            <a:picLocks noChangeAspect="1"/>
          </p:cNvPicPr>
          <p:nvPr/>
        </p:nvPicPr>
        <p:blipFill>
          <a:blip r:embed="rId5"/>
          <a:stretch>
            <a:fillRect/>
          </a:stretch>
        </p:blipFill>
        <p:spPr>
          <a:xfrm>
            <a:off x="7004104" y="83649"/>
            <a:ext cx="1258129" cy="90174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90"/>
          <p:cNvSpPr txBox="1"/>
          <p:nvPr/>
        </p:nvSpPr>
        <p:spPr>
          <a:xfrm>
            <a:off x="1746849" y="1892959"/>
            <a:ext cx="5650302" cy="1357582"/>
          </a:xfrm>
          <a:prstGeom prst="rect">
            <a:avLst/>
          </a:prstGeom>
          <a:noFill/>
          <a:ln>
            <a:noFill/>
          </a:ln>
        </p:spPr>
        <p:txBody>
          <a:bodyPr spcFirstLastPara="1" wrap="square" lIns="68569" tIns="34275" rIns="68569" bIns="34275" anchor="t" anchorCtr="0">
            <a:noAutofit/>
          </a:bodyPr>
          <a:lstStyle/>
          <a:p>
            <a:pPr algn="ctr"/>
            <a:r>
              <a:rPr lang="zh-TW" altLang="en-US" sz="4400" dirty="0">
                <a:solidFill>
                  <a:schemeClr val="tx1"/>
                </a:solidFill>
                <a:latin typeface="PingFang TC Thin" panose="020B0200000000000000" pitchFamily="34" charset="-120"/>
                <a:ea typeface="PingFang TC Thin" panose="020B0200000000000000" pitchFamily="34" charset="-120"/>
              </a:rPr>
              <a:t>真實世界的問題不是單一學科能處理</a:t>
            </a:r>
            <a:endParaRPr sz="4400" dirty="0">
              <a:solidFill>
                <a:schemeClr val="tx1"/>
              </a:solidFill>
              <a:latin typeface="PingFang TC Thin" panose="020B0200000000000000" pitchFamily="34" charset="-120"/>
              <a:ea typeface="PingFang TC Thin" panose="020B0200000000000000" pitchFamily="34" charset="-120"/>
            </a:endParaRPr>
          </a:p>
        </p:txBody>
      </p:sp>
    </p:spTree>
    <p:extLst>
      <p:ext uri="{BB962C8B-B14F-4D97-AF65-F5344CB8AC3E}">
        <p14:creationId xmlns:p14="http://schemas.microsoft.com/office/powerpoint/2010/main" val="19062874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grpSp>
        <p:nvGrpSpPr>
          <p:cNvPr id="2" name="群組 1">
            <a:extLst>
              <a:ext uri="{FF2B5EF4-FFF2-40B4-BE49-F238E27FC236}">
                <a16:creationId xmlns:a16="http://schemas.microsoft.com/office/drawing/2014/main" id="{EEAA1925-CA98-4DCD-B9FC-50CC5C3C516E}"/>
              </a:ext>
            </a:extLst>
          </p:cNvPr>
          <p:cNvGrpSpPr/>
          <p:nvPr/>
        </p:nvGrpSpPr>
        <p:grpSpPr>
          <a:xfrm>
            <a:off x="723531" y="656349"/>
            <a:ext cx="7696938" cy="4306735"/>
            <a:chOff x="723531" y="827325"/>
            <a:chExt cx="7696938" cy="4306735"/>
          </a:xfrm>
        </p:grpSpPr>
        <p:graphicFrame>
          <p:nvGraphicFramePr>
            <p:cNvPr id="7" name="Shape 415">
              <a:extLst>
                <a:ext uri="{FF2B5EF4-FFF2-40B4-BE49-F238E27FC236}">
                  <a16:creationId xmlns:a16="http://schemas.microsoft.com/office/drawing/2014/main" id="{E73F4CD5-C28F-4878-BF69-50233606FAE2}"/>
                </a:ext>
              </a:extLst>
            </p:cNvPr>
            <p:cNvGraphicFramePr/>
            <p:nvPr>
              <p:extLst>
                <p:ext uri="{D42A27DB-BD31-4B8C-83A1-F6EECF244321}">
                  <p14:modId xmlns:p14="http://schemas.microsoft.com/office/powerpoint/2010/main" val="1820164696"/>
                </p:ext>
              </p:extLst>
            </p:nvPr>
          </p:nvGraphicFramePr>
          <p:xfrm>
            <a:off x="723531" y="827325"/>
            <a:ext cx="7696938" cy="4306735"/>
          </p:xfrm>
          <a:graphic>
            <a:graphicData uri="http://schemas.openxmlformats.org/drawingml/2006/table">
              <a:tbl>
                <a:tblPr>
                  <a:noFill/>
                  <a:tableStyleId>{1EFEC01E-2D06-4D55-8859-9CD8C38E0D79}</a:tableStyleId>
                </a:tblPr>
                <a:tblGrid>
                  <a:gridCol w="799682">
                    <a:extLst>
                      <a:ext uri="{9D8B030D-6E8A-4147-A177-3AD203B41FA5}">
                        <a16:colId xmlns:a16="http://schemas.microsoft.com/office/drawing/2014/main" val="20000"/>
                      </a:ext>
                    </a:extLst>
                  </a:gridCol>
                  <a:gridCol w="2172770">
                    <a:extLst>
                      <a:ext uri="{9D8B030D-6E8A-4147-A177-3AD203B41FA5}">
                        <a16:colId xmlns:a16="http://schemas.microsoft.com/office/drawing/2014/main" val="20001"/>
                      </a:ext>
                    </a:extLst>
                  </a:gridCol>
                  <a:gridCol w="860054">
                    <a:extLst>
                      <a:ext uri="{9D8B030D-6E8A-4147-A177-3AD203B41FA5}">
                        <a16:colId xmlns:a16="http://schemas.microsoft.com/office/drawing/2014/main" val="20002"/>
                      </a:ext>
                    </a:extLst>
                  </a:gridCol>
                  <a:gridCol w="790870">
                    <a:extLst>
                      <a:ext uri="{9D8B030D-6E8A-4147-A177-3AD203B41FA5}">
                        <a16:colId xmlns:a16="http://schemas.microsoft.com/office/drawing/2014/main" val="20003"/>
                      </a:ext>
                    </a:extLst>
                  </a:gridCol>
                  <a:gridCol w="2211979">
                    <a:extLst>
                      <a:ext uri="{9D8B030D-6E8A-4147-A177-3AD203B41FA5}">
                        <a16:colId xmlns:a16="http://schemas.microsoft.com/office/drawing/2014/main" val="20004"/>
                      </a:ext>
                    </a:extLst>
                  </a:gridCol>
                  <a:gridCol w="861583">
                    <a:extLst>
                      <a:ext uri="{9D8B030D-6E8A-4147-A177-3AD203B41FA5}">
                        <a16:colId xmlns:a16="http://schemas.microsoft.com/office/drawing/2014/main" val="20005"/>
                      </a:ext>
                    </a:extLst>
                  </a:gridCol>
                </a:tblGrid>
                <a:tr h="434200">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1  </a:t>
                        </a:r>
                        <a:r>
                          <a:rPr lang="en-US" altLang="zh-TW" sz="1300" b="0" i="0" dirty="0">
                            <a:latin typeface="PingFang TC Thin" panose="020B0200000000000000" pitchFamily="34" charset="-120"/>
                            <a:ea typeface="PingFang TC Thin" panose="020B0200000000000000" pitchFamily="34" charset="-120"/>
                          </a:rPr>
                          <a:t>102</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11</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24</a:t>
                        </a:r>
                        <a:r>
                          <a:rPr lang="zh-TW" sz="1300" b="0" i="0" dirty="0">
                            <a:latin typeface="PingFang TC Thin" panose="020B0200000000000000" pitchFamily="34" charset="-120"/>
                            <a:ea typeface="PingFang TC Thin" panose="020B0200000000000000" pitchFamily="34" charset="-120"/>
                          </a:rPr>
                          <a:t> (週六)</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2 </a:t>
                        </a:r>
                        <a:r>
                          <a:rPr lang="zh-TW" sz="1300" b="0" i="0" dirty="0">
                            <a:solidFill>
                              <a:schemeClr val="dk1"/>
                            </a:solidFill>
                            <a:latin typeface="PingFang TC Thin" panose="020B0200000000000000" pitchFamily="34" charset="-120"/>
                            <a:ea typeface="PingFang TC Thin" panose="020B0200000000000000" pitchFamily="34" charset="-120"/>
                          </a:rPr>
                          <a:t>  </a:t>
                        </a:r>
                        <a:r>
                          <a:rPr lang="en-US" altLang="zh-TW" sz="1300" b="0" i="0" dirty="0">
                            <a:solidFill>
                              <a:schemeClr val="dk1"/>
                            </a:solidFill>
                            <a:latin typeface="PingFang TC Thin" panose="020B0200000000000000" pitchFamily="34" charset="-120"/>
                            <a:ea typeface="PingFang TC Thin" panose="020B0200000000000000" pitchFamily="34" charset="-120"/>
                          </a:rPr>
                          <a:t>102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12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01</a:t>
                        </a:r>
                        <a:r>
                          <a:rPr lang="zh-TW" sz="1300" b="0" i="0" dirty="0">
                            <a:solidFill>
                              <a:schemeClr val="dk1"/>
                            </a:solidFill>
                            <a:latin typeface="PingFang TC Thin" panose="020B0200000000000000" pitchFamily="34" charset="-120"/>
                            <a:ea typeface="PingFang TC Thin" panose="020B0200000000000000" pitchFamily="34" charset="-120"/>
                          </a:rPr>
                          <a:t> (週六)</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65725">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引言</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楊淑惠楊朝陽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rowSpan="2">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測試驗證</a:t>
                        </a:r>
                        <a:r>
                          <a:rPr lang="zh-TW" altLang="en-US" sz="1300" b="0" i="0" dirty="0">
                            <a:solidFill>
                              <a:srgbClr val="45818E"/>
                            </a:solidFill>
                            <a:latin typeface="PingFang TC Thin" panose="020B0200000000000000" pitchFamily="34" charset="-120"/>
                            <a:ea typeface="PingFang TC Thin" panose="020B0200000000000000" pitchFamily="34" charset="-120"/>
                          </a:rPr>
                          <a:t>與紀錄</a:t>
                        </a:r>
                        <a:r>
                          <a:rPr lang="zh-TW" sz="1300" b="0" i="0" dirty="0">
                            <a:solidFill>
                              <a:srgbClr val="45818E"/>
                            </a:solidFill>
                            <a:latin typeface="PingFang TC Thin" panose="020B0200000000000000" pitchFamily="34" charset="-120"/>
                            <a:ea typeface="PingFang TC Thin" panose="020B0200000000000000" pitchFamily="34" charset="-120"/>
                          </a:rPr>
                          <a:t> </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出走測試</a:t>
                        </a:r>
                        <a:endParaRPr lang="en-US" altLang="zh-TW" sz="1300" b="0" i="0" dirty="0">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用鏡頭記錄每一幕</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r h="767975">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主題授課</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糖尿病患居家照護</a:t>
                        </a:r>
                        <a:endParaRPr lang="zh-TW" sz="1300" b="0" i="0" dirty="0">
                          <a:latin typeface="PingFang TC Thin" panose="020B0200000000000000" pitchFamily="34" charset="-120"/>
                          <a:ea typeface="PingFang TC Thin" panose="020B0200000000000000"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300" b="0" i="0" dirty="0">
                            <a:solidFill>
                              <a:schemeClr val="dk1"/>
                            </a:solidFill>
                            <a:latin typeface="PingFang TC Thin" panose="020B0200000000000000" pitchFamily="34" charset="-120"/>
                            <a:ea typeface="PingFang TC Thin" panose="020B0200000000000000" pitchFamily="34" charset="-120"/>
                          </a:rPr>
                          <a:t>代謝症候群患者</a:t>
                        </a:r>
                        <a:endParaRPr lang="zh-TW"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2"/>
                    </a:ext>
                  </a:extLst>
                </a:tr>
                <a:tr h="365725">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3"/>
                    </a:ext>
                  </a:extLst>
                </a:tr>
                <a:tr h="365725">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主題授課II</a:t>
                        </a:r>
                        <a:endParaRPr lang="en-US" altLang="zh-TW" sz="1300" b="0" i="0" dirty="0">
                          <a:solidFill>
                            <a:srgbClr val="45818E"/>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情感設計</a:t>
                        </a:r>
                        <a:endParaRPr lang="zh-TW" sz="1300" b="0" i="0" dirty="0">
                          <a:solidFill>
                            <a:srgbClr val="45818E"/>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zh-TW" sz="1300" b="0" i="0" dirty="0">
                            <a:solidFill>
                              <a:srgbClr val="45818E"/>
                            </a:solidFill>
                            <a:latin typeface="PingFang TC Thin" panose="020B0200000000000000" pitchFamily="34" charset="-120"/>
                            <a:ea typeface="PingFang TC Thin" panose="020B0200000000000000" pitchFamily="34" charset="-120"/>
                          </a:rPr>
                          <a:t>測試驗證</a:t>
                        </a:r>
                        <a:r>
                          <a:rPr lang="zh-TW" altLang="en-US" sz="1300" b="0" i="0" dirty="0">
                            <a:solidFill>
                              <a:srgbClr val="45818E"/>
                            </a:solidFill>
                            <a:latin typeface="PingFang TC Thin" panose="020B0200000000000000" pitchFamily="34" charset="-120"/>
                            <a:ea typeface="PingFang TC Thin" panose="020B0200000000000000" pitchFamily="34" charset="-120"/>
                          </a:rPr>
                          <a:t>與紀錄</a:t>
                        </a:r>
                        <a:r>
                          <a:rPr lang="zh-TW" sz="1300" b="0" i="0" dirty="0">
                            <a:solidFill>
                              <a:srgbClr val="45818E"/>
                            </a:solidFill>
                            <a:latin typeface="PingFang TC Thin" panose="020B0200000000000000" pitchFamily="34" charset="-120"/>
                            <a:ea typeface="PingFang TC Thin" panose="020B0200000000000000" pitchFamily="34" charset="-120"/>
                          </a:rPr>
                          <a:t> II</a:t>
                        </a: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剪接影片</a:t>
                        </a:r>
                        <a:r>
                          <a:rPr lang="zh-TW" sz="1300" b="0" i="0" dirty="0">
                            <a:solidFill>
                              <a:schemeClr val="dk1"/>
                            </a:solidFill>
                            <a:latin typeface="PingFang TC Thin" panose="020B0200000000000000" pitchFamily="34" charset="-120"/>
                            <a:ea typeface="PingFang TC Thin" panose="020B0200000000000000" pitchFamily="34" charset="-120"/>
                          </a:rPr>
                          <a:t>及製作簡報</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3">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楊淑惠王明旭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sz="1300" b="0" i="0" dirty="0">
                            <a:solidFill>
                              <a:schemeClr val="dk1"/>
                            </a:solidFill>
                            <a:latin typeface="PingFang TC Thin" panose="020B0200000000000000" pitchFamily="34" charset="-120"/>
                            <a:ea typeface="PingFang TC Thin" panose="020B0200000000000000" pitchFamily="34" charset="-120"/>
                          </a:rPr>
                          <a:t>評審群</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771500">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zh-TW" sz="1300" b="0" i="0" dirty="0">
                            <a:solidFill>
                              <a:srgbClr val="45818E"/>
                            </a:solidFill>
                            <a:latin typeface="PingFang TC Thin" panose="020B0200000000000000" pitchFamily="34" charset="-120"/>
                            <a:ea typeface="PingFang TC Thin" panose="020B0200000000000000" pitchFamily="34" charset="-120"/>
                          </a:rPr>
                          <a:t>原型實作 </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午後劇場</a:t>
                        </a:r>
                        <a:r>
                          <a:rPr lang="zh-TW" sz="1300" b="0" i="0" dirty="0">
                            <a:solidFill>
                              <a:schemeClr val="dk1"/>
                            </a:solidFill>
                            <a:latin typeface="PingFang TC Thin" panose="020B0200000000000000" pitchFamily="34" charset="-120"/>
                            <a:ea typeface="PingFang TC Thin" panose="020B0200000000000000" pitchFamily="34" charset="-120"/>
                          </a:rPr>
                          <a:t>/情境</a:t>
                        </a:r>
                        <a:r>
                          <a:rPr lang="zh-TW" altLang="en-US" sz="1300" b="0" i="0" dirty="0">
                            <a:solidFill>
                              <a:schemeClr val="dk1"/>
                            </a:solidFill>
                            <a:latin typeface="PingFang TC Thin" panose="020B0200000000000000" pitchFamily="34" charset="-120"/>
                            <a:ea typeface="PingFang TC Thin" panose="020B0200000000000000" pitchFamily="34" charset="-120"/>
                          </a:rPr>
                          <a:t>故事</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結案報告</a:t>
                        </a:r>
                      </a:p>
                      <a:p>
                        <a:pPr lvl="0" algn="ctr" rtl="0">
                          <a:spcBef>
                            <a:spcPts val="0"/>
                          </a:spcBef>
                          <a:buNone/>
                        </a:pPr>
                        <a:r>
                          <a:rPr lang="zh-TW" sz="1300" b="0" i="0" dirty="0">
                            <a:latin typeface="PingFang TC Thin" panose="020B0200000000000000" pitchFamily="34" charset="-120"/>
                            <a:ea typeface="PingFang TC Thin" panose="020B0200000000000000" pitchFamily="34" charset="-120"/>
                          </a:rPr>
                          <a:t>成果展示及專家回饋</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5"/>
                    </a:ext>
                  </a:extLst>
                </a:tr>
                <a:tr h="784675">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15:30~</a:t>
                        </a:r>
                      </a:p>
                      <a:p>
                        <a:pPr lvl="0" algn="l" rtl="0">
                          <a:spcBef>
                            <a:spcPts val="0"/>
                          </a:spcBef>
                          <a:buNone/>
                        </a:pPr>
                        <a:r>
                          <a:rPr lang="zh-TW" sz="1300" b="0" i="0" dirty="0">
                            <a:latin typeface="PingFang TC Thin" panose="020B0200000000000000" pitchFamily="34" charset="-120"/>
                            <a:ea typeface="PingFang TC Thin" panose="020B0200000000000000" pitchFamily="34" charset="-120"/>
                          </a:rPr>
                          <a:t>  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原型實作 II</a:t>
                        </a: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前製影片製作</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16:00~</a:t>
                        </a:r>
                      </a:p>
                      <a:p>
                        <a:pPr lvl="0" algn="ctr" rtl="0">
                          <a:spcBef>
                            <a:spcPts val="0"/>
                          </a:spcBef>
                          <a:buNone/>
                        </a:pPr>
                        <a:r>
                          <a:rPr lang="zh-TW" sz="1300" b="0" i="0">
                            <a:solidFill>
                              <a:schemeClr val="dk1"/>
                            </a:solidFill>
                            <a:latin typeface="PingFang TC Thin" panose="020B0200000000000000" pitchFamily="34" charset="-120"/>
                            <a:ea typeface="PingFang TC Thin" panose="020B0200000000000000" pitchFamily="34" charset="-120"/>
                          </a:rPr>
                          <a:t>16:30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結語閉幕</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6"/>
                    </a:ext>
                  </a:extLst>
                </a:tr>
              </a:tbl>
            </a:graphicData>
          </a:graphic>
        </p:graphicFrame>
        <p:sp>
          <p:nvSpPr>
            <p:cNvPr id="9" name="Shape 447"/>
            <p:cNvSpPr/>
            <p:nvPr/>
          </p:nvSpPr>
          <p:spPr>
            <a:xfrm>
              <a:off x="5371588" y="1271140"/>
              <a:ext cx="2172211" cy="2299481"/>
            </a:xfrm>
            <a:prstGeom prst="rect">
              <a:avLst/>
            </a:prstGeom>
            <a:no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3" name="Shape 416"/>
          <p:cNvSpPr txBox="1">
            <a:spLocks noGrp="1"/>
          </p:cNvSpPr>
          <p:nvPr>
            <p:ph type="title"/>
          </p:nvPr>
        </p:nvSpPr>
        <p:spPr>
          <a:xfrm>
            <a:off x="311700" y="67180"/>
            <a:ext cx="8520600" cy="572700"/>
          </a:xfrm>
          <a:prstGeom prst="rect">
            <a:avLst/>
          </a:prstGeom>
        </p:spPr>
        <p:txBody>
          <a:bodyPr lIns="91425" tIns="91425" rIns="91425" bIns="91425" anchor="t" anchorCtr="0">
            <a:noAutofit/>
          </a:bodyPr>
          <a:lstStyle/>
          <a:p>
            <a:pPr lvl="0" rtl="0">
              <a:spcBef>
                <a:spcPts val="0"/>
              </a:spcBef>
              <a:buNone/>
            </a:pPr>
            <a:r>
              <a:rPr lang="zh-TW" b="1" dirty="0"/>
              <a:t>Y型案例：</a:t>
            </a:r>
            <a:r>
              <a:rPr lang="zh-TW" altLang="en-US" b="1" dirty="0"/>
              <a:t>健康食代</a:t>
            </a:r>
            <a:r>
              <a:rPr lang="zh-TW" b="1" dirty="0"/>
              <a:t>×</a:t>
            </a:r>
            <a:r>
              <a:rPr lang="zh-TW" altLang="en-US" b="1" dirty="0"/>
              <a:t>情感風設計</a:t>
            </a:r>
            <a:endParaRPr lang="zh-TW" b="1" dirty="0"/>
          </a:p>
        </p:txBody>
      </p:sp>
      <p:pic>
        <p:nvPicPr>
          <p:cNvPr id="10" name="圖片 9" descr="一張含有 相片, 桌, 坐, 掛 的圖片&#10;&#10;自動產生的描述">
            <a:extLst>
              <a:ext uri="{FF2B5EF4-FFF2-40B4-BE49-F238E27FC236}">
                <a16:creationId xmlns:a16="http://schemas.microsoft.com/office/drawing/2014/main" id="{FF51F7A3-F108-D644-B352-7F3AF7BFF00A}"/>
              </a:ext>
            </a:extLst>
          </p:cNvPr>
          <p:cNvPicPr>
            <a:picLocks noChangeAspect="1"/>
          </p:cNvPicPr>
          <p:nvPr/>
        </p:nvPicPr>
        <p:blipFill>
          <a:blip r:embed="rId3"/>
          <a:stretch>
            <a:fillRect/>
          </a:stretch>
        </p:blipFill>
        <p:spPr>
          <a:xfrm>
            <a:off x="7783210" y="83649"/>
            <a:ext cx="1049090" cy="751923"/>
          </a:xfrm>
          <a:prstGeom prst="rect">
            <a:avLst/>
          </a:prstGeom>
        </p:spPr>
      </p:pic>
    </p:spTree>
    <p:extLst>
      <p:ext uri="{BB962C8B-B14F-4D97-AF65-F5344CB8AC3E}">
        <p14:creationId xmlns:p14="http://schemas.microsoft.com/office/powerpoint/2010/main" val="20906031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Shape 545"/>
          <p:cNvSpPr txBox="1">
            <a:spLocks noGrp="1"/>
          </p:cNvSpPr>
          <p:nvPr>
            <p:ph type="body" idx="1"/>
          </p:nvPr>
        </p:nvSpPr>
        <p:spPr>
          <a:xfrm>
            <a:off x="0" y="4487200"/>
            <a:ext cx="9144000" cy="707400"/>
          </a:xfrm>
          <a:prstGeom prst="rect">
            <a:avLst/>
          </a:prstGeom>
          <a:solidFill>
            <a:srgbClr val="C3A698"/>
          </a:solidFill>
        </p:spPr>
        <p:txBody>
          <a:bodyPr lIns="91425" tIns="91425" rIns="91425" bIns="91425" anchor="ctr" anchorCtr="0">
            <a:noAutofit/>
          </a:bodyPr>
          <a:lstStyle/>
          <a:p>
            <a:pPr lvl="0" rtl="0">
              <a:spcBef>
                <a:spcPts val="0"/>
              </a:spcBef>
              <a:buNone/>
            </a:pPr>
            <a:r>
              <a:rPr lang="zh-TW" dirty="0">
                <a:solidFill>
                  <a:srgbClr val="FFFFFF"/>
                </a:solidFill>
              </a:rPr>
              <a:t>驗證(Test)：</a:t>
            </a:r>
            <a:r>
              <a:rPr lang="zh-TW" altLang="en-US" dirty="0">
                <a:solidFill>
                  <a:srgbClr val="FFFFFF"/>
                </a:solidFill>
              </a:rPr>
              <a:t>將製作出的草模進行</a:t>
            </a:r>
            <a:r>
              <a:rPr lang="zh-TW" dirty="0">
                <a:solidFill>
                  <a:srgbClr val="FFFFFF"/>
                </a:solidFill>
              </a:rPr>
              <a:t>測試</a:t>
            </a:r>
            <a:r>
              <a:rPr lang="zh-TW" altLang="en-US" dirty="0">
                <a:solidFill>
                  <a:srgbClr val="FFFFFF"/>
                </a:solidFill>
              </a:rPr>
              <a:t>，並且用影像、照片紀錄</a:t>
            </a:r>
            <a:r>
              <a:rPr lang="zh-TW" dirty="0">
                <a:solidFill>
                  <a:srgbClr val="FFFFFF"/>
                </a:solidFill>
              </a:rPr>
              <a:t>使用</a:t>
            </a:r>
            <a:r>
              <a:rPr lang="zh-TW" altLang="en-US" dirty="0">
                <a:solidFill>
                  <a:srgbClr val="FFFFFF"/>
                </a:solidFill>
              </a:rPr>
              <a:t>流程</a:t>
            </a:r>
            <a:r>
              <a:rPr lang="zh-TW" dirty="0">
                <a:solidFill>
                  <a:srgbClr val="FFFFFF"/>
                </a:solidFill>
              </a:rPr>
              <a:t>。</a:t>
            </a:r>
            <a:r>
              <a:rPr lang="zh-TW" altLang="en-US" dirty="0">
                <a:solidFill>
                  <a:srgbClr val="FFFFFF"/>
                </a:solidFill>
              </a:rPr>
              <a:t>並且在各情境中，</a:t>
            </a:r>
            <a:r>
              <a:rPr lang="zh-TW" dirty="0">
                <a:solidFill>
                  <a:srgbClr val="FFFFFF"/>
                </a:solidFill>
              </a:rPr>
              <a:t>提出</a:t>
            </a:r>
            <a:r>
              <a:rPr lang="zh-TW" altLang="en-US" dirty="0">
                <a:solidFill>
                  <a:srgbClr val="FFFFFF"/>
                </a:solidFill>
              </a:rPr>
              <a:t>測試的</a:t>
            </a:r>
            <a:r>
              <a:rPr lang="zh-TW" dirty="0">
                <a:solidFill>
                  <a:srgbClr val="FFFFFF"/>
                </a:solidFill>
              </a:rPr>
              <a:t>回饋。</a:t>
            </a:r>
          </a:p>
        </p:txBody>
      </p:sp>
      <p:pic>
        <p:nvPicPr>
          <p:cNvPr id="8" name="Shape 53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022075" y="65325"/>
            <a:ext cx="2901338" cy="735100"/>
          </a:xfrm>
          <a:prstGeom prst="rect">
            <a:avLst/>
          </a:prstGeom>
          <a:noFill/>
          <a:ln>
            <a:noFill/>
          </a:ln>
        </p:spPr>
      </p:pic>
      <p:sp>
        <p:nvSpPr>
          <p:cNvPr id="11" name="Shape 416"/>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rtl="0">
              <a:spcBef>
                <a:spcPts val="0"/>
              </a:spcBef>
              <a:buNone/>
            </a:pPr>
            <a:r>
              <a:rPr lang="zh-TW" b="1" dirty="0"/>
              <a:t>Y型案例：</a:t>
            </a:r>
            <a:r>
              <a:rPr lang="zh-TW" altLang="en-US" b="1" dirty="0"/>
              <a:t>健康食代</a:t>
            </a:r>
            <a:r>
              <a:rPr lang="zh-TW" b="1" dirty="0"/>
              <a:t>×</a:t>
            </a:r>
            <a:r>
              <a:rPr lang="zh-TW" altLang="en-US" b="1" dirty="0"/>
              <a:t>情感瘋設計</a:t>
            </a:r>
            <a:endParaRPr lang="zh-TW" b="1" dirty="0"/>
          </a:p>
        </p:txBody>
      </p:sp>
      <p:pic>
        <p:nvPicPr>
          <p:cNvPr id="2" name="圖片 1" descr="IMG_3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0613" y="1109922"/>
            <a:ext cx="4222653" cy="2815102"/>
          </a:xfrm>
          <a:prstGeom prst="rect">
            <a:avLst/>
          </a:prstGeom>
        </p:spPr>
      </p:pic>
      <p:pic>
        <p:nvPicPr>
          <p:cNvPr id="3" name="圖片 2" descr="IMG_77.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40747" y="1117500"/>
            <a:ext cx="1871683" cy="2807524"/>
          </a:xfrm>
          <a:prstGeom prst="rect">
            <a:avLst/>
          </a:prstGeom>
        </p:spPr>
      </p:pic>
      <p:pic>
        <p:nvPicPr>
          <p:cNvPr id="4" name="圖片 3" descr="IMG_36.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79559" y="1117500"/>
            <a:ext cx="1871683" cy="2807524"/>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Shape 555"/>
          <p:cNvSpPr txBox="1">
            <a:spLocks noGrp="1"/>
          </p:cNvSpPr>
          <p:nvPr>
            <p:ph type="body" idx="1"/>
          </p:nvPr>
        </p:nvSpPr>
        <p:spPr>
          <a:xfrm>
            <a:off x="0" y="4436100"/>
            <a:ext cx="9144000" cy="707400"/>
          </a:xfrm>
          <a:prstGeom prst="rect">
            <a:avLst/>
          </a:prstGeom>
          <a:solidFill>
            <a:srgbClr val="C3A698"/>
          </a:solidFill>
        </p:spPr>
        <p:txBody>
          <a:bodyPr lIns="91425" tIns="91425" rIns="91425" bIns="91425" anchor="ctr" anchorCtr="0">
            <a:noAutofit/>
          </a:bodyPr>
          <a:lstStyle/>
          <a:p>
            <a:pPr lvl="0">
              <a:spcBef>
                <a:spcPts val="0"/>
              </a:spcBef>
              <a:buNone/>
            </a:pPr>
            <a:r>
              <a:rPr lang="zh-TW" dirty="0">
                <a:solidFill>
                  <a:srgbClr val="FFFFFF"/>
                </a:solidFill>
              </a:rPr>
              <a:t>驗證(Test)：</a:t>
            </a:r>
            <a:r>
              <a:rPr lang="zh-TW" altLang="en-US" dirty="0">
                <a:solidFill>
                  <a:srgbClr val="FFFFFF"/>
                </a:solidFill>
              </a:rPr>
              <a:t>透過測試之後，更</a:t>
            </a:r>
            <a:r>
              <a:rPr lang="zh-TW" dirty="0">
                <a:solidFill>
                  <a:srgbClr val="FFFFFF"/>
                </a:solidFill>
              </a:rPr>
              <a:t>了解操作會遇到的問題，</a:t>
            </a:r>
            <a:r>
              <a:rPr lang="zh-TW" altLang="en-US" dirty="0">
                <a:solidFill>
                  <a:srgbClr val="FFFFFF"/>
                </a:solidFill>
              </a:rPr>
              <a:t>記錄回饋後，剪接影片及製作簡報，記錄下所有細節</a:t>
            </a:r>
            <a:r>
              <a:rPr lang="zh-TW" dirty="0">
                <a:solidFill>
                  <a:srgbClr val="FFFFFF"/>
                </a:solidFill>
              </a:rPr>
              <a:t>。</a:t>
            </a:r>
          </a:p>
        </p:txBody>
      </p:sp>
      <p:pic>
        <p:nvPicPr>
          <p:cNvPr id="8" name="Shape 53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022075" y="65325"/>
            <a:ext cx="2901338" cy="735100"/>
          </a:xfrm>
          <a:prstGeom prst="rect">
            <a:avLst/>
          </a:prstGeom>
          <a:noFill/>
          <a:ln>
            <a:noFill/>
          </a:ln>
        </p:spPr>
      </p:pic>
      <p:sp>
        <p:nvSpPr>
          <p:cNvPr id="10" name="Shape 416"/>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rtl="0">
              <a:spcBef>
                <a:spcPts val="0"/>
              </a:spcBef>
              <a:buNone/>
            </a:pPr>
            <a:r>
              <a:rPr lang="zh-TW" b="1" dirty="0"/>
              <a:t>Y型案例：</a:t>
            </a:r>
            <a:r>
              <a:rPr lang="zh-TW" altLang="en-US" b="1" dirty="0"/>
              <a:t>健康食代</a:t>
            </a:r>
            <a:r>
              <a:rPr lang="zh-TW" b="1" dirty="0"/>
              <a:t>×</a:t>
            </a:r>
            <a:r>
              <a:rPr lang="zh-TW" altLang="en-US" b="1" dirty="0"/>
              <a:t>情感瘋設計</a:t>
            </a:r>
            <a:endParaRPr lang="zh-TW" b="1" dirty="0"/>
          </a:p>
        </p:txBody>
      </p:sp>
      <p:pic>
        <p:nvPicPr>
          <p:cNvPr id="2" name="圖片 1" descr="IMG_7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700" y="1138000"/>
            <a:ext cx="4180538" cy="2787025"/>
          </a:xfrm>
          <a:prstGeom prst="rect">
            <a:avLst/>
          </a:prstGeom>
        </p:spPr>
      </p:pic>
      <p:pic>
        <p:nvPicPr>
          <p:cNvPr id="3" name="圖片 2" descr="IMG_70.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43746" y="1132656"/>
            <a:ext cx="4188554" cy="2792369"/>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grpSp>
        <p:nvGrpSpPr>
          <p:cNvPr id="3" name="群組 2">
            <a:extLst>
              <a:ext uri="{FF2B5EF4-FFF2-40B4-BE49-F238E27FC236}">
                <a16:creationId xmlns:a16="http://schemas.microsoft.com/office/drawing/2014/main" id="{082CD215-1331-4BB2-B9A0-FEC4BCA5A69E}"/>
              </a:ext>
            </a:extLst>
          </p:cNvPr>
          <p:cNvGrpSpPr/>
          <p:nvPr/>
        </p:nvGrpSpPr>
        <p:grpSpPr>
          <a:xfrm>
            <a:off x="723531" y="656350"/>
            <a:ext cx="7696938" cy="4306735"/>
            <a:chOff x="723531" y="827325"/>
            <a:chExt cx="7696938" cy="4306735"/>
          </a:xfrm>
        </p:grpSpPr>
        <p:graphicFrame>
          <p:nvGraphicFramePr>
            <p:cNvPr id="6" name="Shape 415">
              <a:extLst>
                <a:ext uri="{FF2B5EF4-FFF2-40B4-BE49-F238E27FC236}">
                  <a16:creationId xmlns:a16="http://schemas.microsoft.com/office/drawing/2014/main" id="{0528E286-64AE-4AEE-8A22-0F37014B6196}"/>
                </a:ext>
              </a:extLst>
            </p:cNvPr>
            <p:cNvGraphicFramePr/>
            <p:nvPr>
              <p:extLst>
                <p:ext uri="{D42A27DB-BD31-4B8C-83A1-F6EECF244321}">
                  <p14:modId xmlns:p14="http://schemas.microsoft.com/office/powerpoint/2010/main" val="3434780195"/>
                </p:ext>
              </p:extLst>
            </p:nvPr>
          </p:nvGraphicFramePr>
          <p:xfrm>
            <a:off x="723531" y="827325"/>
            <a:ext cx="7696938" cy="4306735"/>
          </p:xfrm>
          <a:graphic>
            <a:graphicData uri="http://schemas.openxmlformats.org/drawingml/2006/table">
              <a:tbl>
                <a:tblPr>
                  <a:noFill/>
                  <a:tableStyleId>{1EFEC01E-2D06-4D55-8859-9CD8C38E0D79}</a:tableStyleId>
                </a:tblPr>
                <a:tblGrid>
                  <a:gridCol w="799682">
                    <a:extLst>
                      <a:ext uri="{9D8B030D-6E8A-4147-A177-3AD203B41FA5}">
                        <a16:colId xmlns:a16="http://schemas.microsoft.com/office/drawing/2014/main" val="20000"/>
                      </a:ext>
                    </a:extLst>
                  </a:gridCol>
                  <a:gridCol w="2172770">
                    <a:extLst>
                      <a:ext uri="{9D8B030D-6E8A-4147-A177-3AD203B41FA5}">
                        <a16:colId xmlns:a16="http://schemas.microsoft.com/office/drawing/2014/main" val="20001"/>
                      </a:ext>
                    </a:extLst>
                  </a:gridCol>
                  <a:gridCol w="860054">
                    <a:extLst>
                      <a:ext uri="{9D8B030D-6E8A-4147-A177-3AD203B41FA5}">
                        <a16:colId xmlns:a16="http://schemas.microsoft.com/office/drawing/2014/main" val="20002"/>
                      </a:ext>
                    </a:extLst>
                  </a:gridCol>
                  <a:gridCol w="790870">
                    <a:extLst>
                      <a:ext uri="{9D8B030D-6E8A-4147-A177-3AD203B41FA5}">
                        <a16:colId xmlns:a16="http://schemas.microsoft.com/office/drawing/2014/main" val="20003"/>
                      </a:ext>
                    </a:extLst>
                  </a:gridCol>
                  <a:gridCol w="2211979">
                    <a:extLst>
                      <a:ext uri="{9D8B030D-6E8A-4147-A177-3AD203B41FA5}">
                        <a16:colId xmlns:a16="http://schemas.microsoft.com/office/drawing/2014/main" val="20004"/>
                      </a:ext>
                    </a:extLst>
                  </a:gridCol>
                  <a:gridCol w="861583">
                    <a:extLst>
                      <a:ext uri="{9D8B030D-6E8A-4147-A177-3AD203B41FA5}">
                        <a16:colId xmlns:a16="http://schemas.microsoft.com/office/drawing/2014/main" val="20005"/>
                      </a:ext>
                    </a:extLst>
                  </a:gridCol>
                </a:tblGrid>
                <a:tr h="434200">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1  </a:t>
                        </a:r>
                        <a:r>
                          <a:rPr lang="en-US" altLang="zh-TW" sz="1300" b="0" i="0" dirty="0">
                            <a:latin typeface="PingFang TC Thin" panose="020B0200000000000000" pitchFamily="34" charset="-120"/>
                            <a:ea typeface="PingFang TC Thin" panose="020B0200000000000000" pitchFamily="34" charset="-120"/>
                          </a:rPr>
                          <a:t>102</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11</a:t>
                        </a:r>
                        <a:r>
                          <a:rPr lang="zh-TW" sz="1300" b="0" i="0" dirty="0">
                            <a:latin typeface="PingFang TC Thin" panose="020B0200000000000000" pitchFamily="34" charset="-120"/>
                            <a:ea typeface="PingFang TC Thin" panose="020B0200000000000000" pitchFamily="34" charset="-120"/>
                          </a:rPr>
                          <a:t>/</a:t>
                        </a:r>
                        <a:r>
                          <a:rPr lang="en-US" altLang="zh-TW" sz="1300" b="0" i="0" dirty="0">
                            <a:latin typeface="PingFang TC Thin" panose="020B0200000000000000" pitchFamily="34" charset="-120"/>
                            <a:ea typeface="PingFang TC Thin" panose="020B0200000000000000" pitchFamily="34" charset="-120"/>
                          </a:rPr>
                          <a:t>24</a:t>
                        </a:r>
                        <a:r>
                          <a:rPr lang="zh-TW" sz="1300" b="0" i="0" dirty="0">
                            <a:latin typeface="PingFang TC Thin" panose="020B0200000000000000" pitchFamily="34" charset="-120"/>
                            <a:ea typeface="PingFang TC Thin" panose="020B0200000000000000" pitchFamily="34" charset="-120"/>
                          </a:rPr>
                          <a:t> (週六)</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tc gridSpan="3">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Day 2 </a:t>
                        </a:r>
                        <a:r>
                          <a:rPr lang="zh-TW" sz="1300" b="0" i="0" dirty="0">
                            <a:solidFill>
                              <a:schemeClr val="dk1"/>
                            </a:solidFill>
                            <a:latin typeface="PingFang TC Thin" panose="020B0200000000000000" pitchFamily="34" charset="-120"/>
                            <a:ea typeface="PingFang TC Thin" panose="020B0200000000000000" pitchFamily="34" charset="-120"/>
                          </a:rPr>
                          <a:t>  </a:t>
                        </a:r>
                        <a:r>
                          <a:rPr lang="en-US" altLang="zh-TW" sz="1300" b="0" i="0" dirty="0">
                            <a:solidFill>
                              <a:schemeClr val="dk1"/>
                            </a:solidFill>
                            <a:latin typeface="PingFang TC Thin" panose="020B0200000000000000" pitchFamily="34" charset="-120"/>
                            <a:ea typeface="PingFang TC Thin" panose="020B0200000000000000" pitchFamily="34" charset="-120"/>
                          </a:rPr>
                          <a:t>102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12</a:t>
                        </a:r>
                        <a:r>
                          <a:rPr lang="zh-TW" sz="1300" b="0" i="0" dirty="0">
                            <a:solidFill>
                              <a:schemeClr val="dk1"/>
                            </a:solidFill>
                            <a:latin typeface="PingFang TC Thin" panose="020B0200000000000000" pitchFamily="34" charset="-120"/>
                            <a:ea typeface="PingFang TC Thin" panose="020B0200000000000000" pitchFamily="34" charset="-120"/>
                          </a:rPr>
                          <a:t>/</a:t>
                        </a:r>
                        <a:r>
                          <a:rPr lang="en-US" altLang="zh-TW" sz="1300" b="0" i="0" dirty="0">
                            <a:solidFill>
                              <a:schemeClr val="dk1"/>
                            </a:solidFill>
                            <a:latin typeface="PingFang TC Thin" panose="020B0200000000000000" pitchFamily="34" charset="-120"/>
                            <a:ea typeface="PingFang TC Thin" panose="020B0200000000000000" pitchFamily="34" charset="-120"/>
                          </a:rPr>
                          <a:t>01</a:t>
                        </a:r>
                        <a:r>
                          <a:rPr lang="zh-TW" sz="1300" b="0" i="0" dirty="0">
                            <a:solidFill>
                              <a:schemeClr val="dk1"/>
                            </a:solidFill>
                            <a:latin typeface="PingFang TC Thin" panose="020B0200000000000000" pitchFamily="34" charset="-120"/>
                            <a:ea typeface="PingFang TC Thin" panose="020B0200000000000000" pitchFamily="34" charset="-120"/>
                          </a:rPr>
                          <a:t> (週六)</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365725">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09:00~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引言</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楊淑惠楊朝陽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rowSpan="2">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測試驗證</a:t>
                        </a:r>
                        <a:r>
                          <a:rPr lang="zh-TW" altLang="en-US" sz="1300" b="0" i="0" dirty="0">
                            <a:solidFill>
                              <a:srgbClr val="45818E"/>
                            </a:solidFill>
                            <a:latin typeface="PingFang TC Thin" panose="020B0200000000000000" pitchFamily="34" charset="-120"/>
                            <a:ea typeface="PingFang TC Thin" panose="020B0200000000000000" pitchFamily="34" charset="-120"/>
                          </a:rPr>
                          <a:t>與紀錄</a:t>
                        </a:r>
                        <a:r>
                          <a:rPr lang="zh-TW" sz="1300" b="0" i="0" dirty="0">
                            <a:solidFill>
                              <a:srgbClr val="45818E"/>
                            </a:solidFill>
                            <a:latin typeface="PingFang TC Thin" panose="020B0200000000000000" pitchFamily="34" charset="-120"/>
                            <a:ea typeface="PingFang TC Thin" panose="020B0200000000000000" pitchFamily="34" charset="-120"/>
                          </a:rPr>
                          <a:t> </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出走測試</a:t>
                        </a:r>
                        <a:endParaRPr lang="en-US" altLang="zh-TW" sz="1300" b="0" i="0" dirty="0">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用鏡頭記錄每一幕</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1"/>
                    </a:ext>
                  </a:extLst>
                </a:tr>
                <a:tr h="767975">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09:30~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主題授課</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糖尿病患居家照護</a:t>
                        </a:r>
                        <a:endParaRPr lang="zh-TW" sz="1300" b="0" i="0" dirty="0">
                          <a:latin typeface="PingFang TC Thin" panose="020B0200000000000000" pitchFamily="34" charset="-120"/>
                          <a:ea typeface="PingFang TC Thin" panose="020B0200000000000000"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300" b="0" i="0" dirty="0">
                            <a:solidFill>
                              <a:schemeClr val="dk1"/>
                            </a:solidFill>
                            <a:latin typeface="PingFang TC Thin" panose="020B0200000000000000" pitchFamily="34" charset="-120"/>
                            <a:ea typeface="PingFang TC Thin" panose="020B0200000000000000" pitchFamily="34" charset="-120"/>
                          </a:rPr>
                          <a:t>代謝症候群患者</a:t>
                        </a:r>
                        <a:endParaRPr lang="zh-TW"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extLst>
                    <a:ext uri="{0D108BD9-81ED-4DB2-BD59-A6C34878D82A}">
                      <a16:rowId xmlns:a16="http://schemas.microsoft.com/office/drawing/2014/main" val="10002"/>
                    </a:ext>
                  </a:extLst>
                </a:tr>
                <a:tr h="365725">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12:00~</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午餐</a:t>
                        </a:r>
                      </a:p>
                    </a:txBody>
                    <a:tcPr marL="91425" marR="91425" marT="91425" marB="91425" anchor="ctr">
                      <a:lnL w="9525" cap="flat" cmpd="sng" algn="ctr">
                        <a:solidFill>
                          <a:srgbClr val="B7B7B7"/>
                        </a:solidFill>
                        <a:prstDash val="solid"/>
                        <a:round/>
                        <a:headEnd type="none" w="med" len="med"/>
                        <a:tailEnd type="none" w="med" len="med"/>
                      </a:lnL>
                      <a:lnR w="9525" cap="flat" cmpd="sng" algn="ctr">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endParaRPr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3"/>
                    </a:ext>
                  </a:extLst>
                </a:tr>
                <a:tr h="365725">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主題授課II</a:t>
                        </a:r>
                        <a:endParaRPr lang="en-US" altLang="zh-TW" sz="1300" b="0" i="0" dirty="0">
                          <a:solidFill>
                            <a:srgbClr val="45818E"/>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情感設計</a:t>
                        </a:r>
                        <a:endParaRPr lang="zh-TW" sz="1300" b="0" i="0" dirty="0">
                          <a:solidFill>
                            <a:srgbClr val="45818E"/>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altLang="en-US" sz="1300" b="0" i="0" dirty="0">
                            <a:latin typeface="PingFang TC Thin" panose="020B0200000000000000" pitchFamily="34" charset="-120"/>
                            <a:ea typeface="PingFang TC Thin" panose="020B0200000000000000" pitchFamily="34" charset="-120"/>
                          </a:rPr>
                          <a:t>楊朝陽</a:t>
                        </a:r>
                        <a:endParaRPr lang="zh-TW" sz="1300" b="0" i="0" dirty="0">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13:00~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zh-TW" sz="1300" b="0" i="0" dirty="0">
                            <a:solidFill>
                              <a:srgbClr val="45818E"/>
                            </a:solidFill>
                            <a:latin typeface="PingFang TC Thin" panose="020B0200000000000000" pitchFamily="34" charset="-120"/>
                            <a:ea typeface="PingFang TC Thin" panose="020B0200000000000000" pitchFamily="34" charset="-120"/>
                          </a:rPr>
                          <a:t>測試驗證</a:t>
                        </a:r>
                        <a:r>
                          <a:rPr lang="zh-TW" altLang="en-US" sz="1300" b="0" i="0" dirty="0">
                            <a:solidFill>
                              <a:srgbClr val="45818E"/>
                            </a:solidFill>
                            <a:latin typeface="PingFang TC Thin" panose="020B0200000000000000" pitchFamily="34" charset="-120"/>
                            <a:ea typeface="PingFang TC Thin" panose="020B0200000000000000" pitchFamily="34" charset="-120"/>
                          </a:rPr>
                          <a:t>與紀錄</a:t>
                        </a:r>
                        <a:r>
                          <a:rPr lang="zh-TW" sz="1300" b="0" i="0" dirty="0">
                            <a:solidFill>
                              <a:srgbClr val="45818E"/>
                            </a:solidFill>
                            <a:latin typeface="PingFang TC Thin" panose="020B0200000000000000" pitchFamily="34" charset="-120"/>
                            <a:ea typeface="PingFang TC Thin" panose="020B0200000000000000" pitchFamily="34" charset="-120"/>
                          </a:rPr>
                          <a:t> II</a:t>
                        </a: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剪接影片</a:t>
                        </a:r>
                        <a:r>
                          <a:rPr lang="zh-TW" sz="1300" b="0" i="0" dirty="0">
                            <a:solidFill>
                              <a:schemeClr val="dk1"/>
                            </a:solidFill>
                            <a:latin typeface="PingFang TC Thin" panose="020B0200000000000000" pitchFamily="34" charset="-120"/>
                            <a:ea typeface="PingFang TC Thin" panose="020B0200000000000000" pitchFamily="34" charset="-120"/>
                          </a:rPr>
                          <a:t>及製作簡報</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3">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楊淑惠</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sz="1300" b="0" i="0" dirty="0">
                            <a:solidFill>
                              <a:schemeClr val="dk1"/>
                            </a:solidFill>
                            <a:latin typeface="PingFang TC Thin" panose="020B0200000000000000" pitchFamily="34" charset="-120"/>
                            <a:ea typeface="PingFang TC Thin" panose="020B0200000000000000" pitchFamily="34" charset="-120"/>
                          </a:rPr>
                          <a:t>評審群</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extLst>
                    <a:ext uri="{0D108BD9-81ED-4DB2-BD59-A6C34878D82A}">
                      <a16:rowId xmlns:a16="http://schemas.microsoft.com/office/drawing/2014/main" val="10004"/>
                    </a:ext>
                  </a:extLst>
                </a:tr>
                <a:tr h="771500">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Clr>
                            <a:schemeClr val="dk1"/>
                          </a:buClr>
                          <a:buSzPct val="84615"/>
                          <a:buFont typeface="Arial"/>
                          <a:buNone/>
                        </a:pPr>
                        <a:r>
                          <a:rPr lang="zh-TW" sz="1300" b="0" i="0" dirty="0">
                            <a:solidFill>
                              <a:srgbClr val="45818E"/>
                            </a:solidFill>
                            <a:latin typeface="PingFang TC Thin" panose="020B0200000000000000" pitchFamily="34" charset="-120"/>
                            <a:ea typeface="PingFang TC Thin" panose="020B0200000000000000" pitchFamily="34" charset="-120"/>
                          </a:rPr>
                          <a:t>原型實作 </a:t>
                        </a:r>
                        <a:r>
                          <a:rPr lang="zh-TW" sz="1300" b="0" i="0" dirty="0">
                            <a:solidFill>
                              <a:srgbClr val="45818E"/>
                            </a:solidFill>
                            <a:highlight>
                              <a:srgbClr val="FFFFFF"/>
                            </a:highlight>
                            <a:latin typeface="PingFang TC Thin" panose="020B0200000000000000" pitchFamily="34" charset="-120"/>
                            <a:ea typeface="PingFang TC Thin" panose="020B0200000000000000" pitchFamily="34" charset="-120"/>
                          </a:rPr>
                          <a:t>I</a:t>
                        </a:r>
                      </a:p>
                      <a:p>
                        <a:pPr lvl="0" algn="ctr" rtl="0">
                          <a:spcBef>
                            <a:spcPts val="0"/>
                          </a:spcBef>
                          <a:buClr>
                            <a:schemeClr val="dk1"/>
                          </a:buClr>
                          <a:buSzPct val="84615"/>
                          <a:buFont typeface="Arial"/>
                          <a:buNone/>
                        </a:pPr>
                        <a:r>
                          <a:rPr lang="zh-TW" altLang="en-US" sz="1300" b="0" i="0" dirty="0">
                            <a:solidFill>
                              <a:schemeClr val="dk1"/>
                            </a:solidFill>
                            <a:latin typeface="PingFang TC Thin" panose="020B0200000000000000" pitchFamily="34" charset="-120"/>
                            <a:ea typeface="PingFang TC Thin" panose="020B0200000000000000" pitchFamily="34" charset="-120"/>
                          </a:rPr>
                          <a:t>午後劇場</a:t>
                        </a:r>
                        <a:r>
                          <a:rPr lang="zh-TW" sz="1300" b="0" i="0" dirty="0">
                            <a:solidFill>
                              <a:schemeClr val="dk1"/>
                            </a:solidFill>
                            <a:latin typeface="PingFang TC Thin" panose="020B0200000000000000" pitchFamily="34" charset="-120"/>
                            <a:ea typeface="PingFang TC Thin" panose="020B0200000000000000" pitchFamily="34" charset="-120"/>
                          </a:rPr>
                          <a:t>/情境</a:t>
                        </a:r>
                        <a:r>
                          <a:rPr lang="zh-TW" altLang="en-US" sz="1300" b="0" i="0" dirty="0">
                            <a:solidFill>
                              <a:schemeClr val="dk1"/>
                            </a:solidFill>
                            <a:latin typeface="PingFang TC Thin" panose="020B0200000000000000" pitchFamily="34" charset="-120"/>
                            <a:ea typeface="PingFang TC Thin" panose="020B0200000000000000" pitchFamily="34" charset="-120"/>
                          </a:rPr>
                          <a:t>故事</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rowSpan="2">
                    <a:txBody>
                      <a:bodyPr/>
                      <a:lstStyle/>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王明旭</a:t>
                        </a:r>
                        <a:endParaRPr lang="en-US" altLang="zh-TW" sz="1300" b="0" i="0" dirty="0">
                          <a:solidFill>
                            <a:schemeClr val="dk1"/>
                          </a:solidFill>
                          <a:latin typeface="PingFang TC Thin" panose="020B0200000000000000" pitchFamily="34" charset="-120"/>
                          <a:ea typeface="PingFang TC Thin" panose="020B0200000000000000" pitchFamily="34" charset="-120"/>
                        </a:endParaRP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楊朝陽</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14:00~</a:t>
                        </a:r>
                      </a:p>
                    </a:txBody>
                    <a:tcPr marL="91425" marR="91425" marT="91425" marB="91425" anchor="ctr">
                      <a:lnL w="9525" cap="flat" cmpd="sng" algn="ctr">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lgn="ctr">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結案報告</a:t>
                        </a:r>
                      </a:p>
                      <a:p>
                        <a:pPr lvl="0" algn="ctr" rtl="0">
                          <a:spcBef>
                            <a:spcPts val="0"/>
                          </a:spcBef>
                          <a:buNone/>
                        </a:pPr>
                        <a:r>
                          <a:rPr lang="zh-TW" sz="1300" b="0" i="0" dirty="0">
                            <a:latin typeface="PingFang TC Thin" panose="020B0200000000000000" pitchFamily="34" charset="-120"/>
                            <a:ea typeface="PingFang TC Thin" panose="020B0200000000000000" pitchFamily="34" charset="-120"/>
                          </a:rPr>
                          <a:t>成果展示及專家回饋</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5"/>
                    </a:ext>
                  </a:extLst>
                </a:tr>
                <a:tr h="784675">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15:30~</a:t>
                        </a:r>
                      </a:p>
                      <a:p>
                        <a:pPr lvl="0" algn="l" rtl="0">
                          <a:spcBef>
                            <a:spcPts val="0"/>
                          </a:spcBef>
                          <a:buNone/>
                        </a:pPr>
                        <a:r>
                          <a:rPr lang="zh-TW" sz="1300" b="0" i="0" dirty="0">
                            <a:latin typeface="PingFang TC Thin" panose="020B0200000000000000" pitchFamily="34" charset="-120"/>
                            <a:ea typeface="PingFang TC Thin" panose="020B0200000000000000" pitchFamily="34" charset="-120"/>
                          </a:rPr>
                          <a:t>  17:00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dirty="0">
                            <a:solidFill>
                              <a:srgbClr val="45818E"/>
                            </a:solidFill>
                            <a:latin typeface="PingFang TC Thin" panose="020B0200000000000000" pitchFamily="34" charset="-120"/>
                            <a:ea typeface="PingFang TC Thin" panose="020B0200000000000000" pitchFamily="34" charset="-120"/>
                          </a:rPr>
                          <a:t>原型實作 II</a:t>
                        </a:r>
                      </a:p>
                      <a:p>
                        <a:pPr lvl="0" algn="ctr" rtl="0">
                          <a:spcBef>
                            <a:spcPts val="0"/>
                          </a:spcBef>
                          <a:buNone/>
                        </a:pPr>
                        <a:r>
                          <a:rPr lang="zh-TW" altLang="en-US" sz="1300" b="0" i="0" dirty="0">
                            <a:solidFill>
                              <a:schemeClr val="dk1"/>
                            </a:solidFill>
                            <a:latin typeface="PingFang TC Thin" panose="020B0200000000000000" pitchFamily="34" charset="-120"/>
                            <a:ea typeface="PingFang TC Thin" panose="020B0200000000000000" pitchFamily="34" charset="-120"/>
                          </a:rPr>
                          <a:t>前製影片製作</a:t>
                        </a:r>
                        <a:endParaRPr lang="zh-TW" sz="1300" b="0" i="0" dirty="0">
                          <a:solidFill>
                            <a:schemeClr val="dk1"/>
                          </a:solidFill>
                          <a:latin typeface="PingFang TC Thin" panose="020B0200000000000000" pitchFamily="34" charset="-120"/>
                          <a:ea typeface="PingFang TC Thin" panose="020B0200000000000000" pitchFamily="34" charset="-120"/>
                        </a:endParaRP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tc>
                    <a:txBody>
                      <a:bodyPr/>
                      <a:lstStyle/>
                      <a:p>
                        <a:pPr lvl="0" algn="ctr" rtl="0">
                          <a:spcBef>
                            <a:spcPts val="0"/>
                          </a:spcBef>
                          <a:buNone/>
                        </a:pPr>
                        <a:r>
                          <a:rPr lang="zh-TW" sz="1300" b="0" i="0">
                            <a:latin typeface="PingFang TC Thin" panose="020B0200000000000000" pitchFamily="34" charset="-120"/>
                            <a:ea typeface="PingFang TC Thin" panose="020B0200000000000000" pitchFamily="34" charset="-120"/>
                          </a:rPr>
                          <a:t>16:00~</a:t>
                        </a:r>
                      </a:p>
                      <a:p>
                        <a:pPr lvl="0" algn="ctr" rtl="0">
                          <a:spcBef>
                            <a:spcPts val="0"/>
                          </a:spcBef>
                          <a:buNone/>
                        </a:pPr>
                        <a:r>
                          <a:rPr lang="zh-TW" sz="1300" b="0" i="0">
                            <a:solidFill>
                              <a:schemeClr val="dk1"/>
                            </a:solidFill>
                            <a:latin typeface="PingFang TC Thin" panose="020B0200000000000000" pitchFamily="34" charset="-120"/>
                            <a:ea typeface="PingFang TC Thin" panose="020B0200000000000000" pitchFamily="34" charset="-120"/>
                          </a:rPr>
                          <a:t>16:30</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lgn="ctr">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a:txBody>
                      <a:bodyPr/>
                      <a:lstStyle/>
                      <a:p>
                        <a:pPr lvl="0" algn="ctr" rtl="0">
                          <a:spcBef>
                            <a:spcPts val="0"/>
                          </a:spcBef>
                          <a:buNone/>
                        </a:pPr>
                        <a:r>
                          <a:rPr lang="zh-TW" sz="1300" b="0" i="0" dirty="0">
                            <a:latin typeface="PingFang TC Thin" panose="020B0200000000000000" pitchFamily="34" charset="-120"/>
                            <a:ea typeface="PingFang TC Thin" panose="020B0200000000000000" pitchFamily="34" charset="-120"/>
                          </a:rPr>
                          <a:t>結語閉幕</a:t>
                        </a:r>
                      </a:p>
                    </a:txBody>
                    <a:tcPr marL="91425" marR="91425" marT="91425" marB="91425" anchor="ctr">
                      <a:lnL w="9525" cap="flat" cmpd="sng">
                        <a:solidFill>
                          <a:srgbClr val="B7B7B7"/>
                        </a:solidFill>
                        <a:prstDash val="solid"/>
                        <a:round/>
                        <a:headEnd type="none" w="med" len="med"/>
                        <a:tailEnd type="none" w="med" len="med"/>
                      </a:lnL>
                      <a:lnR w="9525" cap="flat" cmpd="sng">
                        <a:solidFill>
                          <a:srgbClr val="B7B7B7"/>
                        </a:solidFill>
                        <a:prstDash val="solid"/>
                        <a:round/>
                        <a:headEnd type="none" w="med" len="med"/>
                        <a:tailEnd type="none" w="med" len="med"/>
                      </a:lnR>
                      <a:lnT w="9525" cap="flat" cmpd="sng">
                        <a:solidFill>
                          <a:srgbClr val="B7B7B7"/>
                        </a:solidFill>
                        <a:prstDash val="solid"/>
                        <a:round/>
                        <a:headEnd type="none" w="med" len="med"/>
                        <a:tailEnd type="none" w="med" len="med"/>
                      </a:lnT>
                      <a:lnB w="9525" cap="flat" cmpd="sng">
                        <a:solidFill>
                          <a:srgbClr val="B7B7B7"/>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6"/>
                    </a:ext>
                  </a:extLst>
                </a:tr>
              </a:tbl>
            </a:graphicData>
          </a:graphic>
        </p:graphicFrame>
        <p:sp>
          <p:nvSpPr>
            <p:cNvPr id="9" name="Shape 447"/>
            <p:cNvSpPr/>
            <p:nvPr/>
          </p:nvSpPr>
          <p:spPr>
            <a:xfrm flipV="1">
              <a:off x="5339166" y="3570087"/>
              <a:ext cx="2220400" cy="746088"/>
            </a:xfrm>
            <a:prstGeom prst="rect">
              <a:avLst/>
            </a:prstGeom>
            <a:no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3" name="Shape 416"/>
          <p:cNvSpPr txBox="1">
            <a:spLocks noGrp="1"/>
          </p:cNvSpPr>
          <p:nvPr>
            <p:ph type="title"/>
          </p:nvPr>
        </p:nvSpPr>
        <p:spPr>
          <a:xfrm>
            <a:off x="311700" y="67180"/>
            <a:ext cx="8520600" cy="572700"/>
          </a:xfrm>
          <a:prstGeom prst="rect">
            <a:avLst/>
          </a:prstGeom>
        </p:spPr>
        <p:txBody>
          <a:bodyPr lIns="91425" tIns="91425" rIns="91425" bIns="91425" anchor="t" anchorCtr="0">
            <a:noAutofit/>
          </a:bodyPr>
          <a:lstStyle/>
          <a:p>
            <a:pPr lvl="0" rtl="0">
              <a:spcBef>
                <a:spcPts val="0"/>
              </a:spcBef>
              <a:buNone/>
            </a:pPr>
            <a:r>
              <a:rPr lang="zh-TW" b="1" dirty="0"/>
              <a:t>Y型案例：</a:t>
            </a:r>
            <a:r>
              <a:rPr lang="zh-TW" altLang="en-US" b="1" dirty="0"/>
              <a:t>健康食代</a:t>
            </a:r>
            <a:r>
              <a:rPr lang="zh-TW" b="1" dirty="0"/>
              <a:t>×</a:t>
            </a:r>
            <a:r>
              <a:rPr lang="zh-TW" altLang="en-US" b="1" dirty="0"/>
              <a:t>情感風設計</a:t>
            </a:r>
            <a:endParaRPr lang="zh-TW" b="1" dirty="0"/>
          </a:p>
        </p:txBody>
      </p:sp>
      <p:pic>
        <p:nvPicPr>
          <p:cNvPr id="11" name="圖片 10" descr="一張含有 相片, 桌, 坐, 掛 的圖片&#10;&#10;自動產生的描述">
            <a:extLst>
              <a:ext uri="{FF2B5EF4-FFF2-40B4-BE49-F238E27FC236}">
                <a16:creationId xmlns:a16="http://schemas.microsoft.com/office/drawing/2014/main" id="{F069F891-C1CA-0A4A-9A4B-78206F8926E5}"/>
              </a:ext>
            </a:extLst>
          </p:cNvPr>
          <p:cNvPicPr>
            <a:picLocks noChangeAspect="1"/>
          </p:cNvPicPr>
          <p:nvPr/>
        </p:nvPicPr>
        <p:blipFill>
          <a:blip r:embed="rId3"/>
          <a:stretch>
            <a:fillRect/>
          </a:stretch>
        </p:blipFill>
        <p:spPr>
          <a:xfrm>
            <a:off x="7673966" y="83650"/>
            <a:ext cx="1037584" cy="743676"/>
          </a:xfrm>
          <a:prstGeom prst="rect">
            <a:avLst/>
          </a:prstGeom>
        </p:spPr>
      </p:pic>
    </p:spTree>
    <p:extLst>
      <p:ext uri="{BB962C8B-B14F-4D97-AF65-F5344CB8AC3E}">
        <p14:creationId xmlns:p14="http://schemas.microsoft.com/office/powerpoint/2010/main" val="32049127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Shape 565"/>
          <p:cNvSpPr txBox="1">
            <a:spLocks noGrp="1"/>
          </p:cNvSpPr>
          <p:nvPr>
            <p:ph type="body" idx="1"/>
          </p:nvPr>
        </p:nvSpPr>
        <p:spPr>
          <a:xfrm>
            <a:off x="0" y="4436100"/>
            <a:ext cx="9144000" cy="707400"/>
          </a:xfrm>
          <a:prstGeom prst="rect">
            <a:avLst/>
          </a:prstGeom>
          <a:solidFill>
            <a:srgbClr val="C3A698"/>
          </a:solidFill>
        </p:spPr>
        <p:txBody>
          <a:bodyPr lIns="91425" tIns="91425" rIns="91425" bIns="91425" anchor="ctr" anchorCtr="0">
            <a:noAutofit/>
          </a:bodyPr>
          <a:lstStyle/>
          <a:p>
            <a:pPr lvl="0">
              <a:spcBef>
                <a:spcPts val="0"/>
              </a:spcBef>
              <a:buNone/>
            </a:pPr>
            <a:r>
              <a:rPr lang="zh-TW" dirty="0">
                <a:solidFill>
                  <a:srgbClr val="FFFFFF"/>
                </a:solidFill>
              </a:rPr>
              <a:t>驗證(Test)：發表簡報、專家回饋。經過最後的修正、補強，各組發表遊戲機使用情境設定、鎖定的認知活動，經過評審回饋，提出優點、發現錯誤，啟發學生持續發展。</a:t>
            </a:r>
          </a:p>
        </p:txBody>
      </p:sp>
      <p:sp>
        <p:nvSpPr>
          <p:cNvPr id="12" name="Shape 416"/>
          <p:cNvSpPr txBox="1">
            <a:spLocks noGrp="1"/>
          </p:cNvSpPr>
          <p:nvPr>
            <p:ph type="title"/>
          </p:nvPr>
        </p:nvSpPr>
        <p:spPr>
          <a:xfrm>
            <a:off x="311700" y="216425"/>
            <a:ext cx="8520600" cy="572700"/>
          </a:xfrm>
          <a:prstGeom prst="rect">
            <a:avLst/>
          </a:prstGeom>
        </p:spPr>
        <p:txBody>
          <a:bodyPr lIns="91425" tIns="91425" rIns="91425" bIns="91425" anchor="t" anchorCtr="0">
            <a:noAutofit/>
          </a:bodyPr>
          <a:lstStyle/>
          <a:p>
            <a:pPr lvl="0" rtl="0">
              <a:spcBef>
                <a:spcPts val="0"/>
              </a:spcBef>
              <a:buNone/>
            </a:pPr>
            <a:r>
              <a:rPr lang="zh-TW" b="1" dirty="0"/>
              <a:t>Y型案例：</a:t>
            </a:r>
            <a:r>
              <a:rPr lang="zh-TW" altLang="en-US" b="1" dirty="0"/>
              <a:t>健康食代</a:t>
            </a:r>
            <a:r>
              <a:rPr lang="zh-TW" b="1" dirty="0"/>
              <a:t>×</a:t>
            </a:r>
            <a:r>
              <a:rPr lang="zh-TW" altLang="en-US" b="1" dirty="0"/>
              <a:t>情感瘋設計</a:t>
            </a:r>
            <a:endParaRPr lang="zh-TW" b="1" dirty="0"/>
          </a:p>
        </p:txBody>
      </p:sp>
      <p:pic>
        <p:nvPicPr>
          <p:cNvPr id="2" name="圖片 1" descr="IMG_8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700" y="1145286"/>
            <a:ext cx="4193051" cy="2795367"/>
          </a:xfrm>
          <a:prstGeom prst="rect">
            <a:avLst/>
          </a:prstGeom>
        </p:spPr>
      </p:pic>
      <p:pic>
        <p:nvPicPr>
          <p:cNvPr id="3" name="圖片 2" descr="IMG_12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9249" y="1145286"/>
            <a:ext cx="4193051" cy="2795367"/>
          </a:xfrm>
          <a:prstGeom prst="rect">
            <a:avLst/>
          </a:prstGeom>
        </p:spPr>
      </p:pic>
      <p:pic>
        <p:nvPicPr>
          <p:cNvPr id="7" name="圖片 6" descr="一張含有 相片, 桌, 坐, 掛 的圖片&#10;&#10;自動產生的描述">
            <a:extLst>
              <a:ext uri="{FF2B5EF4-FFF2-40B4-BE49-F238E27FC236}">
                <a16:creationId xmlns:a16="http://schemas.microsoft.com/office/drawing/2014/main" id="{29210729-38B5-524A-B7B3-213F0DAE0FEB}"/>
              </a:ext>
            </a:extLst>
          </p:cNvPr>
          <p:cNvPicPr>
            <a:picLocks noChangeAspect="1"/>
          </p:cNvPicPr>
          <p:nvPr/>
        </p:nvPicPr>
        <p:blipFill>
          <a:blip r:embed="rId5"/>
          <a:stretch>
            <a:fillRect/>
          </a:stretch>
        </p:blipFill>
        <p:spPr>
          <a:xfrm>
            <a:off x="7004104" y="83649"/>
            <a:ext cx="1258129" cy="901749"/>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7" name="Shape 587"/>
          <p:cNvSpPr txBox="1">
            <a:spLocks noGrp="1"/>
          </p:cNvSpPr>
          <p:nvPr>
            <p:ph type="body" idx="1"/>
          </p:nvPr>
        </p:nvSpPr>
        <p:spPr>
          <a:xfrm>
            <a:off x="0" y="4201200"/>
            <a:ext cx="9144000" cy="942300"/>
          </a:xfrm>
          <a:prstGeom prst="rect">
            <a:avLst/>
          </a:prstGeom>
          <a:solidFill>
            <a:srgbClr val="C3A698"/>
          </a:solidFill>
        </p:spPr>
        <p:txBody>
          <a:bodyPr lIns="91425" tIns="91425" rIns="91425" bIns="91425" anchor="ctr" anchorCtr="0">
            <a:noAutofit/>
          </a:bodyPr>
          <a:lstStyle/>
          <a:p>
            <a:pPr lvl="0">
              <a:lnSpc>
                <a:spcPct val="100000"/>
              </a:lnSpc>
              <a:spcAft>
                <a:spcPts val="0"/>
              </a:spcAft>
              <a:buNone/>
            </a:pPr>
            <a:r>
              <a:rPr lang="zh-TW" dirty="0">
                <a:solidFill>
                  <a:srgbClr val="FFFFFF"/>
                </a:solidFill>
              </a:rPr>
              <a:t>問題需求：</a:t>
            </a:r>
            <a:r>
              <a:rPr lang="en-US" altLang="zh-TW" dirty="0">
                <a:solidFill>
                  <a:srgbClr val="FFFFFF"/>
                </a:solidFill>
              </a:rPr>
              <a:t>I GROW</a:t>
            </a:r>
            <a:r>
              <a:rPr lang="zh-TW" altLang="en-US" dirty="0">
                <a:solidFill>
                  <a:srgbClr val="FFFFFF"/>
                </a:solidFill>
              </a:rPr>
              <a:t>愛國，是個電子化盆栽，會隨高齡者的健康狀況而成長、開花。它的概念簡單明確：盆栽上設有語音系統，可錄製家人聲音，以「澆花」、「施肥」的暗號定期提醒高齡者量測血壓、血糖或吃藥。</a:t>
            </a:r>
            <a:endParaRPr lang="zh-TW" dirty="0">
              <a:solidFill>
                <a:srgbClr val="FFFFFF"/>
              </a:solidFill>
            </a:endParaRPr>
          </a:p>
        </p:txBody>
      </p:sp>
      <p:pic>
        <p:nvPicPr>
          <p:cNvPr id="4" name="圖片 3" descr="__12167860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5532" y="1082523"/>
            <a:ext cx="4361111" cy="2898088"/>
          </a:xfrm>
          <a:prstGeom prst="rect">
            <a:avLst/>
          </a:prstGeom>
        </p:spPr>
      </p:pic>
      <p:pic>
        <p:nvPicPr>
          <p:cNvPr id="5" name="圖片 4" descr="__145282033.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84072" y="1082523"/>
            <a:ext cx="2287968" cy="2898089"/>
          </a:xfrm>
          <a:prstGeom prst="rect">
            <a:avLst/>
          </a:prstGeom>
        </p:spPr>
      </p:pic>
      <p:sp>
        <p:nvSpPr>
          <p:cNvPr id="8" name="Shape 603">
            <a:extLst>
              <a:ext uri="{FF2B5EF4-FFF2-40B4-BE49-F238E27FC236}">
                <a16:creationId xmlns:a16="http://schemas.microsoft.com/office/drawing/2014/main" id="{2F589DEC-9057-B84C-89D6-B493244DF4CC}"/>
              </a:ext>
            </a:extLst>
          </p:cNvPr>
          <p:cNvSpPr txBox="1">
            <a:spLocks noGrp="1"/>
          </p:cNvSpPr>
          <p:nvPr>
            <p:ph type="title"/>
          </p:nvPr>
        </p:nvSpPr>
        <p:spPr>
          <a:xfrm>
            <a:off x="216976" y="368825"/>
            <a:ext cx="8615324" cy="572700"/>
          </a:xfrm>
          <a:prstGeom prst="rect">
            <a:avLst/>
          </a:prstGeom>
        </p:spPr>
        <p:txBody>
          <a:bodyPr lIns="91425" tIns="91425" rIns="91425" bIns="91425" anchor="t" anchorCtr="0">
            <a:noAutofit/>
          </a:bodyPr>
          <a:lstStyle/>
          <a:p>
            <a:pPr lvl="0"/>
            <a:r>
              <a:rPr lang="zh-TW" b="1" dirty="0"/>
              <a:t>Y型案例：</a:t>
            </a:r>
            <a:r>
              <a:rPr lang="zh-TW" altLang="en-US" b="1" dirty="0"/>
              <a:t>健康食代</a:t>
            </a:r>
            <a:r>
              <a:rPr lang="zh-TW" altLang="zh-TW" b="1" dirty="0"/>
              <a:t>×</a:t>
            </a:r>
            <a:r>
              <a:rPr lang="zh-TW" altLang="en-US" b="1" dirty="0"/>
              <a:t>情感瘋設計</a:t>
            </a:r>
            <a:r>
              <a:rPr lang="zh-TW" b="1" dirty="0"/>
              <a:t>-作品</a:t>
            </a:r>
            <a:r>
              <a:rPr lang="en-US" altLang="zh-TW" b="1" dirty="0"/>
              <a:t>2</a:t>
            </a:r>
            <a:r>
              <a:rPr lang="zh-TW" b="1" dirty="0"/>
              <a:t>「</a:t>
            </a:r>
            <a:r>
              <a:rPr lang="zh-TW" altLang="en-US" b="1" dirty="0"/>
              <a:t>千歲千千歲</a:t>
            </a:r>
            <a:r>
              <a:rPr lang="zh-TW" b="1" dirty="0"/>
              <a: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3" name="Shape 603"/>
          <p:cNvSpPr txBox="1">
            <a:spLocks noGrp="1"/>
          </p:cNvSpPr>
          <p:nvPr>
            <p:ph type="title"/>
          </p:nvPr>
        </p:nvSpPr>
        <p:spPr>
          <a:xfrm>
            <a:off x="216976" y="368825"/>
            <a:ext cx="8615324" cy="572700"/>
          </a:xfrm>
          <a:prstGeom prst="rect">
            <a:avLst/>
          </a:prstGeom>
        </p:spPr>
        <p:txBody>
          <a:bodyPr lIns="91425" tIns="91425" rIns="91425" bIns="91425" anchor="t" anchorCtr="0">
            <a:noAutofit/>
          </a:bodyPr>
          <a:lstStyle/>
          <a:p>
            <a:pPr lvl="0"/>
            <a:r>
              <a:rPr lang="zh-TW" b="1" dirty="0"/>
              <a:t>Y型案例：</a:t>
            </a:r>
            <a:r>
              <a:rPr lang="zh-TW" altLang="en-US" b="1" dirty="0"/>
              <a:t>健康食代</a:t>
            </a:r>
            <a:r>
              <a:rPr lang="zh-TW" altLang="zh-TW" b="1" dirty="0"/>
              <a:t>×</a:t>
            </a:r>
            <a:r>
              <a:rPr lang="zh-TW" altLang="en-US" b="1" dirty="0"/>
              <a:t>情感瘋設計</a:t>
            </a:r>
            <a:r>
              <a:rPr lang="zh-TW" b="1" dirty="0"/>
              <a:t>-作品</a:t>
            </a:r>
            <a:r>
              <a:rPr lang="en-US" altLang="zh-TW" b="1" dirty="0"/>
              <a:t>2</a:t>
            </a:r>
            <a:r>
              <a:rPr lang="zh-TW" b="1" dirty="0"/>
              <a:t>「</a:t>
            </a:r>
            <a:r>
              <a:rPr lang="zh-TW" altLang="en-US" b="1" dirty="0"/>
              <a:t>千歲千千歲</a:t>
            </a:r>
            <a:r>
              <a:rPr lang="zh-TW" b="1" dirty="0"/>
              <a:t>」</a:t>
            </a:r>
          </a:p>
        </p:txBody>
      </p:sp>
      <p:sp>
        <p:nvSpPr>
          <p:cNvPr id="605" name="Shape 605"/>
          <p:cNvSpPr txBox="1">
            <a:spLocks noGrp="1"/>
          </p:cNvSpPr>
          <p:nvPr>
            <p:ph type="body" idx="1"/>
          </p:nvPr>
        </p:nvSpPr>
        <p:spPr>
          <a:xfrm>
            <a:off x="0" y="4125298"/>
            <a:ext cx="9144000" cy="1018202"/>
          </a:xfrm>
          <a:prstGeom prst="rect">
            <a:avLst/>
          </a:prstGeom>
          <a:solidFill>
            <a:srgbClr val="C3A698"/>
          </a:solidFill>
        </p:spPr>
        <p:txBody>
          <a:bodyPr lIns="91425" tIns="91425" rIns="91425" bIns="91425" anchor="ctr" anchorCtr="0">
            <a:noAutofit/>
          </a:bodyPr>
          <a:lstStyle/>
          <a:p>
            <a:pPr lvl="0">
              <a:lnSpc>
                <a:spcPct val="100000"/>
              </a:lnSpc>
              <a:spcAft>
                <a:spcPts val="0"/>
              </a:spcAft>
              <a:buNone/>
            </a:pPr>
            <a:r>
              <a:rPr lang="zh-TW" dirty="0">
                <a:solidFill>
                  <a:srgbClr val="FFFFFF"/>
                </a:solidFill>
              </a:rPr>
              <a:t>問題需求：</a:t>
            </a:r>
            <a:r>
              <a:rPr lang="zh-TW" altLang="en-US" dirty="0">
                <a:solidFill>
                  <a:srgbClr val="FFFFFF"/>
                </a:solidFill>
              </a:rPr>
              <a:t>千歲千千歲，結合時下流行的電視劇甄環傳，設計出「指套」造型的飲食控制器。簡單的操作方式，讓人能輕易上手：只要按下按鈕，對它說：「我今天吃了．．．」，便會連上電腦系統，並回傳該餐的營養指數。</a:t>
            </a:r>
            <a:endParaRPr lang="zh-TW" dirty="0">
              <a:solidFill>
                <a:srgbClr val="FFFFFF"/>
              </a:solidFill>
            </a:endParaRPr>
          </a:p>
        </p:txBody>
      </p:sp>
      <p:pic>
        <p:nvPicPr>
          <p:cNvPr id="3" name="圖片 2" descr="__35686799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3396" y="1143907"/>
            <a:ext cx="4363575" cy="2897414"/>
          </a:xfrm>
          <a:prstGeom prst="rect">
            <a:avLst/>
          </a:prstGeom>
        </p:spPr>
      </p:pic>
      <p:pic>
        <p:nvPicPr>
          <p:cNvPr id="5" name="圖片 4" descr="__848379553.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47043" y="1143907"/>
            <a:ext cx="1991653" cy="2897414"/>
          </a:xfrm>
          <a:prstGeom prst="rect">
            <a:avLst/>
          </a:prstGeom>
        </p:spPr>
      </p:pic>
    </p:spTree>
    <p:extLst>
      <p:ext uri="{BB962C8B-B14F-4D97-AF65-F5344CB8AC3E}">
        <p14:creationId xmlns:p14="http://schemas.microsoft.com/office/powerpoint/2010/main" val="32793228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3" name="圖片 2" descr="_35063186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64849" y="1040045"/>
            <a:ext cx="2287967" cy="3247130"/>
          </a:xfrm>
          <a:prstGeom prst="rect">
            <a:avLst/>
          </a:prstGeom>
        </p:spPr>
      </p:pic>
      <p:pic>
        <p:nvPicPr>
          <p:cNvPr id="4" name="圖片 3" descr="__237353649 (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94471" y="1040045"/>
            <a:ext cx="2214719" cy="3315448"/>
          </a:xfrm>
          <a:prstGeom prst="rect">
            <a:avLst/>
          </a:prstGeom>
        </p:spPr>
      </p:pic>
      <p:sp>
        <p:nvSpPr>
          <p:cNvPr id="605" name="Shape 605"/>
          <p:cNvSpPr txBox="1">
            <a:spLocks noGrp="1"/>
          </p:cNvSpPr>
          <p:nvPr>
            <p:ph type="body" idx="1"/>
          </p:nvPr>
        </p:nvSpPr>
        <p:spPr>
          <a:xfrm>
            <a:off x="0" y="4167286"/>
            <a:ext cx="9144000" cy="976214"/>
          </a:xfrm>
          <a:prstGeom prst="rect">
            <a:avLst/>
          </a:prstGeom>
          <a:solidFill>
            <a:srgbClr val="C3A698"/>
          </a:solidFill>
        </p:spPr>
        <p:txBody>
          <a:bodyPr lIns="91425" tIns="91425" rIns="91425" bIns="91425" anchor="ctr" anchorCtr="0">
            <a:noAutofit/>
          </a:bodyPr>
          <a:lstStyle/>
          <a:p>
            <a:pPr lvl="0">
              <a:lnSpc>
                <a:spcPct val="100000"/>
              </a:lnSpc>
              <a:spcAft>
                <a:spcPts val="0"/>
              </a:spcAft>
              <a:buNone/>
            </a:pPr>
            <a:r>
              <a:rPr lang="zh-TW" sz="1700" dirty="0">
                <a:solidFill>
                  <a:srgbClr val="FFFFFF"/>
                </a:solidFill>
              </a:rPr>
              <a:t>問題需求：</a:t>
            </a:r>
            <a:r>
              <a:rPr lang="zh-TW" altLang="en-US" sz="1700" dirty="0">
                <a:solidFill>
                  <a:srgbClr val="FFFFFF"/>
                </a:solidFill>
              </a:rPr>
              <a:t>許多高齡者沒有飲食健康觀念，仍愛吃重口味。這款產品連結餐桌燈罩、手機</a:t>
            </a:r>
            <a:r>
              <a:rPr lang="en-US" altLang="zh-TW" sz="1700" dirty="0">
                <a:solidFill>
                  <a:srgbClr val="FFFFFF"/>
                </a:solidFill>
              </a:rPr>
              <a:t>APP</a:t>
            </a:r>
            <a:r>
              <a:rPr lang="zh-TW" altLang="en-US" sz="1700" dirty="0">
                <a:solidFill>
                  <a:srgbClr val="FFFFFF"/>
                </a:solidFill>
              </a:rPr>
              <a:t>。用餐時，餐桌燈罩內的</a:t>
            </a:r>
            <a:r>
              <a:rPr lang="en-US" altLang="zh-TW" sz="1700" dirty="0">
                <a:solidFill>
                  <a:srgbClr val="FFFFFF"/>
                </a:solidFill>
              </a:rPr>
              <a:t>Webcam</a:t>
            </a:r>
            <a:r>
              <a:rPr lang="zh-TW" altLang="en-US" sz="1700" dirty="0">
                <a:solidFill>
                  <a:srgbClr val="FFFFFF"/>
                </a:solidFill>
              </a:rPr>
              <a:t>便會啟動，拍下用餐狀況與菜色；同時，將照片傳送到子女的手機</a:t>
            </a:r>
            <a:r>
              <a:rPr lang="en-US" altLang="zh-TW" sz="1700" dirty="0">
                <a:solidFill>
                  <a:srgbClr val="FFFFFF"/>
                </a:solidFill>
              </a:rPr>
              <a:t>APP</a:t>
            </a:r>
            <a:r>
              <a:rPr lang="zh-TW" altLang="en-US" sz="1700" dirty="0">
                <a:solidFill>
                  <a:srgbClr val="FFFFFF"/>
                </a:solidFill>
              </a:rPr>
              <a:t>上，藉此了解父母的飲食狀況，不僅傳遞營養，也傳遞愛與關心。</a:t>
            </a:r>
            <a:endParaRPr lang="zh-TW" sz="1700" dirty="0">
              <a:solidFill>
                <a:srgbClr val="FFFFFF"/>
              </a:solidFill>
            </a:endParaRPr>
          </a:p>
        </p:txBody>
      </p:sp>
      <p:sp>
        <p:nvSpPr>
          <p:cNvPr id="8" name="Shape 603">
            <a:extLst>
              <a:ext uri="{FF2B5EF4-FFF2-40B4-BE49-F238E27FC236}">
                <a16:creationId xmlns:a16="http://schemas.microsoft.com/office/drawing/2014/main" id="{A95DC092-BC02-714D-8910-2CF9B263D8BF}"/>
              </a:ext>
            </a:extLst>
          </p:cNvPr>
          <p:cNvSpPr txBox="1">
            <a:spLocks noGrp="1"/>
          </p:cNvSpPr>
          <p:nvPr>
            <p:ph type="title"/>
          </p:nvPr>
        </p:nvSpPr>
        <p:spPr>
          <a:xfrm>
            <a:off x="216976" y="368825"/>
            <a:ext cx="8615324" cy="572700"/>
          </a:xfrm>
          <a:prstGeom prst="rect">
            <a:avLst/>
          </a:prstGeom>
        </p:spPr>
        <p:txBody>
          <a:bodyPr lIns="91425" tIns="91425" rIns="91425" bIns="91425" anchor="t" anchorCtr="0">
            <a:noAutofit/>
          </a:bodyPr>
          <a:lstStyle/>
          <a:p>
            <a:pPr lvl="0"/>
            <a:r>
              <a:rPr lang="zh-TW" b="1" dirty="0"/>
              <a:t>Y型案例：</a:t>
            </a:r>
            <a:r>
              <a:rPr lang="zh-TW" altLang="en-US" b="1" dirty="0"/>
              <a:t>健康食代</a:t>
            </a:r>
            <a:r>
              <a:rPr lang="zh-TW" altLang="zh-TW" b="1" dirty="0"/>
              <a:t>×</a:t>
            </a:r>
            <a:r>
              <a:rPr lang="zh-TW" altLang="en-US" b="1" dirty="0"/>
              <a:t>情感瘋設計</a:t>
            </a:r>
            <a:r>
              <a:rPr lang="zh-TW" b="1" dirty="0"/>
              <a:t>-作品</a:t>
            </a:r>
            <a:r>
              <a:rPr lang="en-US" altLang="zh-TW" b="1" dirty="0"/>
              <a:t>2</a:t>
            </a:r>
            <a:r>
              <a:rPr lang="zh-TW" b="1" dirty="0"/>
              <a:t>「</a:t>
            </a:r>
            <a:r>
              <a:rPr lang="zh-TW" altLang="en-US" b="1" dirty="0"/>
              <a:t>千歲千千歲</a:t>
            </a:r>
            <a:r>
              <a:rPr lang="zh-TW" b="1" dirty="0"/>
              <a: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6" name="Shape 596"/>
          <p:cNvSpPr txBox="1">
            <a:spLocks noGrp="1"/>
          </p:cNvSpPr>
          <p:nvPr>
            <p:ph type="body" idx="1"/>
          </p:nvPr>
        </p:nvSpPr>
        <p:spPr>
          <a:xfrm>
            <a:off x="0" y="4227777"/>
            <a:ext cx="9144000" cy="932260"/>
          </a:xfrm>
          <a:prstGeom prst="rect">
            <a:avLst/>
          </a:prstGeom>
          <a:solidFill>
            <a:srgbClr val="C3A698"/>
          </a:solidFill>
        </p:spPr>
        <p:txBody>
          <a:bodyPr lIns="91425" tIns="91425" rIns="91425" bIns="91425" anchor="t" anchorCtr="0">
            <a:noAutofit/>
          </a:bodyPr>
          <a:lstStyle/>
          <a:p>
            <a:pPr lvl="0">
              <a:lnSpc>
                <a:spcPct val="100000"/>
              </a:lnSpc>
              <a:spcAft>
                <a:spcPts val="0"/>
              </a:spcAft>
              <a:buNone/>
            </a:pPr>
            <a:r>
              <a:rPr lang="zh-TW" dirty="0">
                <a:solidFill>
                  <a:srgbClr val="FFFFFF"/>
                </a:solidFill>
              </a:rPr>
              <a:t>問題需求：</a:t>
            </a:r>
            <a:r>
              <a:rPr lang="zh-TW" altLang="en-US" dirty="0">
                <a:solidFill>
                  <a:srgbClr val="FFFFFF"/>
                </a:solidFill>
              </a:rPr>
              <a:t>許多高齡者仍改不掉重口味的飲食習慣，或是缺乏運動的動力。健康發發杖，內建計步器，輔助行走並累積點數，鼓勵高齡者多走路；當點數達到一定的標準，還能到醫院進行免費的健康檢查。</a:t>
            </a:r>
            <a:endParaRPr lang="zh-TW" dirty="0">
              <a:solidFill>
                <a:srgbClr val="FFFFFF"/>
              </a:solidFill>
            </a:endParaRPr>
          </a:p>
        </p:txBody>
      </p:sp>
      <p:pic>
        <p:nvPicPr>
          <p:cNvPr id="3" name="圖片 2" descr="__54988632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1700" y="1047882"/>
            <a:ext cx="4085816" cy="2723878"/>
          </a:xfrm>
          <a:prstGeom prst="rect">
            <a:avLst/>
          </a:prstGeom>
        </p:spPr>
      </p:pic>
      <p:pic>
        <p:nvPicPr>
          <p:cNvPr id="4" name="圖片 3" descr="__809651348.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97516" y="1047882"/>
            <a:ext cx="4084972" cy="2717195"/>
          </a:xfrm>
          <a:prstGeom prst="rect">
            <a:avLst/>
          </a:prstGeom>
        </p:spPr>
      </p:pic>
      <p:sp>
        <p:nvSpPr>
          <p:cNvPr id="8" name="Shape 603">
            <a:extLst>
              <a:ext uri="{FF2B5EF4-FFF2-40B4-BE49-F238E27FC236}">
                <a16:creationId xmlns:a16="http://schemas.microsoft.com/office/drawing/2014/main" id="{C87CB1FD-E8CE-5549-8CDD-8A2BE4BCA0B3}"/>
              </a:ext>
            </a:extLst>
          </p:cNvPr>
          <p:cNvSpPr txBox="1">
            <a:spLocks noGrp="1"/>
          </p:cNvSpPr>
          <p:nvPr>
            <p:ph type="title"/>
          </p:nvPr>
        </p:nvSpPr>
        <p:spPr>
          <a:xfrm>
            <a:off x="216976" y="368825"/>
            <a:ext cx="8615324" cy="572700"/>
          </a:xfrm>
          <a:prstGeom prst="rect">
            <a:avLst/>
          </a:prstGeom>
        </p:spPr>
        <p:txBody>
          <a:bodyPr lIns="91425" tIns="91425" rIns="91425" bIns="91425" anchor="t" anchorCtr="0">
            <a:noAutofit/>
          </a:bodyPr>
          <a:lstStyle/>
          <a:p>
            <a:pPr lvl="0"/>
            <a:r>
              <a:rPr lang="zh-TW" b="1" dirty="0"/>
              <a:t>Y型案例：</a:t>
            </a:r>
            <a:r>
              <a:rPr lang="zh-TW" altLang="en-US" b="1" dirty="0"/>
              <a:t>健康食代</a:t>
            </a:r>
            <a:r>
              <a:rPr lang="zh-TW" altLang="zh-TW" b="1" dirty="0"/>
              <a:t>×</a:t>
            </a:r>
            <a:r>
              <a:rPr lang="zh-TW" altLang="en-US" b="1" dirty="0"/>
              <a:t>情感瘋設計</a:t>
            </a:r>
            <a:r>
              <a:rPr lang="zh-TW" b="1" dirty="0"/>
              <a:t>-作品</a:t>
            </a:r>
            <a:r>
              <a:rPr lang="en-US" altLang="zh-TW" b="1" dirty="0"/>
              <a:t>2</a:t>
            </a:r>
            <a:r>
              <a:rPr lang="zh-TW" b="1" dirty="0"/>
              <a:t>「</a:t>
            </a:r>
            <a:r>
              <a:rPr lang="zh-TW" altLang="en-US" b="1" dirty="0"/>
              <a:t>千歲千千歲</a:t>
            </a:r>
            <a:r>
              <a:rPr lang="zh-TW" b="1" dirty="0"/>
              <a: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Shape 62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zh-TW" sz="3000" b="1" dirty="0"/>
              <a:t>工作坊規劃表</a:t>
            </a:r>
          </a:p>
        </p:txBody>
      </p:sp>
      <p:sp>
        <p:nvSpPr>
          <p:cNvPr id="627" name="Shape 627"/>
          <p:cNvSpPr txBox="1">
            <a:spLocks noGrp="1"/>
          </p:cNvSpPr>
          <p:nvPr>
            <p:ph type="body" idx="1"/>
          </p:nvPr>
        </p:nvSpPr>
        <p:spPr>
          <a:xfrm>
            <a:off x="645700" y="1112325"/>
            <a:ext cx="8110500" cy="3416400"/>
          </a:xfrm>
          <a:prstGeom prst="rect">
            <a:avLst/>
          </a:prstGeom>
        </p:spPr>
        <p:txBody>
          <a:bodyPr lIns="91425" tIns="91425" rIns="91425" bIns="91425" anchor="t" anchorCtr="0">
            <a:noAutofit/>
          </a:bodyPr>
          <a:lstStyle/>
          <a:p>
            <a:pPr lvl="0" indent="-374650" rtl="0">
              <a:spcBef>
                <a:spcPts val="0"/>
              </a:spcBef>
              <a:spcAft>
                <a:spcPts val="0"/>
              </a:spcAft>
              <a:buClr>
                <a:schemeClr val="dk1"/>
              </a:buClr>
              <a:buSzPct val="61111"/>
              <a:buFont typeface="Arial"/>
              <a:buNone/>
            </a:pPr>
            <a:r>
              <a:rPr lang="zh-TW" dirty="0">
                <a:solidFill>
                  <a:schemeClr val="dk1"/>
                </a:solidFill>
              </a:rPr>
              <a:t>一、工作坊主題：___</a:t>
            </a:r>
            <a:r>
              <a:rPr lang="zh-TW" sz="2800" b="1" dirty="0">
                <a:solidFill>
                  <a:schemeClr val="dk1"/>
                </a:solidFill>
              </a:rPr>
              <a:t>×</a:t>
            </a:r>
            <a:r>
              <a:rPr lang="zh-TW" dirty="0">
                <a:solidFill>
                  <a:schemeClr val="dk1"/>
                </a:solidFill>
              </a:rPr>
              <a:t>___</a:t>
            </a:r>
          </a:p>
          <a:p>
            <a:pPr lvl="0" indent="-374650" rtl="0">
              <a:spcBef>
                <a:spcPts val="0"/>
              </a:spcBef>
              <a:spcAft>
                <a:spcPts val="0"/>
              </a:spcAft>
              <a:buClr>
                <a:schemeClr val="dk1"/>
              </a:buClr>
              <a:buSzPct val="61111"/>
              <a:buFont typeface="Arial"/>
              <a:buNone/>
            </a:pPr>
            <a:r>
              <a:rPr lang="zh-TW" dirty="0">
                <a:solidFill>
                  <a:schemeClr val="dk1"/>
                </a:solidFill>
              </a:rPr>
              <a:t>二、課程目標：</a:t>
            </a:r>
          </a:p>
          <a:p>
            <a:pPr lvl="0" indent="-374650" rtl="0">
              <a:spcBef>
                <a:spcPts val="0"/>
              </a:spcBef>
              <a:spcAft>
                <a:spcPts val="0"/>
              </a:spcAft>
              <a:buClr>
                <a:schemeClr val="dk1"/>
              </a:buClr>
              <a:buSzPct val="61111"/>
              <a:buFont typeface="Arial"/>
              <a:buNone/>
            </a:pPr>
            <a:r>
              <a:rPr lang="zh-TW" dirty="0">
                <a:solidFill>
                  <a:schemeClr val="dk1"/>
                </a:solidFill>
              </a:rPr>
              <a:t>三、開課時間與地點：</a:t>
            </a:r>
          </a:p>
          <a:p>
            <a:pPr lvl="0" indent="-374650" rtl="0">
              <a:spcBef>
                <a:spcPts val="0"/>
              </a:spcBef>
              <a:spcAft>
                <a:spcPts val="0"/>
              </a:spcAft>
              <a:buClr>
                <a:schemeClr val="dk1"/>
              </a:buClr>
              <a:buSzPct val="61111"/>
              <a:buFont typeface="Arial"/>
              <a:buNone/>
            </a:pPr>
            <a:r>
              <a:rPr lang="zh-TW" dirty="0">
                <a:solidFill>
                  <a:schemeClr val="dk1"/>
                </a:solidFill>
              </a:rPr>
              <a:t>四、課程內容介紹(約100字)</a:t>
            </a:r>
          </a:p>
          <a:p>
            <a:pPr lvl="0" indent="-374650" rtl="0">
              <a:spcBef>
                <a:spcPts val="0"/>
              </a:spcBef>
              <a:spcAft>
                <a:spcPts val="0"/>
              </a:spcAft>
              <a:buClr>
                <a:schemeClr val="dk1"/>
              </a:buClr>
              <a:buSzPct val="61111"/>
              <a:buFont typeface="Arial"/>
              <a:buNone/>
            </a:pPr>
            <a:r>
              <a:rPr lang="zh-TW" dirty="0">
                <a:solidFill>
                  <a:schemeClr val="dk1"/>
                </a:solidFill>
              </a:rPr>
              <a:t>五、講師</a:t>
            </a:r>
          </a:p>
          <a:p>
            <a:pPr lvl="0" rtl="0">
              <a:spcBef>
                <a:spcPts val="0"/>
              </a:spcBef>
              <a:spcAft>
                <a:spcPts val="0"/>
              </a:spcAft>
              <a:buClr>
                <a:schemeClr val="dk1"/>
              </a:buClr>
              <a:buSzPct val="61111"/>
              <a:buFont typeface="Arial"/>
              <a:buNone/>
            </a:pPr>
            <a:r>
              <a:rPr lang="zh-TW" dirty="0">
                <a:solidFill>
                  <a:schemeClr val="dk1"/>
                </a:solidFill>
              </a:rPr>
              <a:t>A：定義問題</a:t>
            </a:r>
          </a:p>
          <a:p>
            <a:pPr lvl="0" rtl="0">
              <a:spcBef>
                <a:spcPts val="0"/>
              </a:spcBef>
              <a:spcAft>
                <a:spcPts val="0"/>
              </a:spcAft>
              <a:buClr>
                <a:schemeClr val="dk1"/>
              </a:buClr>
              <a:buSzPct val="61111"/>
              <a:buFont typeface="Arial"/>
              <a:buNone/>
            </a:pPr>
            <a:r>
              <a:rPr lang="zh-TW" dirty="0">
                <a:solidFill>
                  <a:schemeClr val="dk1"/>
                </a:solidFill>
              </a:rPr>
              <a:t>B：解決方案</a:t>
            </a:r>
          </a:p>
          <a:p>
            <a:pPr lvl="0" indent="-304800" rtl="0">
              <a:spcBef>
                <a:spcPts val="0"/>
              </a:spcBef>
              <a:spcAft>
                <a:spcPts val="0"/>
              </a:spcAft>
              <a:buNone/>
            </a:pPr>
            <a:r>
              <a:rPr lang="zh-TW" dirty="0">
                <a:solidFill>
                  <a:schemeClr val="dk1"/>
                </a:solidFill>
              </a:rPr>
              <a:t>六、招生對象：大學生/碩博士生</a:t>
            </a:r>
          </a:p>
          <a:p>
            <a:pPr lvl="0" indent="-374650" rtl="0">
              <a:spcBef>
                <a:spcPts val="0"/>
              </a:spcBef>
              <a:spcAft>
                <a:spcPts val="0"/>
              </a:spcAft>
              <a:buClr>
                <a:schemeClr val="dk1"/>
              </a:buClr>
              <a:buSzPct val="61111"/>
              <a:buFont typeface="Arial"/>
              <a:buNone/>
            </a:pPr>
            <a:r>
              <a:rPr lang="zh-TW" dirty="0">
                <a:solidFill>
                  <a:schemeClr val="dk1"/>
                </a:solidFill>
              </a:rPr>
              <a:t>七、招生人數：25~30人</a:t>
            </a:r>
          </a:p>
          <a:p>
            <a:pPr lvl="0" rtl="0">
              <a:spcBef>
                <a:spcPts val="0"/>
              </a:spcBef>
              <a:buNone/>
            </a:pPr>
            <a:endParaRPr dirty="0"/>
          </a:p>
        </p:txBody>
      </p:sp>
      <p:pic>
        <p:nvPicPr>
          <p:cNvPr id="628" name="Shape 628" descr="T型議程.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823424" y="104350"/>
            <a:ext cx="5320576" cy="4377450"/>
          </a:xfrm>
          <a:prstGeom prst="rect">
            <a:avLst/>
          </a:prstGeom>
          <a:noFill/>
          <a:ln>
            <a:noFill/>
          </a:ln>
        </p:spPr>
      </p:pic>
      <p:sp>
        <p:nvSpPr>
          <p:cNvPr id="629" name="Shape 629"/>
          <p:cNvSpPr txBox="1">
            <a:spLocks noGrp="1"/>
          </p:cNvSpPr>
          <p:nvPr>
            <p:ph type="body" idx="1"/>
          </p:nvPr>
        </p:nvSpPr>
        <p:spPr>
          <a:xfrm>
            <a:off x="0" y="4570150"/>
            <a:ext cx="9144000" cy="572700"/>
          </a:xfrm>
          <a:prstGeom prst="rect">
            <a:avLst/>
          </a:prstGeom>
          <a:solidFill>
            <a:srgbClr val="90AF9E"/>
          </a:solidFill>
        </p:spPr>
        <p:txBody>
          <a:bodyPr lIns="91425" tIns="91425" rIns="91425" bIns="91425" anchor="ctr" anchorCtr="0">
            <a:noAutofit/>
          </a:bodyPr>
          <a:lstStyle/>
          <a:p>
            <a:pPr lvl="0" rtl="0">
              <a:lnSpc>
                <a:spcPct val="100000"/>
              </a:lnSpc>
              <a:spcBef>
                <a:spcPts val="0"/>
              </a:spcBef>
              <a:spcAft>
                <a:spcPts val="0"/>
              </a:spcAft>
              <a:buNone/>
            </a:pPr>
            <a:r>
              <a:rPr lang="zh-TW" dirty="0">
                <a:solidFill>
                  <a:srgbClr val="FFFFFF"/>
                </a:solidFill>
              </a:rPr>
              <a:t>每場跨領域工作坊，皆以兩天規劃，可於隔週週末或隔天，由兩位教師全程共同教學。</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p:nvPr/>
        </p:nvSpPr>
        <p:spPr>
          <a:xfrm>
            <a:off x="958450" y="2319851"/>
            <a:ext cx="2633350" cy="1874124"/>
          </a:xfrm>
          <a:prstGeom prst="cloud">
            <a:avLst/>
          </a:prstGeom>
          <a:solidFill>
            <a:srgbClr val="9E9E9E"/>
          </a:solidFill>
          <a:ln>
            <a:noFill/>
          </a:ln>
        </p:spPr>
        <p:txBody>
          <a:bodyPr wrap="square" lIns="91425" tIns="91425" rIns="91425" bIns="91425" anchor="ctr" anchorCtr="0">
            <a:noAutofit/>
          </a:bodyPr>
          <a:lstStyle/>
          <a:p>
            <a:pPr lvl="0">
              <a:spcBef>
                <a:spcPts val="0"/>
              </a:spcBef>
              <a:buNone/>
            </a:pPr>
            <a:endParaRPr/>
          </a:p>
        </p:txBody>
      </p:sp>
      <p:sp>
        <p:nvSpPr>
          <p:cNvPr id="177" name="Shape 177"/>
          <p:cNvSpPr txBox="1"/>
          <p:nvPr/>
        </p:nvSpPr>
        <p:spPr>
          <a:xfrm>
            <a:off x="502450" y="247400"/>
            <a:ext cx="8303700" cy="1084200"/>
          </a:xfrm>
          <a:prstGeom prst="rect">
            <a:avLst/>
          </a:prstGeom>
          <a:noFill/>
          <a:ln>
            <a:noFill/>
          </a:ln>
        </p:spPr>
        <p:txBody>
          <a:bodyPr wrap="square" lIns="91425" tIns="91425" rIns="91425" bIns="91425" anchor="ctr" anchorCtr="0">
            <a:noAutofit/>
          </a:bodyPr>
          <a:lstStyle/>
          <a:p>
            <a:pPr lvl="0" rtl="0">
              <a:spcBef>
                <a:spcPts val="0"/>
              </a:spcBef>
              <a:buNone/>
            </a:pPr>
            <a:r>
              <a:rPr lang="zh-TW" sz="3000" dirty="0">
                <a:latin typeface="PingFang TC" panose="020B0400000000000000" pitchFamily="34" charset="-120"/>
                <a:ea typeface="PingFang TC" panose="020B0400000000000000" pitchFamily="34" charset="-120"/>
              </a:rPr>
              <a:t>跨領域</a:t>
            </a:r>
            <a:r>
              <a:rPr lang="zh-TW" altLang="en-US" sz="3000" dirty="0">
                <a:latin typeface="PingFang TC" panose="020B0400000000000000" pitchFamily="34" charset="-120"/>
                <a:ea typeface="PingFang TC" panose="020B0400000000000000" pitchFamily="34" charset="-120"/>
              </a:rPr>
              <a:t>與設計思考</a:t>
            </a:r>
            <a:endParaRPr lang="zh-TW" sz="3000" dirty="0">
              <a:latin typeface="PingFang TC" panose="020B0400000000000000" pitchFamily="34" charset="-120"/>
              <a:ea typeface="PingFang TC" panose="020B0400000000000000" pitchFamily="34" charset="-120"/>
            </a:endParaRPr>
          </a:p>
        </p:txBody>
      </p:sp>
      <p:sp>
        <p:nvSpPr>
          <p:cNvPr id="178" name="Shape 178"/>
          <p:cNvSpPr txBox="1"/>
          <p:nvPr/>
        </p:nvSpPr>
        <p:spPr>
          <a:xfrm>
            <a:off x="4794200" y="1253750"/>
            <a:ext cx="4282800" cy="1679700"/>
          </a:xfrm>
          <a:prstGeom prst="rect">
            <a:avLst/>
          </a:prstGeom>
          <a:noFill/>
          <a:ln>
            <a:noFill/>
          </a:ln>
        </p:spPr>
        <p:txBody>
          <a:bodyPr wrap="square" lIns="91425" tIns="91425" rIns="91425" bIns="91425" anchor="t" anchorCtr="0">
            <a:noAutofit/>
          </a:bodyPr>
          <a:lstStyle/>
          <a:p>
            <a:pPr lvl="0" rtl="0">
              <a:spcBef>
                <a:spcPts val="0"/>
              </a:spcBef>
              <a:buClr>
                <a:schemeClr val="dk1"/>
              </a:buClr>
              <a:buSzPct val="61111"/>
              <a:buFont typeface="Arial"/>
              <a:buNone/>
            </a:pPr>
            <a:r>
              <a:rPr lang="zh-TW" sz="1800" dirty="0">
                <a:latin typeface="PingFang TC Thin" panose="020B0200000000000000" pitchFamily="34" charset="-120"/>
                <a:ea typeface="PingFang TC Thin" panose="020B0200000000000000" pitchFamily="34" charset="-120"/>
              </a:rPr>
              <a:t>設計思考講求的是『寬廣』的</a:t>
            </a:r>
            <a:r>
              <a:rPr lang="zh-TW" sz="1800" dirty="0">
                <a:solidFill>
                  <a:schemeClr val="accent1">
                    <a:lumMod val="75000"/>
                  </a:schemeClr>
                </a:solidFill>
                <a:latin typeface="PingFang TC Thin" panose="020B0200000000000000" pitchFamily="34" charset="-120"/>
                <a:ea typeface="PingFang TC Thin" panose="020B0200000000000000" pitchFamily="34" charset="-120"/>
              </a:rPr>
              <a:t>解決方案創意空間</a:t>
            </a:r>
            <a:r>
              <a:rPr lang="zh-TW" sz="1800" dirty="0">
                <a:latin typeface="PingFang TC Thin" panose="020B0200000000000000" pitchFamily="34" charset="-120"/>
                <a:ea typeface="PingFang TC Thin" panose="020B0200000000000000" pitchFamily="34" charset="-120"/>
              </a:rPr>
              <a:t>。當多個領域師生一起參與，解決方案常在跨領域的範圍發生，產出更有</a:t>
            </a:r>
            <a:r>
              <a:rPr lang="zh-TW" sz="1800" dirty="0">
                <a:solidFill>
                  <a:schemeClr val="accent1">
                    <a:lumMod val="75000"/>
                  </a:schemeClr>
                </a:solidFill>
                <a:latin typeface="PingFang TC Thin" panose="020B0200000000000000" pitchFamily="34" charset="-120"/>
                <a:ea typeface="PingFang TC Thin" panose="020B0200000000000000" pitchFamily="34" charset="-120"/>
              </a:rPr>
              <a:t>深度</a:t>
            </a:r>
            <a:r>
              <a:rPr lang="zh-TW" sz="1800" dirty="0">
                <a:latin typeface="PingFang TC Thin" panose="020B0200000000000000" pitchFamily="34" charset="-120"/>
                <a:ea typeface="PingFang TC Thin" panose="020B0200000000000000" pitchFamily="34" charset="-120"/>
              </a:rPr>
              <a:t>的設計方案。</a:t>
            </a:r>
          </a:p>
        </p:txBody>
      </p:sp>
      <p:cxnSp>
        <p:nvCxnSpPr>
          <p:cNvPr id="183" name="Shape 183"/>
          <p:cNvCxnSpPr>
            <a:cxnSpLocks/>
            <a:stCxn id="182" idx="1"/>
            <a:endCxn id="179" idx="4"/>
          </p:cNvCxnSpPr>
          <p:nvPr/>
        </p:nvCxnSpPr>
        <p:spPr>
          <a:xfrm flipH="1" flipV="1">
            <a:off x="2105829" y="2330000"/>
            <a:ext cx="1464017" cy="1365727"/>
          </a:xfrm>
          <a:prstGeom prst="straightConnector1">
            <a:avLst/>
          </a:prstGeom>
          <a:noFill/>
          <a:ln w="76200" cap="flat" cmpd="sng">
            <a:solidFill>
              <a:schemeClr val="dk2"/>
            </a:solidFill>
            <a:prstDash val="solid"/>
            <a:round/>
            <a:headEnd type="none" w="lg" len="lg"/>
            <a:tailEnd type="none" w="lg" len="lg"/>
          </a:ln>
        </p:spPr>
      </p:cxnSp>
      <p:sp>
        <p:nvSpPr>
          <p:cNvPr id="185" name="Shape 185"/>
          <p:cNvSpPr txBox="1"/>
          <p:nvPr/>
        </p:nvSpPr>
        <p:spPr>
          <a:xfrm>
            <a:off x="4830175" y="2611325"/>
            <a:ext cx="4068000" cy="2353500"/>
          </a:xfrm>
          <a:prstGeom prst="rect">
            <a:avLst/>
          </a:prstGeom>
          <a:solidFill>
            <a:srgbClr val="D0E0E3"/>
          </a:solidFill>
          <a:ln>
            <a:noFill/>
          </a:ln>
        </p:spPr>
        <p:txBody>
          <a:bodyPr wrap="square" lIns="91425" tIns="91425" rIns="91425" bIns="91425" anchor="t" anchorCtr="0">
            <a:noAutofit/>
          </a:bodyPr>
          <a:lstStyle/>
          <a:p>
            <a:pPr lvl="0">
              <a:spcBef>
                <a:spcPts val="0"/>
              </a:spcBef>
              <a:buNone/>
            </a:pPr>
            <a:r>
              <a:rPr lang="zh-TW" dirty="0">
                <a:latin typeface="PingFang TC Thin" panose="020B0200000000000000" pitchFamily="34" charset="-120"/>
                <a:ea typeface="PingFang TC Thin" panose="020B0200000000000000" pitchFamily="34" charset="-120"/>
              </a:rPr>
              <a:t>舉例：</a:t>
            </a:r>
          </a:p>
          <a:p>
            <a:pPr lvl="0">
              <a:spcBef>
                <a:spcPts val="0"/>
              </a:spcBef>
              <a:buNone/>
            </a:pPr>
            <a:r>
              <a:rPr lang="zh-TW" dirty="0">
                <a:latin typeface="PingFang TC Thin" panose="020B0200000000000000" pitchFamily="34" charset="-120"/>
                <a:ea typeface="PingFang TC Thin" panose="020B0200000000000000" pitchFamily="34" charset="-120"/>
              </a:rPr>
              <a:t>以『高齡者行動』為主題，傳統專業如工程、心理、照護，都會有『專業』的解決方案，常受限於現有的知識框架。</a:t>
            </a:r>
          </a:p>
          <a:p>
            <a:pPr lvl="0">
              <a:spcBef>
                <a:spcPts val="0"/>
              </a:spcBef>
              <a:buNone/>
            </a:pPr>
            <a:endParaRPr dirty="0">
              <a:latin typeface="PingFang TC Thin" panose="020B0200000000000000" pitchFamily="34" charset="-120"/>
              <a:ea typeface="PingFang TC Thin" panose="020B0200000000000000" pitchFamily="34" charset="-120"/>
            </a:endParaRPr>
          </a:p>
          <a:p>
            <a:pPr lvl="0">
              <a:spcBef>
                <a:spcPts val="0"/>
              </a:spcBef>
              <a:buNone/>
            </a:pPr>
            <a:r>
              <a:rPr lang="zh-TW" dirty="0">
                <a:latin typeface="PingFang TC Thin" panose="020B0200000000000000" pitchFamily="34" charset="-120"/>
                <a:ea typeface="PingFang TC Thin" panose="020B0200000000000000" pitchFamily="34" charset="-120"/>
              </a:rPr>
              <a:t>『Design Thinking』的發想與實踐過程，理想是由跨領域團隊執行，就能</a:t>
            </a:r>
            <a:r>
              <a:rPr lang="zh-TW" dirty="0">
                <a:solidFill>
                  <a:schemeClr val="accent1">
                    <a:lumMod val="50000"/>
                  </a:schemeClr>
                </a:solidFill>
                <a:latin typeface="PingFang TC Thin" panose="020B0200000000000000" pitchFamily="34" charset="-120"/>
                <a:ea typeface="PingFang TC Thin" panose="020B0200000000000000" pitchFamily="34" charset="-120"/>
              </a:rPr>
              <a:t>統合不同領域的專業</a:t>
            </a:r>
            <a:r>
              <a:rPr lang="zh-TW" dirty="0">
                <a:solidFill>
                  <a:schemeClr val="dk1"/>
                </a:solidFill>
                <a:latin typeface="PingFang TC Thin" panose="020B0200000000000000" pitchFamily="34" charset="-120"/>
                <a:ea typeface="PingFang TC Thin" panose="020B0200000000000000" pitchFamily="34" charset="-120"/>
              </a:rPr>
              <a:t>，產出創新成果，例如『</a:t>
            </a:r>
            <a:r>
              <a:rPr lang="zh-TW" dirty="0">
                <a:latin typeface="PingFang TC Thin" panose="020B0200000000000000" pitchFamily="34" charset="-120"/>
                <a:ea typeface="PingFang TC Thin" panose="020B0200000000000000" pitchFamily="34" charset="-120"/>
              </a:rPr>
              <a:t>工程X照護X心理』合作發展出的解決方案，可能是『</a:t>
            </a:r>
            <a:r>
              <a:rPr lang="zh-TW" dirty="0">
                <a:solidFill>
                  <a:schemeClr val="accent1">
                    <a:lumMod val="50000"/>
                  </a:schemeClr>
                </a:solidFill>
                <a:latin typeface="PingFang TC Thin" panose="020B0200000000000000" pitchFamily="34" charset="-120"/>
                <a:ea typeface="PingFang TC Thin" panose="020B0200000000000000" pitchFamily="34" charset="-120"/>
              </a:rPr>
              <a:t>兼顧尊嚴與安全的個人化電動車</a:t>
            </a:r>
            <a:r>
              <a:rPr lang="zh-TW" dirty="0">
                <a:latin typeface="PingFang TC Thin" panose="020B0200000000000000" pitchFamily="34" charset="-120"/>
                <a:ea typeface="PingFang TC Thin" panose="020B0200000000000000" pitchFamily="34" charset="-120"/>
              </a:rPr>
              <a:t>』。</a:t>
            </a:r>
          </a:p>
        </p:txBody>
      </p:sp>
      <p:sp>
        <p:nvSpPr>
          <p:cNvPr id="186" name="Shape 186"/>
          <p:cNvSpPr txBox="1"/>
          <p:nvPr/>
        </p:nvSpPr>
        <p:spPr>
          <a:xfrm>
            <a:off x="3171700" y="1944437"/>
            <a:ext cx="1708500" cy="424500"/>
          </a:xfrm>
          <a:prstGeom prst="rect">
            <a:avLst/>
          </a:prstGeom>
          <a:noFill/>
          <a:ln>
            <a:noFill/>
          </a:ln>
        </p:spPr>
        <p:txBody>
          <a:bodyPr wrap="square" lIns="91425" tIns="91425" rIns="91425" bIns="91425" anchor="t" anchorCtr="0">
            <a:noAutofit/>
          </a:bodyPr>
          <a:lstStyle/>
          <a:p>
            <a:pPr lvl="0" rtl="0">
              <a:spcBef>
                <a:spcPts val="0"/>
              </a:spcBef>
              <a:buNone/>
            </a:pPr>
            <a:r>
              <a:rPr lang="zh-TW" sz="1200"/>
              <a:t>單一領域創意路徑</a:t>
            </a:r>
          </a:p>
        </p:txBody>
      </p:sp>
      <p:cxnSp>
        <p:nvCxnSpPr>
          <p:cNvPr id="187" name="Shape 187"/>
          <p:cNvCxnSpPr>
            <a:cxnSpLocks/>
            <a:stCxn id="181" idx="0"/>
            <a:endCxn id="179" idx="4"/>
          </p:cNvCxnSpPr>
          <p:nvPr/>
        </p:nvCxnSpPr>
        <p:spPr>
          <a:xfrm flipH="1" flipV="1">
            <a:off x="2105829" y="2330000"/>
            <a:ext cx="505" cy="2016802"/>
          </a:xfrm>
          <a:prstGeom prst="straightConnector1">
            <a:avLst/>
          </a:prstGeom>
          <a:noFill/>
          <a:ln w="76200" cap="flat" cmpd="sng">
            <a:solidFill>
              <a:schemeClr val="dk2"/>
            </a:solidFill>
            <a:prstDash val="solid"/>
            <a:round/>
            <a:headEnd type="none" w="lg" len="lg"/>
            <a:tailEnd type="none" w="lg" len="lg"/>
          </a:ln>
        </p:spPr>
      </p:cxnSp>
      <p:cxnSp>
        <p:nvCxnSpPr>
          <p:cNvPr id="188" name="Shape 188"/>
          <p:cNvCxnSpPr>
            <a:cxnSpLocks/>
            <a:stCxn id="180" idx="7"/>
            <a:endCxn id="179" idx="4"/>
          </p:cNvCxnSpPr>
          <p:nvPr/>
        </p:nvCxnSpPr>
        <p:spPr>
          <a:xfrm flipV="1">
            <a:off x="1166962" y="2330000"/>
            <a:ext cx="938867" cy="1825801"/>
          </a:xfrm>
          <a:prstGeom prst="straightConnector1">
            <a:avLst/>
          </a:prstGeom>
          <a:noFill/>
          <a:ln w="76200" cap="flat" cmpd="sng">
            <a:solidFill>
              <a:schemeClr val="dk2"/>
            </a:solidFill>
            <a:prstDash val="solid"/>
            <a:round/>
            <a:headEnd type="none" w="lg" len="lg"/>
            <a:tailEnd type="none" w="lg" len="lg"/>
          </a:ln>
        </p:spPr>
      </p:cxnSp>
      <p:cxnSp>
        <p:nvCxnSpPr>
          <p:cNvPr id="189" name="Shape 189"/>
          <p:cNvCxnSpPr>
            <a:cxnSpLocks/>
          </p:cNvCxnSpPr>
          <p:nvPr/>
        </p:nvCxnSpPr>
        <p:spPr>
          <a:xfrm flipH="1">
            <a:off x="2137591" y="2311050"/>
            <a:ext cx="1688921" cy="1227302"/>
          </a:xfrm>
          <a:prstGeom prst="straightConnector1">
            <a:avLst/>
          </a:prstGeom>
          <a:noFill/>
          <a:ln w="9525" cap="flat" cmpd="sng">
            <a:solidFill>
              <a:srgbClr val="000000"/>
            </a:solidFill>
            <a:prstDash val="solid"/>
            <a:round/>
            <a:headEnd type="none" w="lg" len="lg"/>
            <a:tailEnd type="stealth" w="lg" len="lg"/>
          </a:ln>
        </p:spPr>
      </p:cxnSp>
      <p:cxnSp>
        <p:nvCxnSpPr>
          <p:cNvPr id="190" name="Shape 190"/>
          <p:cNvCxnSpPr>
            <a:cxnSpLocks/>
          </p:cNvCxnSpPr>
          <p:nvPr/>
        </p:nvCxnSpPr>
        <p:spPr>
          <a:xfrm flipH="1">
            <a:off x="1511818" y="2297650"/>
            <a:ext cx="2329157" cy="1249964"/>
          </a:xfrm>
          <a:prstGeom prst="straightConnector1">
            <a:avLst/>
          </a:prstGeom>
          <a:noFill/>
          <a:ln w="9525" cap="flat" cmpd="sng">
            <a:solidFill>
              <a:srgbClr val="000000"/>
            </a:solidFill>
            <a:prstDash val="solid"/>
            <a:round/>
            <a:headEnd type="none" w="lg" len="lg"/>
            <a:tailEnd type="stealth" w="lg" len="lg"/>
          </a:ln>
        </p:spPr>
      </p:cxnSp>
      <p:cxnSp>
        <p:nvCxnSpPr>
          <p:cNvPr id="191" name="Shape 191"/>
          <p:cNvCxnSpPr>
            <a:cxnSpLocks/>
          </p:cNvCxnSpPr>
          <p:nvPr/>
        </p:nvCxnSpPr>
        <p:spPr>
          <a:xfrm flipH="1">
            <a:off x="3344205" y="2310589"/>
            <a:ext cx="465787" cy="1123135"/>
          </a:xfrm>
          <a:prstGeom prst="straightConnector1">
            <a:avLst/>
          </a:prstGeom>
          <a:noFill/>
          <a:ln w="9525" cap="flat" cmpd="sng">
            <a:solidFill>
              <a:srgbClr val="000000"/>
            </a:solidFill>
            <a:prstDash val="solid"/>
            <a:round/>
            <a:headEnd type="none" w="lg" len="lg"/>
            <a:tailEnd type="stealth" w="lg" len="lg"/>
          </a:ln>
        </p:spPr>
      </p:cxnSp>
      <p:sp>
        <p:nvSpPr>
          <p:cNvPr id="179" name="Shape 179"/>
          <p:cNvSpPr/>
          <p:nvPr/>
        </p:nvSpPr>
        <p:spPr>
          <a:xfrm>
            <a:off x="1722900" y="1584500"/>
            <a:ext cx="765858" cy="745500"/>
          </a:xfrm>
          <a:prstGeom prst="ellipse">
            <a:avLst/>
          </a:prstGeom>
          <a:solidFill>
            <a:srgbClr val="FFFFFF"/>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a:spcBef>
                <a:spcPts val="0"/>
              </a:spcBef>
              <a:buNone/>
            </a:pPr>
            <a:r>
              <a:rPr lang="zh-TW">
                <a:solidFill>
                  <a:srgbClr val="45818E"/>
                </a:solidFill>
                <a:latin typeface="PingFang TC" panose="020B0400000000000000" pitchFamily="34" charset="-120"/>
                <a:ea typeface="PingFang TC" panose="020B0400000000000000" pitchFamily="34" charset="-120"/>
              </a:rPr>
              <a:t>實際問題</a:t>
            </a:r>
          </a:p>
        </p:txBody>
      </p:sp>
      <p:sp>
        <p:nvSpPr>
          <p:cNvPr id="180" name="Shape 180"/>
          <p:cNvSpPr/>
          <p:nvPr/>
        </p:nvSpPr>
        <p:spPr>
          <a:xfrm>
            <a:off x="512400" y="4046625"/>
            <a:ext cx="766867" cy="745500"/>
          </a:xfrm>
          <a:prstGeom prst="ellipse">
            <a:avLst/>
          </a:prstGeom>
          <a:solidFill>
            <a:srgbClr val="FFFFFF"/>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zh-TW">
                <a:latin typeface="PingFang TC" panose="020B0400000000000000" pitchFamily="34" charset="-120"/>
                <a:ea typeface="PingFang TC" panose="020B0400000000000000" pitchFamily="34" charset="-120"/>
              </a:rPr>
              <a:t>領域一</a:t>
            </a:r>
          </a:p>
        </p:txBody>
      </p:sp>
      <p:sp>
        <p:nvSpPr>
          <p:cNvPr id="181" name="Shape 181"/>
          <p:cNvSpPr/>
          <p:nvPr/>
        </p:nvSpPr>
        <p:spPr>
          <a:xfrm>
            <a:off x="1722900" y="4346802"/>
            <a:ext cx="766867" cy="745500"/>
          </a:xfrm>
          <a:prstGeom prst="ellipse">
            <a:avLst/>
          </a:prstGeom>
          <a:solidFill>
            <a:srgbClr val="FFFFFF"/>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zh-TW">
                <a:latin typeface="PingFang TC" panose="020B0400000000000000" pitchFamily="34" charset="-120"/>
                <a:ea typeface="PingFang TC" panose="020B0400000000000000" pitchFamily="34" charset="-120"/>
              </a:rPr>
              <a:t>領域二</a:t>
            </a:r>
          </a:p>
        </p:txBody>
      </p:sp>
      <p:sp>
        <p:nvSpPr>
          <p:cNvPr id="182" name="Shape 182"/>
          <p:cNvSpPr/>
          <p:nvPr/>
        </p:nvSpPr>
        <p:spPr>
          <a:xfrm>
            <a:off x="3457541" y="3586551"/>
            <a:ext cx="766868" cy="745500"/>
          </a:xfrm>
          <a:prstGeom prst="ellipse">
            <a:avLst/>
          </a:prstGeom>
          <a:solidFill>
            <a:srgbClr val="FFFFFF"/>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zh-TW">
                <a:latin typeface="PingFang TC" panose="020B0400000000000000" pitchFamily="34" charset="-120"/>
                <a:ea typeface="PingFang TC" panose="020B0400000000000000" pitchFamily="34" charset="-120"/>
              </a:rPr>
              <a:t>領域三</a:t>
            </a:r>
          </a:p>
        </p:txBody>
      </p:sp>
      <p:sp>
        <p:nvSpPr>
          <p:cNvPr id="184" name="Shape 184"/>
          <p:cNvSpPr txBox="1"/>
          <p:nvPr/>
        </p:nvSpPr>
        <p:spPr>
          <a:xfrm>
            <a:off x="145762" y="2838188"/>
            <a:ext cx="1608900" cy="424500"/>
          </a:xfrm>
          <a:prstGeom prst="rect">
            <a:avLst/>
          </a:prstGeom>
          <a:noFill/>
          <a:ln>
            <a:noFill/>
          </a:ln>
        </p:spPr>
        <p:txBody>
          <a:bodyPr wrap="square" lIns="91425" tIns="91425" rIns="91425" bIns="91425" anchor="t" anchorCtr="0">
            <a:noAutofit/>
          </a:bodyPr>
          <a:lstStyle/>
          <a:p>
            <a:pPr lvl="0">
              <a:spcBef>
                <a:spcPts val="0"/>
              </a:spcBef>
              <a:buNone/>
            </a:pPr>
            <a:r>
              <a:rPr lang="zh-TW" dirty="0">
                <a:latin typeface="PingFang TC Thin" panose="020B0200000000000000" pitchFamily="34" charset="-120"/>
                <a:ea typeface="PingFang TC Thin" panose="020B0200000000000000" pitchFamily="34" charset="-120"/>
              </a:rPr>
              <a:t>Design Thinking</a:t>
            </a:r>
          </a:p>
          <a:p>
            <a:pPr lvl="0">
              <a:spcBef>
                <a:spcPts val="0"/>
              </a:spcBef>
              <a:buNone/>
            </a:pPr>
            <a:r>
              <a:rPr lang="zh-TW" dirty="0">
                <a:latin typeface="PingFang TC Thin" panose="020B0200000000000000" pitchFamily="34" charset="-120"/>
                <a:ea typeface="PingFang TC Thin" panose="020B0200000000000000" pitchFamily="34" charset="-120"/>
              </a:rPr>
              <a:t>跨領域創意空間</a:t>
            </a:r>
          </a:p>
        </p:txBody>
      </p:sp>
    </p:spTree>
    <p:extLst>
      <p:ext uri="{BB962C8B-B14F-4D97-AF65-F5344CB8AC3E}">
        <p14:creationId xmlns:p14="http://schemas.microsoft.com/office/powerpoint/2010/main" val="15731577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Shape 653"/>
          <p:cNvSpPr txBox="1"/>
          <p:nvPr/>
        </p:nvSpPr>
        <p:spPr>
          <a:xfrm>
            <a:off x="377050" y="963650"/>
            <a:ext cx="8554500" cy="1770924"/>
          </a:xfrm>
          <a:prstGeom prst="rect">
            <a:avLst/>
          </a:prstGeom>
          <a:noFill/>
          <a:ln>
            <a:noFill/>
          </a:ln>
        </p:spPr>
        <p:txBody>
          <a:bodyPr lIns="91425" tIns="91425" rIns="91425" bIns="91425" anchor="t" anchorCtr="0">
            <a:noAutofit/>
          </a:bodyPr>
          <a:lstStyle/>
          <a:p>
            <a:pPr marL="457200" lvl="0" indent="-368300" rtl="0">
              <a:lnSpc>
                <a:spcPct val="115000"/>
              </a:lnSpc>
              <a:spcBef>
                <a:spcPts val="0"/>
              </a:spcBef>
              <a:buClr>
                <a:schemeClr val="accent5"/>
              </a:buClr>
              <a:buSzPct val="70000"/>
              <a:buFont typeface="Wingdings" pitchFamily="2" charset="2"/>
              <a:buChar char="l"/>
            </a:pPr>
            <a:r>
              <a:rPr lang="zh-TW" sz="2200" dirty="0">
                <a:latin typeface="PingFang TC Thin" panose="020B0200000000000000" pitchFamily="34" charset="-120"/>
                <a:ea typeface="PingFang TC Thin" panose="020B0200000000000000" pitchFamily="34" charset="-120"/>
                <a:cs typeface="Microsoft JhengHei" charset="-120"/>
              </a:rPr>
              <a:t>設計思考是學習創新的有效方法，可透過</a:t>
            </a:r>
            <a:r>
              <a:rPr lang="zh-TW" sz="2200" dirty="0">
                <a:solidFill>
                  <a:schemeClr val="accent5"/>
                </a:solidFill>
                <a:latin typeface="PingFang TC Thin" panose="020B0200000000000000" pitchFamily="34" charset="-120"/>
                <a:ea typeface="PingFang TC Thin" panose="020B0200000000000000" pitchFamily="34" charset="-120"/>
                <a:cs typeface="Microsoft JhengHei" charset="-120"/>
              </a:rPr>
              <a:t>跨領域工作坊</a:t>
            </a:r>
            <a:r>
              <a:rPr lang="zh-TW" sz="2200" dirty="0">
                <a:latin typeface="PingFang TC Thin" panose="020B0200000000000000" pitchFamily="34" charset="-120"/>
                <a:ea typeface="PingFang TC Thin" panose="020B0200000000000000" pitchFamily="34" charset="-120"/>
                <a:cs typeface="Microsoft JhengHei" charset="-120"/>
              </a:rPr>
              <a:t>來實踐</a:t>
            </a:r>
          </a:p>
          <a:p>
            <a:pPr marL="457200" lvl="0" indent="-368300">
              <a:lnSpc>
                <a:spcPct val="115000"/>
              </a:lnSpc>
              <a:buClr>
                <a:schemeClr val="accent5"/>
              </a:buClr>
              <a:buSzPct val="70000"/>
              <a:buFont typeface="Wingdings" pitchFamily="2" charset="2"/>
              <a:buChar char="l"/>
            </a:pPr>
            <a:r>
              <a:rPr lang="zh-TW" altLang="en-US" sz="2200" dirty="0">
                <a:solidFill>
                  <a:schemeClr val="dk1"/>
                </a:solidFill>
                <a:latin typeface="PingFang TC Thin" panose="020B0200000000000000" pitchFamily="34" charset="-120"/>
                <a:ea typeface="PingFang TC Thin" panose="020B0200000000000000" pitchFamily="34" charset="-120"/>
                <a:cs typeface="Microsoft JhengHei" charset="-120"/>
              </a:rPr>
              <a:t>苗圃</a:t>
            </a:r>
            <a:r>
              <a:rPr lang="zh-TW" sz="2200" dirty="0">
                <a:solidFill>
                  <a:schemeClr val="dk1"/>
                </a:solidFill>
                <a:latin typeface="PingFang TC Thin" panose="020B0200000000000000" pitchFamily="34" charset="-120"/>
                <a:ea typeface="PingFang TC Thin" panose="020B0200000000000000" pitchFamily="34" charset="-120"/>
                <a:cs typeface="Microsoft JhengHei" charset="-120"/>
              </a:rPr>
              <a:t>跨領域工作坊特色：</a:t>
            </a:r>
            <a:r>
              <a:rPr lang="zh-TW" altLang="zh-TW" sz="2200" dirty="0">
                <a:solidFill>
                  <a:schemeClr val="accent5"/>
                </a:solidFill>
                <a:latin typeface="PingFang TC Thin" panose="020B0200000000000000" pitchFamily="34" charset="-120"/>
                <a:ea typeface="PingFang TC Thin" panose="020B0200000000000000" pitchFamily="34" charset="-120"/>
                <a:cs typeface="Microsoft JhengHei" charset="-120"/>
              </a:rPr>
              <a:t>雙教師</a:t>
            </a:r>
            <a:r>
              <a:rPr lang="zh-TW" altLang="zh-TW" sz="2200" dirty="0">
                <a:solidFill>
                  <a:schemeClr val="dk1"/>
                </a:solidFill>
                <a:latin typeface="PingFang TC Thin" panose="020B0200000000000000" pitchFamily="34" charset="-120"/>
                <a:ea typeface="PingFang TC Thin" panose="020B0200000000000000" pitchFamily="34" charset="-120"/>
                <a:cs typeface="Microsoft JhengHei" charset="-120"/>
              </a:rPr>
              <a:t>、</a:t>
            </a:r>
            <a:r>
              <a:rPr lang="zh-TW" altLang="en-US" sz="2200" dirty="0">
                <a:solidFill>
                  <a:schemeClr val="accent5"/>
                </a:solidFill>
                <a:latin typeface="PingFang TC Thin" panose="020B0200000000000000" pitchFamily="34" charset="-120"/>
                <a:ea typeface="PingFang TC Thin" panose="020B0200000000000000" pitchFamily="34" charset="-120"/>
                <a:cs typeface="Microsoft JhengHei" charset="-120"/>
              </a:rPr>
              <a:t>真</a:t>
            </a:r>
            <a:r>
              <a:rPr lang="zh-TW" sz="2200" dirty="0">
                <a:solidFill>
                  <a:schemeClr val="accent5"/>
                </a:solidFill>
                <a:latin typeface="PingFang TC Thin" panose="020B0200000000000000" pitchFamily="34" charset="-120"/>
                <a:ea typeface="PingFang TC Thin" panose="020B0200000000000000" pitchFamily="34" charset="-120"/>
                <a:cs typeface="Microsoft JhengHei" charset="-120"/>
              </a:rPr>
              <a:t>議題</a:t>
            </a:r>
            <a:r>
              <a:rPr lang="zh-TW" sz="2200" dirty="0">
                <a:solidFill>
                  <a:schemeClr val="dk1"/>
                </a:solidFill>
                <a:latin typeface="PingFang TC Thin" panose="020B0200000000000000" pitchFamily="34" charset="-120"/>
                <a:ea typeface="PingFang TC Thin" panose="020B0200000000000000" pitchFamily="34" charset="-120"/>
                <a:cs typeface="Microsoft JhengHei" charset="-120"/>
              </a:rPr>
              <a:t>、</a:t>
            </a:r>
            <a:r>
              <a:rPr lang="zh-TW" sz="2200" dirty="0">
                <a:solidFill>
                  <a:schemeClr val="accent5"/>
                </a:solidFill>
                <a:latin typeface="PingFang TC Thin" panose="020B0200000000000000" pitchFamily="34" charset="-120"/>
                <a:ea typeface="PingFang TC Thin" panose="020B0200000000000000" pitchFamily="34" charset="-120"/>
                <a:cs typeface="Microsoft JhengHei" charset="-120"/>
              </a:rPr>
              <a:t>多元生</a:t>
            </a:r>
            <a:r>
              <a:rPr lang="zh-TW" sz="2200" dirty="0">
                <a:solidFill>
                  <a:schemeClr val="dk1"/>
                </a:solidFill>
                <a:latin typeface="PingFang TC Thin" panose="020B0200000000000000" pitchFamily="34" charset="-120"/>
                <a:ea typeface="PingFang TC Thin" panose="020B0200000000000000" pitchFamily="34" charset="-120"/>
                <a:cs typeface="Microsoft JhengHei" charset="-120"/>
              </a:rPr>
              <a:t>、</a:t>
            </a:r>
            <a:r>
              <a:rPr lang="zh-TW" sz="2200" dirty="0">
                <a:solidFill>
                  <a:schemeClr val="accent5"/>
                </a:solidFill>
                <a:latin typeface="PingFang TC Thin" panose="020B0200000000000000" pitchFamily="34" charset="-120"/>
                <a:ea typeface="PingFang TC Thin" panose="020B0200000000000000" pitchFamily="34" charset="-120"/>
                <a:cs typeface="Microsoft JhengHei" charset="-120"/>
              </a:rPr>
              <a:t>動手做</a:t>
            </a:r>
            <a:r>
              <a:rPr lang="zh-TW" sz="2200" dirty="0">
                <a:solidFill>
                  <a:schemeClr val="dk1"/>
                </a:solidFill>
                <a:latin typeface="PingFang TC Thin" panose="020B0200000000000000" pitchFamily="34" charset="-120"/>
                <a:ea typeface="PingFang TC Thin" panose="020B0200000000000000" pitchFamily="34" charset="-120"/>
                <a:cs typeface="Microsoft JhengHei" charset="-120"/>
              </a:rPr>
              <a:t>、</a:t>
            </a:r>
            <a:r>
              <a:rPr lang="zh-TW" sz="2200" dirty="0">
                <a:solidFill>
                  <a:schemeClr val="accent5"/>
                </a:solidFill>
                <a:latin typeface="PingFang TC Thin" panose="020B0200000000000000" pitchFamily="34" charset="-120"/>
                <a:ea typeface="PingFang TC Thin" panose="020B0200000000000000" pitchFamily="34" charset="-120"/>
                <a:cs typeface="Microsoft JhengHei" charset="-120"/>
              </a:rPr>
              <a:t>微學分</a:t>
            </a:r>
          </a:p>
          <a:p>
            <a:pPr marL="457200" lvl="0" indent="-368300">
              <a:lnSpc>
                <a:spcPct val="115000"/>
              </a:lnSpc>
              <a:buClr>
                <a:schemeClr val="accent5"/>
              </a:buClr>
              <a:buSzPct val="70000"/>
              <a:buFont typeface="Wingdings" pitchFamily="2" charset="2"/>
              <a:buChar char="l"/>
            </a:pPr>
            <a:r>
              <a:rPr lang="zh-TW" altLang="en-US" sz="2200" dirty="0">
                <a:solidFill>
                  <a:schemeClr val="dk1"/>
                </a:solidFill>
                <a:latin typeface="PingFang TC Thin" panose="020B0200000000000000" pitchFamily="34" charset="-120"/>
                <a:ea typeface="PingFang TC Thin" panose="020B0200000000000000" pitchFamily="34" charset="-120"/>
                <a:cs typeface="Microsoft JhengHei" charset="-120"/>
              </a:rPr>
              <a:t>苗圃</a:t>
            </a:r>
            <a:r>
              <a:rPr lang="zh-TW" sz="2200" dirty="0">
                <a:solidFill>
                  <a:schemeClr val="dk1"/>
                </a:solidFill>
                <a:latin typeface="PingFang TC Thin" panose="020B0200000000000000" pitchFamily="34" charset="-120"/>
                <a:ea typeface="PingFang TC Thin" panose="020B0200000000000000" pitchFamily="34" charset="-120"/>
                <a:cs typeface="Microsoft JhengHei" charset="-120"/>
              </a:rPr>
              <a:t>跨領域工作坊的規劃：皆為</a:t>
            </a:r>
            <a:r>
              <a:rPr lang="zh-TW" sz="2200" dirty="0">
                <a:solidFill>
                  <a:schemeClr val="accent5"/>
                </a:solidFill>
                <a:latin typeface="PingFang TC Thin" panose="020B0200000000000000" pitchFamily="34" charset="-120"/>
                <a:ea typeface="PingFang TC Thin" panose="020B0200000000000000" pitchFamily="34" charset="-120"/>
                <a:cs typeface="Microsoft JhengHei" charset="-120"/>
              </a:rPr>
              <a:t>兩天</a:t>
            </a:r>
            <a:r>
              <a:rPr lang="zh-TW" sz="2200" dirty="0">
                <a:solidFill>
                  <a:schemeClr val="dk1"/>
                </a:solidFill>
                <a:latin typeface="PingFang TC Thin" panose="020B0200000000000000" pitchFamily="34" charset="-120"/>
                <a:ea typeface="PingFang TC Thin" panose="020B0200000000000000" pitchFamily="34" charset="-120"/>
                <a:cs typeface="Microsoft JhengHei" charset="-120"/>
              </a:rPr>
              <a:t>，包含</a:t>
            </a:r>
            <a:r>
              <a:rPr lang="zh-TW" sz="2200" dirty="0">
                <a:solidFill>
                  <a:schemeClr val="accent5"/>
                </a:solidFill>
                <a:latin typeface="PingFang TC Thin" panose="020B0200000000000000" pitchFamily="34" charset="-120"/>
                <a:ea typeface="PingFang TC Thin" panose="020B0200000000000000" pitchFamily="34" charset="-120"/>
                <a:cs typeface="Microsoft JhengHei" charset="-120"/>
              </a:rPr>
              <a:t>設計思考流程</a:t>
            </a:r>
            <a:r>
              <a:rPr lang="zh-TW" sz="2200" dirty="0">
                <a:solidFill>
                  <a:schemeClr val="dk1"/>
                </a:solidFill>
                <a:latin typeface="PingFang TC Thin" panose="020B0200000000000000" pitchFamily="34" charset="-120"/>
                <a:ea typeface="PingFang TC Thin" panose="020B0200000000000000" pitchFamily="34" charset="-120"/>
                <a:cs typeface="Microsoft JhengHei" charset="-120"/>
              </a:rPr>
              <a:t>的同理、釐清、發想、</a:t>
            </a:r>
            <a:r>
              <a:rPr lang="zh-TW" altLang="en-US" sz="2200" dirty="0">
                <a:solidFill>
                  <a:schemeClr val="dk1"/>
                </a:solidFill>
                <a:latin typeface="PingFang TC Thin" panose="020B0200000000000000" pitchFamily="34" charset="-120"/>
                <a:ea typeface="PingFang TC Thin" panose="020B0200000000000000" pitchFamily="34" charset="-120"/>
                <a:cs typeface="Microsoft JhengHei" charset="-120"/>
              </a:rPr>
              <a:t>原型</a:t>
            </a:r>
            <a:r>
              <a:rPr lang="zh-TW" sz="2200" dirty="0">
                <a:solidFill>
                  <a:schemeClr val="dk1"/>
                </a:solidFill>
                <a:latin typeface="PingFang TC Thin" panose="020B0200000000000000" pitchFamily="34" charset="-120"/>
                <a:ea typeface="PingFang TC Thin" panose="020B0200000000000000" pitchFamily="34" charset="-120"/>
                <a:cs typeface="Microsoft JhengHei" charset="-120"/>
              </a:rPr>
              <a:t>、驗證歷程的精神。</a:t>
            </a:r>
          </a:p>
          <a:p>
            <a:pPr marL="342900" lvl="0" indent="-342900" rtl="0">
              <a:spcBef>
                <a:spcPts val="0"/>
              </a:spcBef>
              <a:buFont typeface="Arial" panose="020B0604020202020204" pitchFamily="34" charset="0"/>
              <a:buChar char="•"/>
            </a:pPr>
            <a:endParaRPr sz="2200" dirty="0">
              <a:latin typeface="PingFang TC Thin" panose="020B0200000000000000" pitchFamily="34" charset="-120"/>
              <a:ea typeface="PingFang TC Thin" panose="020B0200000000000000" pitchFamily="34" charset="-120"/>
              <a:cs typeface="Heiti TC Light" charset="-120"/>
            </a:endParaRPr>
          </a:p>
          <a:p>
            <a:pPr lvl="0" rtl="0">
              <a:spcBef>
                <a:spcPts val="0"/>
              </a:spcBef>
              <a:buClr>
                <a:schemeClr val="dk1"/>
              </a:buClr>
              <a:buFont typeface="Arial"/>
              <a:buNone/>
            </a:pPr>
            <a:endParaRPr sz="2400" dirty="0">
              <a:solidFill>
                <a:srgbClr val="CC0000"/>
              </a:solidFill>
              <a:latin typeface="PingFang TC Thin" panose="020B0200000000000000" pitchFamily="34" charset="-120"/>
              <a:ea typeface="PingFang TC Thin" panose="020B0200000000000000" pitchFamily="34" charset="-120"/>
              <a:cs typeface="Heiti TC Light" charset="-120"/>
            </a:endParaRPr>
          </a:p>
        </p:txBody>
      </p:sp>
      <p:sp>
        <p:nvSpPr>
          <p:cNvPr id="654" name="Shape 654"/>
          <p:cNvSpPr txBox="1"/>
          <p:nvPr/>
        </p:nvSpPr>
        <p:spPr>
          <a:xfrm>
            <a:off x="420150" y="57375"/>
            <a:ext cx="8303700" cy="1084200"/>
          </a:xfrm>
          <a:prstGeom prst="rect">
            <a:avLst/>
          </a:prstGeom>
          <a:noFill/>
          <a:ln>
            <a:noFill/>
          </a:ln>
        </p:spPr>
        <p:txBody>
          <a:bodyPr lIns="91425" tIns="91425" rIns="91425" bIns="91425" anchor="ctr" anchorCtr="0">
            <a:noAutofit/>
          </a:bodyPr>
          <a:lstStyle/>
          <a:p>
            <a:pPr lvl="0" rtl="0">
              <a:spcBef>
                <a:spcPts val="0"/>
              </a:spcBef>
              <a:buNone/>
            </a:pPr>
            <a:r>
              <a:rPr lang="zh-TW" sz="3000" dirty="0">
                <a:latin typeface="PingFang TC" panose="020B0400000000000000" pitchFamily="34" charset="-120"/>
                <a:ea typeface="PingFang TC" panose="020B0400000000000000" pitchFamily="34" charset="-120"/>
                <a:cs typeface="Microsoft JhengHei" charset="-120"/>
              </a:rPr>
              <a:t>小結</a:t>
            </a:r>
            <a:r>
              <a:rPr lang="zh-TW" altLang="en-US" sz="3000" dirty="0">
                <a:latin typeface="PingFang TC" panose="020B0400000000000000" pitchFamily="34" charset="-120"/>
                <a:ea typeface="PingFang TC" panose="020B0400000000000000" pitchFamily="34" charset="-120"/>
                <a:cs typeface="Microsoft JhengHei" charset="-120"/>
              </a:rPr>
              <a:t>一</a:t>
            </a:r>
            <a:endParaRPr lang="zh-TW" sz="3000" dirty="0">
              <a:latin typeface="PingFang TC" panose="020B0400000000000000" pitchFamily="34" charset="-120"/>
              <a:ea typeface="PingFang TC" panose="020B0400000000000000" pitchFamily="34" charset="-120"/>
              <a:cs typeface="Microsoft JhengHei" charset="-120"/>
            </a:endParaRPr>
          </a:p>
        </p:txBody>
      </p:sp>
    </p:spTree>
    <p:extLst>
      <p:ext uri="{BB962C8B-B14F-4D97-AF65-F5344CB8AC3E}">
        <p14:creationId xmlns:p14="http://schemas.microsoft.com/office/powerpoint/2010/main" val="327604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Shape 653"/>
          <p:cNvSpPr txBox="1"/>
          <p:nvPr/>
        </p:nvSpPr>
        <p:spPr>
          <a:xfrm>
            <a:off x="377050" y="963650"/>
            <a:ext cx="8554500" cy="4078500"/>
          </a:xfrm>
          <a:prstGeom prst="rect">
            <a:avLst/>
          </a:prstGeom>
          <a:noFill/>
          <a:ln>
            <a:noFill/>
          </a:ln>
        </p:spPr>
        <p:txBody>
          <a:bodyPr lIns="91425" tIns="91425" rIns="91425" bIns="91425" anchor="t" anchorCtr="0">
            <a:noAutofit/>
          </a:bodyPr>
          <a:lstStyle/>
          <a:p>
            <a:pPr marL="457200" lvl="0" indent="-368300">
              <a:lnSpc>
                <a:spcPct val="115000"/>
              </a:lnSpc>
              <a:buClr>
                <a:schemeClr val="accent5"/>
              </a:buClr>
              <a:buSzPct val="70000"/>
              <a:buChar char="●"/>
            </a:pPr>
            <a:r>
              <a:rPr lang="zh-TW" altLang="en-US" sz="2200" dirty="0">
                <a:solidFill>
                  <a:schemeClr val="dk1"/>
                </a:solidFill>
                <a:latin typeface="PingFang TC Thin" panose="020B0200000000000000" pitchFamily="34" charset="-120"/>
                <a:ea typeface="PingFang TC Thin" panose="020B0200000000000000" pitchFamily="34" charset="-120"/>
                <a:cs typeface="Microsoft JhengHei" charset="-120"/>
              </a:rPr>
              <a:t>苗圃</a:t>
            </a:r>
            <a:r>
              <a:rPr lang="zh-TW" sz="2200" dirty="0">
                <a:latin typeface="PingFang TC Thin" panose="020B0200000000000000" pitchFamily="34" charset="-120"/>
                <a:ea typeface="PingFang TC Thin" panose="020B0200000000000000" pitchFamily="34" charset="-120"/>
                <a:cs typeface="Microsoft JhengHei" charset="-120"/>
              </a:rPr>
              <a:t>工作坊的操作可分為兩種類型：</a:t>
            </a:r>
          </a:p>
          <a:p>
            <a:pPr marL="914400" lvl="1" indent="-368300" rtl="0">
              <a:lnSpc>
                <a:spcPct val="115000"/>
              </a:lnSpc>
              <a:spcBef>
                <a:spcPts val="0"/>
              </a:spcBef>
              <a:buClr>
                <a:schemeClr val="accent4">
                  <a:lumMod val="50000"/>
                </a:schemeClr>
              </a:buClr>
              <a:buSzPct val="40000"/>
              <a:buChar char="○"/>
            </a:pPr>
            <a:r>
              <a:rPr lang="zh-TW" sz="3600" dirty="0">
                <a:solidFill>
                  <a:schemeClr val="accent1"/>
                </a:solidFill>
                <a:latin typeface="PingFang TC Thin" panose="020B0200000000000000" pitchFamily="34" charset="-120"/>
                <a:ea typeface="PingFang TC Thin" panose="020B0200000000000000" pitchFamily="34" charset="-120"/>
                <a:cs typeface="Microsoft JhengHei" charset="-120"/>
              </a:rPr>
              <a:t>X</a:t>
            </a:r>
            <a:r>
              <a:rPr lang="zh-TW" sz="2200" dirty="0">
                <a:latin typeface="PingFang TC Thin" panose="020B0200000000000000" pitchFamily="34" charset="-120"/>
                <a:ea typeface="PingFang TC Thin" panose="020B0200000000000000" pitchFamily="34" charset="-120"/>
                <a:cs typeface="Microsoft JhengHei" charset="-120"/>
              </a:rPr>
              <a:t>型重視「</a:t>
            </a:r>
            <a:r>
              <a:rPr lang="zh-TW" sz="2200" dirty="0">
                <a:solidFill>
                  <a:schemeClr val="accent5"/>
                </a:solidFill>
                <a:latin typeface="PingFang TC Thin" panose="020B0200000000000000" pitchFamily="34" charset="-120"/>
                <a:ea typeface="PingFang TC Thin" panose="020B0200000000000000" pitchFamily="34" charset="-120"/>
                <a:cs typeface="Microsoft JhengHei" charset="-120"/>
              </a:rPr>
              <a:t>問題探索</a:t>
            </a:r>
            <a:r>
              <a:rPr lang="zh-TW" sz="2200" dirty="0">
                <a:latin typeface="PingFang TC Thin" panose="020B0200000000000000" pitchFamily="34" charset="-120"/>
                <a:ea typeface="PingFang TC Thin" panose="020B0200000000000000" pitchFamily="34" charset="-120"/>
                <a:cs typeface="Microsoft JhengHei" charset="-120"/>
              </a:rPr>
              <a:t>」、強調「</a:t>
            </a:r>
            <a:r>
              <a:rPr lang="zh-TW" sz="2200" dirty="0">
                <a:solidFill>
                  <a:schemeClr val="accent5"/>
                </a:solidFill>
                <a:latin typeface="PingFang TC Thin" panose="020B0200000000000000" pitchFamily="34" charset="-120"/>
                <a:ea typeface="PingFang TC Thin" panose="020B0200000000000000" pitchFamily="34" charset="-120"/>
                <a:cs typeface="Microsoft JhengHei" charset="-120"/>
              </a:rPr>
              <a:t>觀察體驗</a:t>
            </a:r>
            <a:r>
              <a:rPr lang="zh-TW" sz="2200" dirty="0">
                <a:latin typeface="PingFang TC Thin" panose="020B0200000000000000" pitchFamily="34" charset="-120"/>
                <a:ea typeface="PingFang TC Thin" panose="020B0200000000000000" pitchFamily="34" charset="-120"/>
                <a:cs typeface="Microsoft JhengHei" charset="-120"/>
              </a:rPr>
              <a:t>」，產出重點為使用者研究、解決方案的提案構想。</a:t>
            </a:r>
          </a:p>
          <a:p>
            <a:pPr marL="914400" lvl="1" indent="-368300" rtl="0">
              <a:lnSpc>
                <a:spcPct val="115000"/>
              </a:lnSpc>
              <a:spcBef>
                <a:spcPts val="0"/>
              </a:spcBef>
              <a:buClr>
                <a:schemeClr val="accent4">
                  <a:lumMod val="50000"/>
                </a:schemeClr>
              </a:buClr>
              <a:buSzPct val="40000"/>
              <a:buChar char="○"/>
            </a:pPr>
            <a:r>
              <a:rPr lang="zh-TW" sz="3600" dirty="0">
                <a:solidFill>
                  <a:schemeClr val="accent1"/>
                </a:solidFill>
                <a:latin typeface="PingFang TC Thin" panose="020B0200000000000000" pitchFamily="34" charset="-120"/>
                <a:ea typeface="PingFang TC Thin" panose="020B0200000000000000" pitchFamily="34" charset="-120"/>
                <a:cs typeface="Microsoft JhengHei" charset="-120"/>
              </a:rPr>
              <a:t>Y</a:t>
            </a:r>
            <a:r>
              <a:rPr lang="zh-TW" sz="2200" dirty="0">
                <a:latin typeface="PingFang TC Thin" panose="020B0200000000000000" pitchFamily="34" charset="-120"/>
                <a:ea typeface="PingFang TC Thin" panose="020B0200000000000000" pitchFamily="34" charset="-120"/>
                <a:cs typeface="Microsoft JhengHei" charset="-120"/>
              </a:rPr>
              <a:t>型重視「</a:t>
            </a:r>
            <a:r>
              <a:rPr lang="zh-TW" sz="2200" dirty="0">
                <a:solidFill>
                  <a:schemeClr val="accent5"/>
                </a:solidFill>
                <a:latin typeface="PingFang TC Thin" panose="020B0200000000000000" pitchFamily="34" charset="-120"/>
                <a:ea typeface="PingFang TC Thin" panose="020B0200000000000000" pitchFamily="34" charset="-120"/>
                <a:cs typeface="Microsoft JhengHei" charset="-120"/>
              </a:rPr>
              <a:t>問題解決</a:t>
            </a:r>
            <a:r>
              <a:rPr lang="zh-TW" sz="2200" dirty="0">
                <a:latin typeface="PingFang TC Thin" panose="020B0200000000000000" pitchFamily="34" charset="-120"/>
                <a:ea typeface="PingFang TC Thin" panose="020B0200000000000000" pitchFamily="34" charset="-120"/>
                <a:cs typeface="Microsoft JhengHei" charset="-120"/>
              </a:rPr>
              <a:t>」、強調「</a:t>
            </a:r>
            <a:r>
              <a:rPr lang="zh-TW" sz="2200" dirty="0">
                <a:solidFill>
                  <a:schemeClr val="accent5"/>
                </a:solidFill>
                <a:latin typeface="PingFang TC Thin" panose="020B0200000000000000" pitchFamily="34" charset="-120"/>
                <a:ea typeface="PingFang TC Thin" panose="020B0200000000000000" pitchFamily="34" charset="-120"/>
                <a:cs typeface="Microsoft JhengHei" charset="-120"/>
              </a:rPr>
              <a:t>動手實作</a:t>
            </a:r>
            <a:r>
              <a:rPr lang="zh-TW" sz="2200" dirty="0">
                <a:latin typeface="PingFang TC Thin" panose="020B0200000000000000" pitchFamily="34" charset="-120"/>
                <a:ea typeface="PingFang TC Thin" panose="020B0200000000000000" pitchFamily="34" charset="-120"/>
                <a:cs typeface="Microsoft JhengHei" charset="-120"/>
              </a:rPr>
              <a:t>」，產出重點為實際可驗證的產品原型。</a:t>
            </a:r>
          </a:p>
          <a:p>
            <a:pPr lvl="0" rtl="0">
              <a:spcBef>
                <a:spcPts val="0"/>
              </a:spcBef>
              <a:buNone/>
            </a:pPr>
            <a:endParaRPr lang="en-US" altLang="zh-TW" sz="2200" dirty="0">
              <a:latin typeface="PingFang TC Thin" panose="020B0200000000000000" pitchFamily="34" charset="-120"/>
              <a:ea typeface="PingFang TC Thin" panose="020B0200000000000000" pitchFamily="34" charset="-120"/>
              <a:cs typeface="Heiti TC Light" charset="-120"/>
            </a:endParaRPr>
          </a:p>
          <a:p>
            <a:pPr lvl="0" rtl="0">
              <a:spcBef>
                <a:spcPts val="0"/>
              </a:spcBef>
              <a:buNone/>
            </a:pPr>
            <a:r>
              <a:rPr lang="zh-TW" altLang="en-US" sz="3600" dirty="0">
                <a:solidFill>
                  <a:srgbClr val="FF0000"/>
                </a:solidFill>
                <a:latin typeface="PingFang TC Thin" panose="020B0200000000000000" pitchFamily="34" charset="-120"/>
                <a:ea typeface="PingFang TC Thin" panose="020B0200000000000000" pitchFamily="34" charset="-120"/>
                <a:cs typeface="Heiti TC Light" charset="-120"/>
              </a:rPr>
              <a:t>無論是</a:t>
            </a:r>
            <a:r>
              <a:rPr lang="en-US" altLang="zh-TW" sz="3600" dirty="0">
                <a:solidFill>
                  <a:srgbClr val="FF0000"/>
                </a:solidFill>
                <a:latin typeface="PingFang TC Thin" panose="020B0200000000000000" pitchFamily="34" charset="-120"/>
                <a:ea typeface="PingFang TC Thin" panose="020B0200000000000000" pitchFamily="34" charset="-120"/>
                <a:cs typeface="Heiti TC Light" charset="-120"/>
              </a:rPr>
              <a:t>X</a:t>
            </a:r>
            <a:r>
              <a:rPr lang="zh-TW" altLang="en-US" sz="3600" dirty="0">
                <a:solidFill>
                  <a:srgbClr val="FF0000"/>
                </a:solidFill>
                <a:latin typeface="PingFang TC Thin" panose="020B0200000000000000" pitchFamily="34" charset="-120"/>
                <a:ea typeface="PingFang TC Thin" panose="020B0200000000000000" pitchFamily="34" charset="-120"/>
                <a:cs typeface="Heiti TC Light" charset="-120"/>
              </a:rPr>
              <a:t>型或</a:t>
            </a:r>
            <a:r>
              <a:rPr lang="en-US" altLang="zh-TW" sz="3600" dirty="0">
                <a:solidFill>
                  <a:srgbClr val="FF0000"/>
                </a:solidFill>
                <a:latin typeface="PingFang TC Thin" panose="020B0200000000000000" pitchFamily="34" charset="-120"/>
                <a:ea typeface="PingFang TC Thin" panose="020B0200000000000000" pitchFamily="34" charset="-120"/>
                <a:cs typeface="Heiti TC Light" charset="-120"/>
              </a:rPr>
              <a:t>Y</a:t>
            </a:r>
            <a:r>
              <a:rPr lang="zh-TW" altLang="en-US" sz="3600" dirty="0">
                <a:solidFill>
                  <a:srgbClr val="FF0000"/>
                </a:solidFill>
                <a:latin typeface="PingFang TC Thin" panose="020B0200000000000000" pitchFamily="34" charset="-120"/>
                <a:ea typeface="PingFang TC Thin" panose="020B0200000000000000" pitchFamily="34" charset="-120"/>
                <a:cs typeface="Heiti TC Light" charset="-120"/>
              </a:rPr>
              <a:t>型工作坊，設計思考五步驟都會跑完。</a:t>
            </a:r>
            <a:endParaRPr sz="3600" dirty="0">
              <a:solidFill>
                <a:srgbClr val="FF0000"/>
              </a:solidFill>
              <a:latin typeface="PingFang TC Thin" panose="020B0200000000000000" pitchFamily="34" charset="-120"/>
              <a:ea typeface="PingFang TC Thin" panose="020B0200000000000000" pitchFamily="34" charset="-120"/>
              <a:cs typeface="Heiti TC Light" charset="-120"/>
            </a:endParaRPr>
          </a:p>
          <a:p>
            <a:pPr lvl="0" rtl="0">
              <a:spcBef>
                <a:spcPts val="0"/>
              </a:spcBef>
              <a:buClr>
                <a:schemeClr val="dk1"/>
              </a:buClr>
              <a:buFont typeface="Arial"/>
              <a:buNone/>
            </a:pPr>
            <a:endParaRPr sz="2400" dirty="0">
              <a:solidFill>
                <a:srgbClr val="CC0000"/>
              </a:solidFill>
              <a:latin typeface="PingFang TC Thin" panose="020B0200000000000000" pitchFamily="34" charset="-120"/>
              <a:ea typeface="PingFang TC Thin" panose="020B0200000000000000" pitchFamily="34" charset="-120"/>
              <a:cs typeface="Heiti TC Light" charset="-120"/>
            </a:endParaRPr>
          </a:p>
        </p:txBody>
      </p:sp>
      <p:sp>
        <p:nvSpPr>
          <p:cNvPr id="654" name="Shape 654"/>
          <p:cNvSpPr txBox="1"/>
          <p:nvPr/>
        </p:nvSpPr>
        <p:spPr>
          <a:xfrm>
            <a:off x="420150" y="57375"/>
            <a:ext cx="8303700" cy="1084200"/>
          </a:xfrm>
          <a:prstGeom prst="rect">
            <a:avLst/>
          </a:prstGeom>
          <a:noFill/>
          <a:ln>
            <a:noFill/>
          </a:ln>
        </p:spPr>
        <p:txBody>
          <a:bodyPr lIns="91425" tIns="91425" rIns="91425" bIns="91425" anchor="ctr" anchorCtr="0">
            <a:noAutofit/>
          </a:bodyPr>
          <a:lstStyle/>
          <a:p>
            <a:pPr lvl="0" rtl="0">
              <a:spcBef>
                <a:spcPts val="0"/>
              </a:spcBef>
              <a:buNone/>
            </a:pPr>
            <a:r>
              <a:rPr lang="zh-TW" sz="3000" b="1" dirty="0">
                <a:latin typeface="Microsoft JhengHei" charset="-120"/>
                <a:ea typeface="Microsoft JhengHei" charset="-120"/>
                <a:cs typeface="Microsoft JhengHei" charset="-120"/>
              </a:rPr>
              <a:t>小結</a:t>
            </a:r>
            <a:r>
              <a:rPr lang="zh-TW" altLang="en-US" sz="3000" b="1" dirty="0">
                <a:latin typeface="Microsoft JhengHei" charset="-120"/>
                <a:ea typeface="Microsoft JhengHei" charset="-120"/>
                <a:cs typeface="Microsoft JhengHei" charset="-120"/>
              </a:rPr>
              <a:t>二</a:t>
            </a:r>
            <a:endParaRPr lang="zh-TW" sz="3000" b="1" dirty="0">
              <a:latin typeface="Microsoft JhengHei" charset="-120"/>
              <a:ea typeface="Microsoft JhengHei" charset="-120"/>
              <a:cs typeface="Microsoft JhengHei" charset="-120"/>
            </a:endParaRPr>
          </a:p>
        </p:txBody>
      </p:sp>
    </p:spTree>
    <p:extLst>
      <p:ext uri="{BB962C8B-B14F-4D97-AF65-F5344CB8AC3E}">
        <p14:creationId xmlns:p14="http://schemas.microsoft.com/office/powerpoint/2010/main" val="121080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8" name="圖片 7">
            <a:extLst>
              <a:ext uri="{FF2B5EF4-FFF2-40B4-BE49-F238E27FC236}">
                <a16:creationId xmlns:a16="http://schemas.microsoft.com/office/drawing/2014/main" id="{1325B838-79BF-4E8E-B04A-CB00CB3239C3}"/>
              </a:ext>
            </a:extLst>
          </p:cNvPr>
          <p:cNvPicPr>
            <a:picLocks noChangeAspect="1"/>
          </p:cNvPicPr>
          <p:nvPr/>
        </p:nvPicPr>
        <p:blipFill rotWithShape="1">
          <a:blip r:embed="rId3"/>
          <a:srcRect l="20842" t="13649" r="18784" b="16015"/>
          <a:stretch/>
        </p:blipFill>
        <p:spPr>
          <a:xfrm>
            <a:off x="117659" y="4287233"/>
            <a:ext cx="668214" cy="769583"/>
          </a:xfrm>
          <a:prstGeom prst="rect">
            <a:avLst/>
          </a:prstGeom>
        </p:spPr>
      </p:pic>
      <p:sp>
        <p:nvSpPr>
          <p:cNvPr id="2" name="文字方塊 1">
            <a:extLst>
              <a:ext uri="{FF2B5EF4-FFF2-40B4-BE49-F238E27FC236}">
                <a16:creationId xmlns:a16="http://schemas.microsoft.com/office/drawing/2014/main" id="{3DD13972-B5F3-4B6B-B38F-3DF9F9464E92}"/>
              </a:ext>
            </a:extLst>
          </p:cNvPr>
          <p:cNvSpPr txBox="1"/>
          <p:nvPr/>
        </p:nvSpPr>
        <p:spPr>
          <a:xfrm>
            <a:off x="824820" y="918821"/>
            <a:ext cx="7494359" cy="553998"/>
          </a:xfrm>
          <a:prstGeom prst="rect">
            <a:avLst/>
          </a:prstGeom>
          <a:noFill/>
        </p:spPr>
        <p:txBody>
          <a:bodyPr wrap="none" rtlCol="0">
            <a:spAutoFit/>
          </a:bodyPr>
          <a:lstStyle/>
          <a:p>
            <a:r>
              <a:rPr lang="zh-TW" altLang="en-US" sz="3000" b="1" dirty="0">
                <a:latin typeface="PingFang TC Light" panose="020B0300000000000000" pitchFamily="34" charset="-120"/>
                <a:ea typeface="PingFang TC Light" panose="020B0300000000000000" pitchFamily="34" charset="-120"/>
              </a:rPr>
              <a:t>此公版簡報特別感謝不斷迭代修正的教練們</a:t>
            </a:r>
          </a:p>
        </p:txBody>
      </p:sp>
      <p:sp>
        <p:nvSpPr>
          <p:cNvPr id="30" name="Shape 653">
            <a:extLst>
              <a:ext uri="{FF2B5EF4-FFF2-40B4-BE49-F238E27FC236}">
                <a16:creationId xmlns:a16="http://schemas.microsoft.com/office/drawing/2014/main" id="{63AD283F-5DF8-4DA6-9C99-A7B8DF99FBE3}"/>
              </a:ext>
            </a:extLst>
          </p:cNvPr>
          <p:cNvSpPr txBox="1"/>
          <p:nvPr/>
        </p:nvSpPr>
        <p:spPr>
          <a:xfrm>
            <a:off x="2723718" y="1522559"/>
            <a:ext cx="3696565" cy="640651"/>
          </a:xfrm>
          <a:prstGeom prst="rect">
            <a:avLst/>
          </a:prstGeom>
          <a:noFill/>
          <a:ln>
            <a:noFill/>
          </a:ln>
        </p:spPr>
        <p:txBody>
          <a:bodyPr lIns="91425" tIns="91425" rIns="91425" bIns="91425" anchor="t" anchorCtr="0">
            <a:noAutofit/>
          </a:bodyPr>
          <a:lstStyle/>
          <a:p>
            <a:pPr lvl="0" algn="ctr" rtl="0">
              <a:spcBef>
                <a:spcPts val="0"/>
              </a:spcBef>
              <a:buClr>
                <a:schemeClr val="dk1"/>
              </a:buClr>
              <a:buFont typeface="Arial"/>
              <a:buNone/>
            </a:pPr>
            <a:r>
              <a:rPr lang="zh-TW" altLang="en-US" dirty="0">
                <a:solidFill>
                  <a:srgbClr val="CC0000"/>
                </a:solidFill>
                <a:latin typeface="PingFang TC Light" panose="020B0300000000000000" pitchFamily="34" charset="-120"/>
                <a:ea typeface="PingFang TC Light" panose="020B0300000000000000" pitchFamily="34" charset="-120"/>
                <a:cs typeface="Heiti TC Light" charset="-120"/>
              </a:rPr>
              <a:t>苗圃計畫第一期主持人</a:t>
            </a:r>
            <a:r>
              <a:rPr lang="en-US" altLang="zh-TW" dirty="0">
                <a:solidFill>
                  <a:srgbClr val="CC0000"/>
                </a:solidFill>
                <a:latin typeface="PingFang TC Light" panose="020B0300000000000000" pitchFamily="34" charset="-120"/>
                <a:ea typeface="PingFang TC Light" panose="020B0300000000000000" pitchFamily="34" charset="-120"/>
                <a:cs typeface="Heiti TC Light" charset="-120"/>
              </a:rPr>
              <a:t>:</a:t>
            </a:r>
            <a:r>
              <a:rPr lang="zh-TW" altLang="en-US" dirty="0">
                <a:solidFill>
                  <a:srgbClr val="CC0000"/>
                </a:solidFill>
                <a:latin typeface="PingFang TC Light" panose="020B0300000000000000" pitchFamily="34" charset="-120"/>
                <a:ea typeface="PingFang TC Light" panose="020B0300000000000000" pitchFamily="34" charset="-120"/>
                <a:cs typeface="Heiti TC Light" charset="-120"/>
              </a:rPr>
              <a:t>康仕仲</a:t>
            </a:r>
            <a:endParaRPr lang="en-US" altLang="zh-TW" dirty="0">
              <a:solidFill>
                <a:srgbClr val="CC0000"/>
              </a:solidFill>
              <a:latin typeface="PingFang TC Light" panose="020B0300000000000000" pitchFamily="34" charset="-120"/>
              <a:ea typeface="PingFang TC Light" panose="020B0300000000000000" pitchFamily="34" charset="-120"/>
              <a:cs typeface="Heiti TC Light" charset="-120"/>
            </a:endParaRPr>
          </a:p>
          <a:p>
            <a:pPr algn="ctr">
              <a:buClr>
                <a:schemeClr val="dk1"/>
              </a:buClr>
            </a:pPr>
            <a:r>
              <a:rPr lang="zh-TW" altLang="en-US" dirty="0">
                <a:solidFill>
                  <a:srgbClr val="CC0000"/>
                </a:solidFill>
                <a:latin typeface="PingFang TC Light" panose="020B0300000000000000" pitchFamily="34" charset="-120"/>
                <a:ea typeface="PingFang TC Light" panose="020B0300000000000000" pitchFamily="34" charset="-120"/>
                <a:cs typeface="Heiti TC Light" charset="-120"/>
              </a:rPr>
              <a:t>苗圃計畫第二、三、四期主持人</a:t>
            </a:r>
            <a:r>
              <a:rPr lang="en-US" altLang="zh-TW" dirty="0">
                <a:solidFill>
                  <a:srgbClr val="CC0000"/>
                </a:solidFill>
                <a:latin typeface="PingFang TC Light" panose="020B0300000000000000" pitchFamily="34" charset="-120"/>
                <a:ea typeface="PingFang TC Light" panose="020B0300000000000000" pitchFamily="34" charset="-120"/>
                <a:cs typeface="Heiti TC Light" charset="-120"/>
              </a:rPr>
              <a:t>:</a:t>
            </a:r>
            <a:r>
              <a:rPr lang="zh-TW" altLang="en-US" dirty="0">
                <a:solidFill>
                  <a:srgbClr val="CC0000"/>
                </a:solidFill>
                <a:latin typeface="PingFang TC Light" panose="020B0300000000000000" pitchFamily="34" charset="-120"/>
                <a:ea typeface="PingFang TC Light" panose="020B0300000000000000" pitchFamily="34" charset="-120"/>
                <a:cs typeface="Heiti TC Light" charset="-120"/>
              </a:rPr>
              <a:t>謝尚賢</a:t>
            </a:r>
            <a:endParaRPr lang="en-US" altLang="zh-TW" dirty="0">
              <a:solidFill>
                <a:srgbClr val="CC0000"/>
              </a:solidFill>
              <a:latin typeface="PingFang TC Light" panose="020B0300000000000000" pitchFamily="34" charset="-120"/>
              <a:ea typeface="PingFang TC Light" panose="020B0300000000000000" pitchFamily="34" charset="-120"/>
              <a:cs typeface="Heiti TC Light" charset="-120"/>
            </a:endParaRPr>
          </a:p>
          <a:p>
            <a:pPr lvl="0" algn="ctr" rtl="0">
              <a:spcBef>
                <a:spcPts val="0"/>
              </a:spcBef>
              <a:buClr>
                <a:schemeClr val="dk1"/>
              </a:buClr>
              <a:buFont typeface="Arial"/>
              <a:buNone/>
            </a:pPr>
            <a:endParaRPr dirty="0">
              <a:solidFill>
                <a:srgbClr val="CC0000"/>
              </a:solidFill>
              <a:latin typeface="PingFang TC Light" panose="020B0300000000000000" pitchFamily="34" charset="-120"/>
              <a:ea typeface="PingFang TC Light" panose="020B0300000000000000" pitchFamily="34" charset="-120"/>
              <a:cs typeface="Heiti TC Light" charset="-120"/>
            </a:endParaRPr>
          </a:p>
        </p:txBody>
      </p:sp>
      <p:sp>
        <p:nvSpPr>
          <p:cNvPr id="7" name="矩形 6">
            <a:extLst>
              <a:ext uri="{FF2B5EF4-FFF2-40B4-BE49-F238E27FC236}">
                <a16:creationId xmlns:a16="http://schemas.microsoft.com/office/drawing/2014/main" id="{B565FF56-3EEB-4B52-9B5B-2BFC4655403E}"/>
              </a:ext>
            </a:extLst>
          </p:cNvPr>
          <p:cNvSpPr/>
          <p:nvPr/>
        </p:nvSpPr>
        <p:spPr>
          <a:xfrm>
            <a:off x="2287814" y="2168774"/>
            <a:ext cx="4572000" cy="307777"/>
          </a:xfrm>
          <a:prstGeom prst="rect">
            <a:avLst/>
          </a:prstGeom>
        </p:spPr>
        <p:txBody>
          <a:bodyPr>
            <a:spAutoFit/>
          </a:bodyPr>
          <a:lstStyle/>
          <a:p>
            <a:r>
              <a:rPr lang="zh-TW" altLang="en-US" dirty="0">
                <a:latin typeface="PingFang TC Light" panose="020B0300000000000000" pitchFamily="34" charset="-120"/>
                <a:ea typeface="PingFang TC Light" panose="020B0300000000000000" pitchFamily="34" charset="-120"/>
              </a:rPr>
              <a:t>感謝以下參與公版簡報開發</a:t>
            </a:r>
            <a:r>
              <a:rPr lang="zh-TW" altLang="zh-TW" dirty="0">
                <a:latin typeface="PingFang TC Light" panose="020B0300000000000000" pitchFamily="34" charset="-120"/>
                <a:ea typeface="PingFang TC Light" panose="020B0300000000000000" pitchFamily="34" charset="-120"/>
              </a:rPr>
              <a:t>成員</a:t>
            </a:r>
            <a:r>
              <a:rPr lang="en-US" altLang="zh-TW" dirty="0">
                <a:latin typeface="PingFang TC Light" panose="020B0300000000000000" pitchFamily="34" charset="-120"/>
                <a:ea typeface="PingFang TC Light" panose="020B0300000000000000" pitchFamily="34" charset="-120"/>
              </a:rPr>
              <a:t>: (</a:t>
            </a:r>
            <a:r>
              <a:rPr lang="zh-TW" altLang="zh-TW" dirty="0">
                <a:latin typeface="PingFang TC Light" panose="020B0300000000000000" pitchFamily="34" charset="-120"/>
                <a:ea typeface="PingFang TC Light" panose="020B0300000000000000" pitchFamily="34" charset="-120"/>
              </a:rPr>
              <a:t>排序</a:t>
            </a:r>
            <a:r>
              <a:rPr lang="zh-TW" altLang="en-US" dirty="0">
                <a:latin typeface="PingFang TC Light" panose="020B0300000000000000" pitchFamily="34" charset="-120"/>
                <a:ea typeface="PingFang TC Light" panose="020B0300000000000000" pitchFamily="34" charset="-120"/>
              </a:rPr>
              <a:t>依</a:t>
            </a:r>
            <a:r>
              <a:rPr lang="zh-TW" altLang="zh-TW" dirty="0">
                <a:latin typeface="PingFang TC Light" panose="020B0300000000000000" pitchFamily="34" charset="-120"/>
                <a:ea typeface="PingFang TC Light" panose="020B0300000000000000" pitchFamily="34" charset="-120"/>
              </a:rPr>
              <a:t>筆畫順序排列</a:t>
            </a:r>
            <a:r>
              <a:rPr lang="en-US" altLang="zh-TW" dirty="0">
                <a:latin typeface="PingFang TC Light" panose="020B0300000000000000" pitchFamily="34" charset="-120"/>
                <a:ea typeface="PingFang TC Light" panose="020B0300000000000000" pitchFamily="34" charset="-120"/>
              </a:rPr>
              <a:t>)</a:t>
            </a:r>
            <a:endParaRPr lang="zh-TW" altLang="zh-TW" dirty="0">
              <a:latin typeface="PingFang TC Light" panose="020B0300000000000000" pitchFamily="34" charset="-120"/>
              <a:ea typeface="PingFang TC Light" panose="020B0300000000000000" pitchFamily="34" charset="-120"/>
            </a:endParaRPr>
          </a:p>
        </p:txBody>
      </p:sp>
      <p:sp>
        <p:nvSpPr>
          <p:cNvPr id="9" name="矩形 8">
            <a:extLst>
              <a:ext uri="{FF2B5EF4-FFF2-40B4-BE49-F238E27FC236}">
                <a16:creationId xmlns:a16="http://schemas.microsoft.com/office/drawing/2014/main" id="{371B46BE-9A82-48CE-AF8F-3254AB68EA50}"/>
              </a:ext>
            </a:extLst>
          </p:cNvPr>
          <p:cNvSpPr/>
          <p:nvPr/>
        </p:nvSpPr>
        <p:spPr>
          <a:xfrm>
            <a:off x="698270" y="4850486"/>
            <a:ext cx="2966847" cy="215444"/>
          </a:xfrm>
          <a:prstGeom prst="rect">
            <a:avLst/>
          </a:prstGeom>
          <a:noFill/>
        </p:spPr>
        <p:txBody>
          <a:bodyPr wrap="square" rtlCol="0">
            <a:spAutoFit/>
          </a:bodyPr>
          <a:lstStyle/>
          <a:p>
            <a:r>
              <a:rPr lang="zh-TW"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特別感謝 大同大學</a:t>
            </a:r>
            <a:r>
              <a:rPr lang="en-US"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 </a:t>
            </a:r>
            <a:r>
              <a:rPr lang="zh-TW"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工業設計系</a:t>
            </a:r>
            <a:r>
              <a:rPr lang="zh-TW" altLang="en-US" sz="800" dirty="0">
                <a:solidFill>
                  <a:schemeClr val="tx1">
                    <a:lumMod val="65000"/>
                    <a:lumOff val="35000"/>
                  </a:schemeClr>
                </a:solidFill>
                <a:latin typeface="PingFang TC Light" panose="020B0300000000000000" pitchFamily="34" charset="-120"/>
                <a:ea typeface="PingFang TC Light" panose="020B0300000000000000" pitchFamily="34" charset="-120"/>
              </a:rPr>
              <a:t>助教 傅翊棋</a:t>
            </a:r>
            <a:r>
              <a:rPr lang="en-US"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 </a:t>
            </a:r>
            <a:r>
              <a:rPr lang="zh-TW"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協助</a:t>
            </a:r>
            <a:r>
              <a:rPr lang="zh-TW" altLang="en-US" sz="800" dirty="0">
                <a:solidFill>
                  <a:schemeClr val="tx1">
                    <a:lumMod val="65000"/>
                    <a:lumOff val="35000"/>
                  </a:schemeClr>
                </a:solidFill>
                <a:latin typeface="PingFang TC Light" panose="020B0300000000000000" pitchFamily="34" charset="-120"/>
                <a:ea typeface="PingFang TC Light" panose="020B0300000000000000" pitchFamily="34" charset="-120"/>
              </a:rPr>
              <a:t>公版</a:t>
            </a:r>
            <a:r>
              <a:rPr lang="zh-TW"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簡報修正</a:t>
            </a:r>
          </a:p>
        </p:txBody>
      </p:sp>
      <p:sp>
        <p:nvSpPr>
          <p:cNvPr id="35" name="矩形 34">
            <a:extLst>
              <a:ext uri="{FF2B5EF4-FFF2-40B4-BE49-F238E27FC236}">
                <a16:creationId xmlns:a16="http://schemas.microsoft.com/office/drawing/2014/main" id="{2C047BF8-3C28-4091-8DD9-ED9DCFE0D970}"/>
              </a:ext>
            </a:extLst>
          </p:cNvPr>
          <p:cNvSpPr/>
          <p:nvPr/>
        </p:nvSpPr>
        <p:spPr>
          <a:xfrm>
            <a:off x="4908591" y="4656706"/>
            <a:ext cx="4055035" cy="400110"/>
          </a:xfrm>
          <a:prstGeom prst="rect">
            <a:avLst/>
          </a:prstGeom>
        </p:spPr>
        <p:txBody>
          <a:bodyPr wrap="square">
            <a:spAutoFit/>
          </a:bodyPr>
          <a:lstStyle/>
          <a:p>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歡迎使用，請註明出處 </a:t>
            </a:r>
            <a:r>
              <a:rPr lang="en-US" altLang="zh-TW" sz="1000" dirty="0">
                <a:solidFill>
                  <a:schemeClr val="tx1">
                    <a:lumMod val="65000"/>
                    <a:lumOff val="35000"/>
                  </a:schemeClr>
                </a:solidFill>
                <a:latin typeface="PingFang TC Light" panose="020B0300000000000000" pitchFamily="34" charset="-120"/>
                <a:ea typeface="PingFang TC Light" panose="020B0300000000000000" pitchFamily="34" charset="-120"/>
              </a:rPr>
              <a:t>design-</a:t>
            </a:r>
            <a:r>
              <a:rPr lang="en-US" altLang="zh-TW" sz="1000" dirty="0" err="1">
                <a:solidFill>
                  <a:schemeClr val="tx1">
                    <a:lumMod val="65000"/>
                    <a:lumOff val="35000"/>
                  </a:schemeClr>
                </a:solidFill>
                <a:latin typeface="PingFang TC Light" panose="020B0300000000000000" pitchFamily="34" charset="-120"/>
                <a:ea typeface="PingFang TC Light" panose="020B0300000000000000" pitchFamily="34" charset="-120"/>
              </a:rPr>
              <a:t>thinking.tw</a:t>
            </a:r>
            <a:b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br>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以創用</a:t>
            </a:r>
            <a:r>
              <a:rPr lang="en-US" altLang="zh-TW" sz="1000" dirty="0">
                <a:solidFill>
                  <a:schemeClr val="tx1">
                    <a:lumMod val="65000"/>
                    <a:lumOff val="35000"/>
                  </a:schemeClr>
                </a:solidFill>
                <a:latin typeface="PingFang TC Light" panose="020B0300000000000000" pitchFamily="34" charset="-120"/>
                <a:ea typeface="PingFang TC Light" panose="020B0300000000000000" pitchFamily="34" charset="-120"/>
              </a:rPr>
              <a:t>CC </a:t>
            </a:r>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姓名標示</a:t>
            </a:r>
            <a:r>
              <a:rPr lang="en-US" altLang="zh-TW" sz="1000" dirty="0">
                <a:solidFill>
                  <a:schemeClr val="tx1">
                    <a:lumMod val="65000"/>
                    <a:lumOff val="35000"/>
                  </a:schemeClr>
                </a:solidFill>
                <a:latin typeface="PingFang TC Light" panose="020B0300000000000000" pitchFamily="34" charset="-120"/>
                <a:ea typeface="PingFang TC Light" panose="020B0300000000000000" pitchFamily="34" charset="-120"/>
              </a:rPr>
              <a:t>-</a:t>
            </a:r>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非商業性</a:t>
            </a:r>
            <a:r>
              <a:rPr lang="en-US" altLang="zh-TW" sz="1000" dirty="0">
                <a:solidFill>
                  <a:schemeClr val="tx1">
                    <a:lumMod val="65000"/>
                    <a:lumOff val="35000"/>
                  </a:schemeClr>
                </a:solidFill>
                <a:latin typeface="PingFang TC Light" panose="020B0300000000000000" pitchFamily="34" charset="-120"/>
                <a:ea typeface="PingFang TC Light" panose="020B0300000000000000" pitchFamily="34" charset="-120"/>
              </a:rPr>
              <a:t>-</a:t>
            </a:r>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相同方式分享 </a:t>
            </a:r>
            <a:r>
              <a:rPr lang="en-US" altLang="zh-TW" sz="1000" dirty="0">
                <a:solidFill>
                  <a:schemeClr val="tx1">
                    <a:lumMod val="65000"/>
                    <a:lumOff val="35000"/>
                  </a:schemeClr>
                </a:solidFill>
                <a:latin typeface="PingFang TC Light" panose="020B0300000000000000" pitchFamily="34" charset="-120"/>
                <a:ea typeface="PingFang TC Light" panose="020B0300000000000000" pitchFamily="34" charset="-120"/>
              </a:rPr>
              <a:t>3.0 </a:t>
            </a:r>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台灣 授權條款釋出。</a:t>
            </a:r>
          </a:p>
        </p:txBody>
      </p:sp>
      <p:pic>
        <p:nvPicPr>
          <p:cNvPr id="36" name="Picture 2" descr="https://mirrors.creativecommons.org/presskit/buttons/88x31/png/by-nc-sa.png">
            <a:extLst>
              <a:ext uri="{FF2B5EF4-FFF2-40B4-BE49-F238E27FC236}">
                <a16:creationId xmlns:a16="http://schemas.microsoft.com/office/drawing/2014/main" id="{D6B1A33C-633F-4908-A74F-07E9DFD02DF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89702" y="4687484"/>
            <a:ext cx="967638" cy="33855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群組 15">
            <a:extLst>
              <a:ext uri="{FF2B5EF4-FFF2-40B4-BE49-F238E27FC236}">
                <a16:creationId xmlns:a16="http://schemas.microsoft.com/office/drawing/2014/main" id="{F7E2843A-3CFA-4570-B832-5BD514CDAA6A}"/>
              </a:ext>
            </a:extLst>
          </p:cNvPr>
          <p:cNvGrpSpPr/>
          <p:nvPr/>
        </p:nvGrpSpPr>
        <p:grpSpPr>
          <a:xfrm>
            <a:off x="1406771" y="2587095"/>
            <a:ext cx="6996970" cy="2005229"/>
            <a:chOff x="1413667" y="2195236"/>
            <a:chExt cx="6276671" cy="2005229"/>
          </a:xfrm>
        </p:grpSpPr>
        <p:sp>
          <p:nvSpPr>
            <p:cNvPr id="17" name="文字方塊 16">
              <a:extLst>
                <a:ext uri="{FF2B5EF4-FFF2-40B4-BE49-F238E27FC236}">
                  <a16:creationId xmlns:a16="http://schemas.microsoft.com/office/drawing/2014/main" id="{D08560C3-7A3A-4E65-A6E5-0F1D774C3E44}"/>
                </a:ext>
              </a:extLst>
            </p:cNvPr>
            <p:cNvSpPr txBox="1"/>
            <p:nvPr/>
          </p:nvSpPr>
          <p:spPr>
            <a:xfrm>
              <a:off x="1413667" y="2195236"/>
              <a:ext cx="2765212" cy="2005229"/>
            </a:xfrm>
            <a:prstGeom prst="rect">
              <a:avLst/>
            </a:prstGeom>
            <a:noFill/>
          </p:spPr>
          <p:txBody>
            <a:bodyPr wrap="square" rtlCol="0">
              <a:spAutoFit/>
            </a:bodyPr>
            <a:lstStyle/>
            <a:p>
              <a:pPr>
                <a:lnSpc>
                  <a:spcPct val="125000"/>
                </a:lnSpc>
              </a:pPr>
              <a:r>
                <a:rPr lang="zh-TW" altLang="zh-TW" sz="1000" spc="100" dirty="0">
                  <a:latin typeface="PingFang TC Light" panose="020B0300000000000000" pitchFamily="34" charset="-120"/>
                  <a:ea typeface="PingFang TC Light" panose="020B0300000000000000" pitchFamily="34" charset="-120"/>
                </a:rPr>
                <a:t>大同大學 工業設計學系 楊朝陽</a:t>
              </a:r>
            </a:p>
            <a:p>
              <a:pPr>
                <a:lnSpc>
                  <a:spcPct val="125000"/>
                </a:lnSpc>
              </a:pPr>
              <a:r>
                <a:rPr lang="zh-TW" altLang="zh-TW" sz="1000" spc="100" dirty="0">
                  <a:latin typeface="PingFang TC Light" panose="020B0300000000000000" pitchFamily="34" charset="-120"/>
                  <a:ea typeface="PingFang TC Light" panose="020B0300000000000000" pitchFamily="34" charset="-120"/>
                </a:rPr>
                <a:t>大同大學 媒體設計系 陳彥甫</a:t>
              </a:r>
            </a:p>
            <a:p>
              <a:pPr>
                <a:lnSpc>
                  <a:spcPct val="125000"/>
                </a:lnSpc>
              </a:pPr>
              <a:r>
                <a:rPr lang="zh-TW" altLang="zh-TW" sz="1000" spc="100" dirty="0">
                  <a:latin typeface="PingFang TC Light" panose="020B0300000000000000" pitchFamily="34" charset="-120"/>
                  <a:ea typeface="PingFang TC Light" panose="020B0300000000000000" pitchFamily="34" charset="-120"/>
                </a:rPr>
                <a:t>中國文化大學 保健營養學系 翁德志</a:t>
              </a:r>
            </a:p>
            <a:p>
              <a:pPr>
                <a:lnSpc>
                  <a:spcPct val="125000"/>
                </a:lnSpc>
              </a:pPr>
              <a:r>
                <a:rPr lang="zh-TW" altLang="zh-TW" sz="1000" spc="100" dirty="0">
                  <a:latin typeface="PingFang TC Light" panose="020B0300000000000000" pitchFamily="34" charset="-120"/>
                  <a:ea typeface="PingFang TC Light" panose="020B0300000000000000" pitchFamily="34" charset="-120"/>
                </a:rPr>
                <a:t>明志科技大學 工業設計系 楊俊明</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國立中央大學 網路學習與科技研究所 吳穎沺</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國立中央大學 學習與教學研究所 詹明峰</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國立中央大學 機械工程學系 蕭述三</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國立成功大學 工業設計系 馬敏元</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國立成功大學 第十學院 李孟學</a:t>
              </a:r>
            </a:p>
            <a:p>
              <a:pPr>
                <a:lnSpc>
                  <a:spcPct val="125000"/>
                </a:lnSpc>
              </a:pPr>
              <a:endParaRPr lang="zh-TW" altLang="en-US" sz="1000" spc="100" dirty="0">
                <a:latin typeface="PingFang TC Light" panose="020B0300000000000000" pitchFamily="34" charset="-120"/>
                <a:ea typeface="PingFang TC Light" panose="020B0300000000000000" pitchFamily="34" charset="-120"/>
              </a:endParaRPr>
            </a:p>
          </p:txBody>
        </p:sp>
        <p:sp>
          <p:nvSpPr>
            <p:cNvPr id="18" name="矩形 17">
              <a:extLst>
                <a:ext uri="{FF2B5EF4-FFF2-40B4-BE49-F238E27FC236}">
                  <a16:creationId xmlns:a16="http://schemas.microsoft.com/office/drawing/2014/main" id="{2B4D035B-FED9-45FD-979E-08D6E5AFC5D6}"/>
                </a:ext>
              </a:extLst>
            </p:cNvPr>
            <p:cNvSpPr/>
            <p:nvPr/>
          </p:nvSpPr>
          <p:spPr>
            <a:xfrm>
              <a:off x="4317725" y="2195236"/>
              <a:ext cx="3372613" cy="1812869"/>
            </a:xfrm>
            <a:prstGeom prst="rect">
              <a:avLst/>
            </a:prstGeom>
            <a:noFill/>
          </p:spPr>
          <p:txBody>
            <a:bodyPr wrap="square" rtlCol="0">
              <a:spAutoFit/>
            </a:bodyPr>
            <a:lstStyle/>
            <a:p>
              <a:pPr>
                <a:lnSpc>
                  <a:spcPct val="125000"/>
                </a:lnSpc>
              </a:pPr>
              <a:r>
                <a:rPr lang="zh-TW" altLang="zh-TW" sz="1000" spc="100" dirty="0">
                  <a:latin typeface="PingFang TC Light" panose="020B0300000000000000" pitchFamily="34" charset="-120"/>
                  <a:ea typeface="PingFang TC Light" panose="020B0300000000000000" pitchFamily="34" charset="-120"/>
                </a:rPr>
                <a:t>國立彰化師範大學</a:t>
              </a:r>
              <a:r>
                <a:rPr lang="en-US" altLang="zh-TW" sz="1000" spc="100" dirty="0">
                  <a:latin typeface="PingFang TC Light" panose="020B0300000000000000" pitchFamily="34" charset="-120"/>
                  <a:ea typeface="PingFang TC Light" panose="020B0300000000000000" pitchFamily="34" charset="-120"/>
                </a:rPr>
                <a:t> </a:t>
              </a:r>
              <a:r>
                <a:rPr lang="zh-TW" altLang="zh-TW" sz="1000" spc="100" dirty="0">
                  <a:latin typeface="PingFang TC Light" panose="020B0300000000000000" pitchFamily="34" charset="-120"/>
                  <a:ea typeface="PingFang TC Light" panose="020B0300000000000000" pitchFamily="34" charset="-120"/>
                </a:rPr>
                <a:t>企業管理學系 江家瑜</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國立臺北商業大學 創意設計與經營所 黃鼎豪</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國立臺灣大學 智慧生活科技整合與創新研究中心 賴宏誌</a:t>
              </a:r>
            </a:p>
            <a:p>
              <a:pPr>
                <a:lnSpc>
                  <a:spcPct val="125000"/>
                </a:lnSpc>
              </a:pPr>
              <a:r>
                <a:rPr lang="zh-TW" altLang="zh-TW" sz="1000" spc="100" dirty="0">
                  <a:latin typeface="PingFang TC Light" panose="020B0300000000000000" pitchFamily="34" charset="-120"/>
                  <a:ea typeface="PingFang TC Light" panose="020B0300000000000000" pitchFamily="34" charset="-120"/>
                </a:rPr>
                <a:t>臺北醫學大學 通識教育中心 邱佳慧</a:t>
              </a:r>
            </a:p>
            <a:p>
              <a:pPr>
                <a:lnSpc>
                  <a:spcPct val="125000"/>
                </a:lnSpc>
              </a:pPr>
              <a:r>
                <a:rPr lang="zh-TW" altLang="zh-TW" sz="1000" spc="100" dirty="0">
                  <a:latin typeface="PingFang TC Light" panose="020B0300000000000000" pitchFamily="34" charset="-120"/>
                  <a:ea typeface="PingFang TC Light" panose="020B0300000000000000" pitchFamily="34" charset="-120"/>
                </a:rPr>
                <a:t>臺北醫學大學 跨領域學習中心 王明旭</a:t>
              </a:r>
            </a:p>
            <a:p>
              <a:pPr>
                <a:lnSpc>
                  <a:spcPct val="125000"/>
                </a:lnSpc>
              </a:pPr>
              <a:r>
                <a:rPr lang="zh-TW" altLang="zh-TW" sz="1000" spc="100" dirty="0">
                  <a:latin typeface="PingFang TC Light" panose="020B0300000000000000" pitchFamily="34" charset="-120"/>
                  <a:ea typeface="PingFang TC Light" panose="020B0300000000000000" pitchFamily="34" charset="-120"/>
                </a:rPr>
                <a:t>臺灣科技大學 設計系 董芳武</a:t>
              </a:r>
            </a:p>
            <a:p>
              <a:pPr>
                <a:lnSpc>
                  <a:spcPct val="125000"/>
                </a:lnSpc>
              </a:pPr>
              <a:r>
                <a:rPr lang="zh-TW" altLang="zh-TW" sz="1000" spc="100" dirty="0">
                  <a:latin typeface="PingFang TC Light" panose="020B0300000000000000" pitchFamily="34" charset="-120"/>
                  <a:ea typeface="PingFang TC Light" panose="020B0300000000000000" pitchFamily="34" charset="-120"/>
                </a:rPr>
                <a:t>輔仁大學 創意設計中心 林倩妏</a:t>
              </a:r>
            </a:p>
            <a:p>
              <a:pPr>
                <a:lnSpc>
                  <a:spcPct val="125000"/>
                </a:lnSpc>
              </a:pPr>
              <a:r>
                <a:rPr lang="zh-TW" altLang="zh-TW" sz="1000" spc="100" dirty="0">
                  <a:latin typeface="PingFang TC Light" panose="020B0300000000000000" pitchFamily="34" charset="-120"/>
                  <a:ea typeface="PingFang TC Light" panose="020B0300000000000000" pitchFamily="34" charset="-120"/>
                </a:rPr>
                <a:t>靜宜大學 國際企業學系 顏炘怡</a:t>
              </a:r>
            </a:p>
            <a:p>
              <a:pPr>
                <a:lnSpc>
                  <a:spcPct val="125000"/>
                </a:lnSpc>
              </a:pPr>
              <a:endParaRPr lang="zh-TW" altLang="zh-TW" sz="1000" spc="100" dirty="0">
                <a:latin typeface="PingFang TC Light" panose="020B0300000000000000" pitchFamily="34" charset="-120"/>
                <a:ea typeface="PingFang TC Light" panose="020B0300000000000000" pitchFamily="34" charset="-120"/>
              </a:endParaRPr>
            </a:p>
          </p:txBody>
        </p:sp>
      </p:grpSp>
      <p:grpSp>
        <p:nvGrpSpPr>
          <p:cNvPr id="15" name="群組 14">
            <a:extLst>
              <a:ext uri="{FF2B5EF4-FFF2-40B4-BE49-F238E27FC236}">
                <a16:creationId xmlns:a16="http://schemas.microsoft.com/office/drawing/2014/main" id="{D53058CF-9D6F-45D8-B243-B45E32A0785C}"/>
              </a:ext>
            </a:extLst>
          </p:cNvPr>
          <p:cNvGrpSpPr/>
          <p:nvPr/>
        </p:nvGrpSpPr>
        <p:grpSpPr>
          <a:xfrm>
            <a:off x="156765" y="318455"/>
            <a:ext cx="2627714" cy="262964"/>
            <a:chOff x="256228" y="181987"/>
            <a:chExt cx="2627714" cy="262964"/>
          </a:xfrm>
        </p:grpSpPr>
        <p:sp>
          <p:nvSpPr>
            <p:cNvPr id="19" name="文字方塊 18">
              <a:extLst>
                <a:ext uri="{FF2B5EF4-FFF2-40B4-BE49-F238E27FC236}">
                  <a16:creationId xmlns:a16="http://schemas.microsoft.com/office/drawing/2014/main" id="{20A4E412-7F24-41F2-AECD-F66D546FCE88}"/>
                </a:ext>
              </a:extLst>
            </p:cNvPr>
            <p:cNvSpPr txBox="1"/>
            <p:nvPr/>
          </p:nvSpPr>
          <p:spPr>
            <a:xfrm>
              <a:off x="519192" y="190359"/>
              <a:ext cx="2364750" cy="246221"/>
            </a:xfrm>
            <a:prstGeom prst="rect">
              <a:avLst/>
            </a:prstGeom>
            <a:noFill/>
          </p:spPr>
          <p:txBody>
            <a:bodyPr wrap="none" rtlCol="0">
              <a:spAutoFit/>
            </a:bodyPr>
            <a:lstStyle/>
            <a:p>
              <a:r>
                <a:rPr lang="zh-TW" altLang="zh-TW" sz="1000" dirty="0">
                  <a:solidFill>
                    <a:schemeClr val="bg1">
                      <a:lumMod val="50000"/>
                    </a:schemeClr>
                  </a:solidFill>
                  <a:latin typeface="PingFang TC Light" panose="020B0300000000000000" pitchFamily="34" charset="-120"/>
                  <a:ea typeface="PingFang TC Light" panose="020B0300000000000000" pitchFamily="34" charset="-120"/>
                </a:rPr>
                <a:t>教育部跨領域教師發展暨人才培育計畫</a:t>
              </a:r>
              <a:endParaRPr lang="zh-TW" altLang="en-US" sz="1000" dirty="0">
                <a:solidFill>
                  <a:schemeClr val="bg1">
                    <a:lumMod val="50000"/>
                  </a:schemeClr>
                </a:solidFill>
                <a:latin typeface="PingFang TC Light" panose="020B0300000000000000" pitchFamily="34" charset="-120"/>
                <a:ea typeface="PingFang TC Light" panose="020B0300000000000000" pitchFamily="34" charset="-120"/>
              </a:endParaRPr>
            </a:p>
          </p:txBody>
        </p:sp>
        <p:pic>
          <p:nvPicPr>
            <p:cNvPr id="20" name="圖片 19">
              <a:extLst>
                <a:ext uri="{FF2B5EF4-FFF2-40B4-BE49-F238E27FC236}">
                  <a16:creationId xmlns:a16="http://schemas.microsoft.com/office/drawing/2014/main" id="{06AA030B-8508-4364-982D-36A0E6908DAC}"/>
                </a:ext>
              </a:extLst>
            </p:cNvPr>
            <p:cNvPicPr>
              <a:picLocks noChangeAspect="1"/>
            </p:cNvPicPr>
            <p:nvPr/>
          </p:nvPicPr>
          <p:blipFill>
            <a:blip r:embed="rId5"/>
            <a:stretch>
              <a:fillRect/>
            </a:stretch>
          </p:blipFill>
          <p:spPr>
            <a:xfrm>
              <a:off x="256228" y="181987"/>
              <a:ext cx="262964" cy="262964"/>
            </a:xfrm>
            <a:prstGeom prst="rect">
              <a:avLst/>
            </a:prstGeom>
          </p:spPr>
        </p:pic>
      </p:grpSp>
    </p:spTree>
    <p:extLst>
      <p:ext uri="{BB962C8B-B14F-4D97-AF65-F5344CB8AC3E}">
        <p14:creationId xmlns:p14="http://schemas.microsoft.com/office/powerpoint/2010/main" val="3223595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C444FC32-6DB6-9145-A24F-E288631A4C30}"/>
              </a:ext>
            </a:extLst>
          </p:cNvPr>
          <p:cNvSpPr>
            <a:spLocks noGrp="1"/>
          </p:cNvSpPr>
          <p:nvPr>
            <p:ph type="title"/>
          </p:nvPr>
        </p:nvSpPr>
        <p:spPr/>
        <p:txBody>
          <a:bodyPr/>
          <a:lstStyle/>
          <a:p>
            <a:endParaRPr lang="zh-TW" altLang="en-US"/>
          </a:p>
        </p:txBody>
      </p:sp>
      <p:pic>
        <p:nvPicPr>
          <p:cNvPr id="6" name="圖片 5" descr="一張含有 電腦 的圖片&#10;&#10;自動產生的描述">
            <a:extLst>
              <a:ext uri="{FF2B5EF4-FFF2-40B4-BE49-F238E27FC236}">
                <a16:creationId xmlns:a16="http://schemas.microsoft.com/office/drawing/2014/main" id="{B4920F29-DE76-8142-A1B1-4E79F643BB0F}"/>
              </a:ext>
            </a:extLst>
          </p:cNvPr>
          <p:cNvPicPr>
            <a:picLocks noChangeAspect="1"/>
          </p:cNvPicPr>
          <p:nvPr/>
        </p:nvPicPr>
        <p:blipFill>
          <a:blip r:embed="rId3"/>
          <a:stretch>
            <a:fillRect/>
          </a:stretch>
        </p:blipFill>
        <p:spPr>
          <a:xfrm>
            <a:off x="24093" y="266436"/>
            <a:ext cx="7067745" cy="4877064"/>
          </a:xfrm>
          <a:prstGeom prst="rect">
            <a:avLst/>
          </a:prstGeom>
        </p:spPr>
      </p:pic>
      <p:sp>
        <p:nvSpPr>
          <p:cNvPr id="2" name="文字方塊 1">
            <a:extLst>
              <a:ext uri="{FF2B5EF4-FFF2-40B4-BE49-F238E27FC236}">
                <a16:creationId xmlns:a16="http://schemas.microsoft.com/office/drawing/2014/main" id="{5E75424B-C01F-554D-9A6B-91A03298524D}"/>
              </a:ext>
            </a:extLst>
          </p:cNvPr>
          <p:cNvSpPr txBox="1"/>
          <p:nvPr/>
        </p:nvSpPr>
        <p:spPr>
          <a:xfrm>
            <a:off x="6390967" y="210807"/>
            <a:ext cx="2644877" cy="954107"/>
          </a:xfrm>
          <a:prstGeom prst="rect">
            <a:avLst/>
          </a:prstGeom>
          <a:noFill/>
        </p:spPr>
        <p:txBody>
          <a:bodyPr wrap="square" rtlCol="0">
            <a:spAutoFit/>
          </a:bodyPr>
          <a:lstStyle/>
          <a:p>
            <a:r>
              <a:rPr kumimoji="1" lang="zh-TW" altLang="en-US" dirty="0">
                <a:solidFill>
                  <a:srgbClr val="92D050"/>
                </a:solidFill>
              </a:rPr>
              <a:t>中央團隊</a:t>
            </a:r>
            <a:endParaRPr kumimoji="1" lang="en-US" altLang="zh-TW" dirty="0">
              <a:solidFill>
                <a:srgbClr val="92D050"/>
              </a:solidFill>
            </a:endParaRPr>
          </a:p>
          <a:p>
            <a:r>
              <a:rPr kumimoji="1" lang="zh-TW" altLang="en-US" dirty="0">
                <a:solidFill>
                  <a:srgbClr val="92D050"/>
                </a:solidFill>
              </a:rPr>
              <a:t>設計思考素養導向模組</a:t>
            </a:r>
            <a:endParaRPr kumimoji="1" lang="en-US" altLang="zh-TW" dirty="0">
              <a:solidFill>
                <a:srgbClr val="92D050"/>
              </a:solidFill>
            </a:endParaRPr>
          </a:p>
          <a:p>
            <a:pPr marL="285750" indent="-285750">
              <a:buFont typeface="Arial" panose="020B0604020202020204" pitchFamily="34" charset="0"/>
              <a:buChar char="•"/>
            </a:pPr>
            <a:r>
              <a:rPr kumimoji="1" lang="zh-TW" altLang="en-US" dirty="0">
                <a:solidFill>
                  <a:schemeClr val="bg1"/>
                </a:solidFill>
              </a:rPr>
              <a:t>設計思考學習評量教學</a:t>
            </a:r>
            <a:endParaRPr kumimoji="1" lang="en-US" altLang="zh-TW" dirty="0">
              <a:solidFill>
                <a:schemeClr val="bg1"/>
              </a:solidFill>
            </a:endParaRPr>
          </a:p>
          <a:p>
            <a:pPr marL="285750" indent="-285750">
              <a:buFont typeface="Arial" panose="020B0604020202020204" pitchFamily="34" charset="0"/>
              <a:buChar char="•"/>
            </a:pPr>
            <a:r>
              <a:rPr kumimoji="1" lang="zh-TW" altLang="en-US">
                <a:solidFill>
                  <a:schemeClr val="bg1"/>
                </a:solidFill>
              </a:rPr>
              <a:t>設計思考課程設計教學</a:t>
            </a:r>
            <a:endParaRPr kumimoji="1" lang="zh-TW" altLang="en-US" dirty="0">
              <a:solidFill>
                <a:schemeClr val="bg1"/>
              </a:solidFill>
            </a:endParaRPr>
          </a:p>
        </p:txBody>
      </p:sp>
      <p:sp>
        <p:nvSpPr>
          <p:cNvPr id="5" name="文字方塊 4">
            <a:extLst>
              <a:ext uri="{FF2B5EF4-FFF2-40B4-BE49-F238E27FC236}">
                <a16:creationId xmlns:a16="http://schemas.microsoft.com/office/drawing/2014/main" id="{EE5E130D-BFFA-374B-B6DF-1F2FCF558DB6}"/>
              </a:ext>
            </a:extLst>
          </p:cNvPr>
          <p:cNvSpPr txBox="1"/>
          <p:nvPr/>
        </p:nvSpPr>
        <p:spPr>
          <a:xfrm>
            <a:off x="6390966" y="1195902"/>
            <a:ext cx="2644877" cy="2031325"/>
          </a:xfrm>
          <a:prstGeom prst="rect">
            <a:avLst/>
          </a:prstGeom>
          <a:solidFill>
            <a:srgbClr val="000000">
              <a:alpha val="50196"/>
            </a:srgbClr>
          </a:solidFill>
        </p:spPr>
        <p:txBody>
          <a:bodyPr wrap="square" rtlCol="0">
            <a:spAutoFit/>
          </a:bodyPr>
          <a:lstStyle/>
          <a:p>
            <a:r>
              <a:rPr kumimoji="1" lang="zh-TW" altLang="en-US" dirty="0">
                <a:solidFill>
                  <a:schemeClr val="accent1">
                    <a:lumMod val="50000"/>
                  </a:schemeClr>
                </a:solidFill>
              </a:rPr>
              <a:t>北醫團隊</a:t>
            </a:r>
            <a:endParaRPr kumimoji="1" lang="en-US" altLang="zh-TW" dirty="0">
              <a:solidFill>
                <a:schemeClr val="accent1">
                  <a:lumMod val="50000"/>
                </a:schemeClr>
              </a:solidFill>
            </a:endParaRPr>
          </a:p>
          <a:p>
            <a:r>
              <a:rPr kumimoji="1" lang="zh-TW" altLang="en-US" dirty="0">
                <a:solidFill>
                  <a:schemeClr val="accent1">
                    <a:lumMod val="50000"/>
                  </a:schemeClr>
                </a:solidFill>
              </a:rPr>
              <a:t>設計思考問題探索模組</a:t>
            </a:r>
            <a:endParaRPr kumimoji="1" lang="en-US" altLang="zh-TW" dirty="0">
              <a:solidFill>
                <a:schemeClr val="accent1">
                  <a:lumMod val="50000"/>
                </a:schemeClr>
              </a:solidFill>
            </a:endParaRPr>
          </a:p>
          <a:p>
            <a:pPr marL="285750" indent="-285750">
              <a:buFont typeface="Arial" panose="020B0604020202020204" pitchFamily="34" charset="0"/>
              <a:buChar char="•"/>
            </a:pPr>
            <a:r>
              <a:rPr kumimoji="1" lang="zh-TW" altLang="en-US" dirty="0">
                <a:solidFill>
                  <a:schemeClr val="bg1"/>
                </a:solidFill>
              </a:rPr>
              <a:t>設計思考快閃體驗教學</a:t>
            </a:r>
            <a:endParaRPr kumimoji="1" lang="en-US" altLang="zh-TW" dirty="0">
              <a:solidFill>
                <a:schemeClr val="bg1"/>
              </a:solidFill>
            </a:endParaRPr>
          </a:p>
          <a:p>
            <a:pPr marL="285750" indent="-285750">
              <a:buFont typeface="Arial" panose="020B0604020202020204" pitchFamily="34" charset="0"/>
              <a:buChar char="•"/>
            </a:pPr>
            <a:r>
              <a:rPr kumimoji="1" lang="zh-TW" altLang="en-US" dirty="0">
                <a:solidFill>
                  <a:schemeClr val="bg1"/>
                </a:solidFill>
              </a:rPr>
              <a:t>問題探索教學</a:t>
            </a:r>
            <a:endParaRPr kumimoji="1" lang="en-US" altLang="zh-TW" dirty="0">
              <a:solidFill>
                <a:schemeClr val="bg1"/>
              </a:solidFill>
            </a:endParaRPr>
          </a:p>
          <a:p>
            <a:pPr marL="285750" indent="-285750">
              <a:buFont typeface="Arial" panose="020B0604020202020204" pitchFamily="34" charset="0"/>
              <a:buChar char="•"/>
            </a:pPr>
            <a:r>
              <a:rPr kumimoji="1" lang="zh-TW" altLang="en-US" dirty="0">
                <a:solidFill>
                  <a:schemeClr val="bg1"/>
                </a:solidFill>
              </a:rPr>
              <a:t>場域觀察教學</a:t>
            </a:r>
            <a:endParaRPr kumimoji="1" lang="en-US" altLang="zh-TW" dirty="0">
              <a:solidFill>
                <a:schemeClr val="bg1"/>
              </a:solidFill>
            </a:endParaRPr>
          </a:p>
          <a:p>
            <a:pPr marL="285750" indent="-285750">
              <a:buFont typeface="Arial" panose="020B0604020202020204" pitchFamily="34" charset="0"/>
              <a:buChar char="•"/>
            </a:pPr>
            <a:r>
              <a:rPr kumimoji="1" lang="zh-TW" altLang="en-US" dirty="0">
                <a:solidFill>
                  <a:schemeClr val="bg1"/>
                </a:solidFill>
              </a:rPr>
              <a:t>使用者分析教學</a:t>
            </a:r>
            <a:endParaRPr kumimoji="1" lang="en-US" altLang="zh-TW" dirty="0">
              <a:solidFill>
                <a:schemeClr val="bg1"/>
              </a:solidFill>
            </a:endParaRPr>
          </a:p>
          <a:p>
            <a:pPr marL="285750" indent="-285750">
              <a:buFont typeface="Arial" panose="020B0604020202020204" pitchFamily="34" charset="0"/>
              <a:buChar char="•"/>
            </a:pPr>
            <a:r>
              <a:rPr kumimoji="1" lang="zh-TW" altLang="en-US" dirty="0">
                <a:solidFill>
                  <a:schemeClr val="bg1"/>
                </a:solidFill>
              </a:rPr>
              <a:t>洞見發覺教學</a:t>
            </a:r>
            <a:endParaRPr kumimoji="1" lang="en-US" altLang="zh-TW" dirty="0">
              <a:solidFill>
                <a:schemeClr val="bg1"/>
              </a:solidFill>
            </a:endParaRPr>
          </a:p>
          <a:p>
            <a:pPr marL="285750" indent="-285750">
              <a:buFont typeface="Arial" panose="020B0604020202020204" pitchFamily="34" charset="0"/>
              <a:buChar char="•"/>
            </a:pPr>
            <a:r>
              <a:rPr kumimoji="1" lang="zh-TW" altLang="en-US" dirty="0">
                <a:solidFill>
                  <a:schemeClr val="bg1"/>
                </a:solidFill>
              </a:rPr>
              <a:t>同理心應用教學</a:t>
            </a:r>
            <a:endParaRPr kumimoji="1" lang="en-US" altLang="zh-TW" dirty="0">
              <a:solidFill>
                <a:schemeClr val="bg1"/>
              </a:solidFill>
            </a:endParaRPr>
          </a:p>
          <a:p>
            <a:pPr marL="285750" indent="-285750">
              <a:buFont typeface="Arial" panose="020B0604020202020204" pitchFamily="34" charset="0"/>
              <a:buChar char="•"/>
            </a:pPr>
            <a:r>
              <a:rPr kumimoji="1" lang="zh-TW" altLang="en-US" dirty="0">
                <a:solidFill>
                  <a:schemeClr val="bg1"/>
                </a:solidFill>
              </a:rPr>
              <a:t>人物誌應用教學</a:t>
            </a:r>
            <a:endParaRPr kumimoji="1" lang="en-US" altLang="zh-TW" dirty="0">
              <a:solidFill>
                <a:schemeClr val="bg1"/>
              </a:solidFill>
            </a:endParaRPr>
          </a:p>
        </p:txBody>
      </p:sp>
      <p:sp>
        <p:nvSpPr>
          <p:cNvPr id="8" name="文字方塊 7">
            <a:extLst>
              <a:ext uri="{FF2B5EF4-FFF2-40B4-BE49-F238E27FC236}">
                <a16:creationId xmlns:a16="http://schemas.microsoft.com/office/drawing/2014/main" id="{1B6751DB-3C7A-2046-B3FB-9A5885D44BA7}"/>
              </a:ext>
            </a:extLst>
          </p:cNvPr>
          <p:cNvSpPr txBox="1"/>
          <p:nvPr/>
        </p:nvSpPr>
        <p:spPr>
          <a:xfrm>
            <a:off x="6390965" y="3346412"/>
            <a:ext cx="2644877" cy="1600438"/>
          </a:xfrm>
          <a:prstGeom prst="rect">
            <a:avLst/>
          </a:prstGeom>
          <a:solidFill>
            <a:srgbClr val="000000">
              <a:alpha val="50196"/>
            </a:srgbClr>
          </a:solidFill>
        </p:spPr>
        <p:txBody>
          <a:bodyPr wrap="square" rtlCol="0">
            <a:spAutoFit/>
          </a:bodyPr>
          <a:lstStyle/>
          <a:p>
            <a:r>
              <a:rPr kumimoji="1" lang="zh-TW" altLang="en-US" dirty="0">
                <a:solidFill>
                  <a:srgbClr val="FF22E6"/>
                </a:solidFill>
              </a:rPr>
              <a:t>大同團隊</a:t>
            </a:r>
            <a:endParaRPr kumimoji="1" lang="en-US" altLang="zh-TW" dirty="0">
              <a:solidFill>
                <a:srgbClr val="FF22E6"/>
              </a:solidFill>
            </a:endParaRPr>
          </a:p>
          <a:p>
            <a:r>
              <a:rPr kumimoji="1" lang="zh-TW" altLang="en-US" dirty="0">
                <a:solidFill>
                  <a:srgbClr val="FF22E6"/>
                </a:solidFill>
              </a:rPr>
              <a:t>解決方案教學模組</a:t>
            </a:r>
            <a:endParaRPr kumimoji="1" lang="en-US" altLang="zh-TW" dirty="0">
              <a:solidFill>
                <a:srgbClr val="FF22E6"/>
              </a:solidFill>
            </a:endParaRPr>
          </a:p>
          <a:p>
            <a:pPr marL="285750" indent="-285750">
              <a:buFont typeface="Arial" panose="020B0604020202020204" pitchFamily="34" charset="0"/>
              <a:buChar char="•"/>
            </a:pPr>
            <a:r>
              <a:rPr kumimoji="1" lang="zh-TW" altLang="en-US" dirty="0">
                <a:solidFill>
                  <a:schemeClr val="bg1"/>
                </a:solidFill>
              </a:rPr>
              <a:t>創意發想整合教學</a:t>
            </a:r>
            <a:endParaRPr kumimoji="1" lang="en-US" altLang="zh-TW" dirty="0">
              <a:solidFill>
                <a:schemeClr val="bg1"/>
              </a:solidFill>
            </a:endParaRPr>
          </a:p>
          <a:p>
            <a:pPr marL="285750" indent="-285750">
              <a:buFont typeface="Arial" panose="020B0604020202020204" pitchFamily="34" charset="0"/>
              <a:buChar char="•"/>
            </a:pPr>
            <a:r>
              <a:rPr kumimoji="1" lang="zh-TW" altLang="en-US" dirty="0">
                <a:solidFill>
                  <a:schemeClr val="bg1"/>
                </a:solidFill>
              </a:rPr>
              <a:t>原型細部執行教學</a:t>
            </a:r>
            <a:endParaRPr kumimoji="1" lang="en-US" altLang="zh-TW" dirty="0">
              <a:solidFill>
                <a:schemeClr val="bg1"/>
              </a:solidFill>
            </a:endParaRPr>
          </a:p>
          <a:p>
            <a:pPr marL="285750" indent="-285750">
              <a:buFont typeface="Arial" panose="020B0604020202020204" pitchFamily="34" charset="0"/>
              <a:buChar char="•"/>
            </a:pPr>
            <a:r>
              <a:rPr kumimoji="1" lang="zh-TW" altLang="en-US" dirty="0">
                <a:solidFill>
                  <a:schemeClr val="bg1"/>
                </a:solidFill>
              </a:rPr>
              <a:t>解決方案驗證教學</a:t>
            </a:r>
            <a:endParaRPr kumimoji="1" lang="en-US" altLang="zh-TW" dirty="0">
              <a:solidFill>
                <a:schemeClr val="bg1"/>
              </a:solidFill>
            </a:endParaRPr>
          </a:p>
          <a:p>
            <a:pPr marL="285750" indent="-285750">
              <a:buFont typeface="Arial" panose="020B0604020202020204" pitchFamily="34" charset="0"/>
              <a:buChar char="•"/>
            </a:pPr>
            <a:r>
              <a:rPr kumimoji="1" lang="zh-TW" altLang="en-US" dirty="0">
                <a:solidFill>
                  <a:schemeClr val="bg1"/>
                </a:solidFill>
              </a:rPr>
              <a:t>原型美學建立教學</a:t>
            </a:r>
            <a:endParaRPr kumimoji="1" lang="en-US" altLang="zh-TW" dirty="0">
              <a:solidFill>
                <a:schemeClr val="bg1"/>
              </a:solidFill>
            </a:endParaRPr>
          </a:p>
          <a:p>
            <a:pPr marL="285750" indent="-285750">
              <a:buFont typeface="Arial" panose="020B0604020202020204" pitchFamily="34" charset="0"/>
              <a:buChar char="•"/>
            </a:pPr>
            <a:r>
              <a:rPr kumimoji="1" lang="en-US" altLang="zh-TW" dirty="0">
                <a:solidFill>
                  <a:schemeClr val="bg1"/>
                </a:solidFill>
              </a:rPr>
              <a:t>3D</a:t>
            </a:r>
            <a:r>
              <a:rPr kumimoji="1" lang="zh-TW" altLang="en-US" dirty="0">
                <a:solidFill>
                  <a:schemeClr val="bg1"/>
                </a:solidFill>
              </a:rPr>
              <a:t>列印原型製作教學</a:t>
            </a:r>
          </a:p>
        </p:txBody>
      </p:sp>
    </p:spTree>
    <p:extLst>
      <p:ext uri="{BB962C8B-B14F-4D97-AF65-F5344CB8AC3E}">
        <p14:creationId xmlns:p14="http://schemas.microsoft.com/office/powerpoint/2010/main" val="139105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idx="4294967295"/>
          </p:nvPr>
        </p:nvSpPr>
        <p:spPr>
          <a:xfrm>
            <a:off x="381051" y="249351"/>
            <a:ext cx="7886700" cy="994172"/>
          </a:xfrm>
        </p:spPr>
        <p:txBody>
          <a:bodyPr>
            <a:normAutofit/>
          </a:bodyPr>
          <a:lstStyle/>
          <a:p>
            <a:r>
              <a:rPr lang="zh-TW" altLang="en-US" sz="2880" b="1" dirty="0">
                <a:solidFill>
                  <a:srgbClr val="DF4484"/>
                </a:solidFill>
                <a:latin typeface="Microsoft JhengHei" charset="-120"/>
                <a:ea typeface="Microsoft JhengHei" charset="-120"/>
                <a:cs typeface="Microsoft JhengHei" charset="-120"/>
              </a:rPr>
              <a:t>設計思考</a:t>
            </a:r>
            <a:r>
              <a:rPr lang="zh-CN" altLang="en-US" sz="2880" b="1" dirty="0">
                <a:solidFill>
                  <a:srgbClr val="DF4484"/>
                </a:solidFill>
                <a:latin typeface="Microsoft JhengHei" charset="-120"/>
                <a:ea typeface="Microsoft JhengHei" charset="-120"/>
                <a:cs typeface="Microsoft JhengHei" charset="-120"/>
              </a:rPr>
              <a:t>五步驟</a:t>
            </a:r>
            <a:endParaRPr kumimoji="1" lang="zh-TW" altLang="en-US" sz="2880" dirty="0">
              <a:solidFill>
                <a:srgbClr val="DF4484"/>
              </a:solidFill>
              <a:latin typeface="Microsoft JhengHei" charset="-120"/>
              <a:ea typeface="Microsoft JhengHei" charset="-120"/>
              <a:cs typeface="Microsoft JhengHei" charset="-120"/>
            </a:endParaRPr>
          </a:p>
        </p:txBody>
      </p:sp>
      <p:pic>
        <p:nvPicPr>
          <p:cNvPr id="9" name="圖片 8"/>
          <p:cNvPicPr/>
          <p:nvPr/>
        </p:nvPicPr>
        <p:blipFill>
          <a:blip r:embed="rId3">
            <a:extLst>
              <a:ext uri="{28A0092B-C50C-407E-A947-70E740481C1C}">
                <a14:useLocalDpi xmlns:a14="http://schemas.microsoft.com/office/drawing/2010/main"/>
              </a:ext>
            </a:extLst>
          </a:blip>
          <a:stretch>
            <a:fillRect/>
          </a:stretch>
        </p:blipFill>
        <p:spPr>
          <a:xfrm>
            <a:off x="876249" y="1470028"/>
            <a:ext cx="7391503" cy="3045938"/>
          </a:xfrm>
          <a:prstGeom prst="rect">
            <a:avLst/>
          </a:prstGeom>
        </p:spPr>
      </p:pic>
    </p:spTree>
    <p:extLst>
      <p:ext uri="{BB962C8B-B14F-4D97-AF65-F5344CB8AC3E}">
        <p14:creationId xmlns:p14="http://schemas.microsoft.com/office/powerpoint/2010/main" val="2524818355"/>
      </p:ext>
    </p:extLst>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22536</TotalTime>
  <Words>6497</Words>
  <Application>Microsoft Office PowerPoint</Application>
  <PresentationFormat>如螢幕大小 (16:9)</PresentationFormat>
  <Paragraphs>923</Paragraphs>
  <Slides>72</Slides>
  <Notes>67</Notes>
  <HiddenSlides>0</HiddenSlides>
  <MMClips>0</MMClips>
  <ScaleCrop>false</ScaleCrop>
  <HeadingPairs>
    <vt:vector size="6" baseType="variant">
      <vt:variant>
        <vt:lpstr>使用字型</vt:lpstr>
      </vt:variant>
      <vt:variant>
        <vt:i4>13</vt:i4>
      </vt:variant>
      <vt:variant>
        <vt:lpstr>佈景主題</vt:lpstr>
      </vt:variant>
      <vt:variant>
        <vt:i4>1</vt:i4>
      </vt:variant>
      <vt:variant>
        <vt:lpstr>投影片標題</vt:lpstr>
      </vt:variant>
      <vt:variant>
        <vt:i4>72</vt:i4>
      </vt:variant>
    </vt:vector>
  </HeadingPairs>
  <TitlesOfParts>
    <vt:vector size="86" baseType="lpstr">
      <vt:lpstr>Heiti TC Light</vt:lpstr>
      <vt:lpstr>Helvetica Neue</vt:lpstr>
      <vt:lpstr>PingFang TC</vt:lpstr>
      <vt:lpstr>PingFang TC Light</vt:lpstr>
      <vt:lpstr>PingFang TC Thin</vt:lpstr>
      <vt:lpstr>宋体</vt:lpstr>
      <vt:lpstr>Yuanti TC</vt:lpstr>
      <vt:lpstr>Microsoft JhengHei</vt:lpstr>
      <vt:lpstr>新細明體</vt:lpstr>
      <vt:lpstr>Arial</vt:lpstr>
      <vt:lpstr>Century Gothic</vt:lpstr>
      <vt:lpstr>Helvetica</vt:lpstr>
      <vt:lpstr>Wingdings</vt:lpstr>
      <vt:lpstr>simple-light-2</vt:lpstr>
      <vt:lpstr>PowerPoint 簡報</vt:lpstr>
      <vt:lpstr>如何兼顧專業與創意？ 如何跨領域合作？ 如何應用設計思考？ 甚至創新創業？</vt:lpstr>
      <vt:lpstr>PowerPoint 簡報</vt:lpstr>
      <vt:lpstr>PowerPoint 簡報</vt:lpstr>
      <vt:lpstr>PowerPoint 簡報</vt:lpstr>
      <vt:lpstr>PowerPoint 簡報</vt:lpstr>
      <vt:lpstr>PowerPoint 簡報</vt:lpstr>
      <vt:lpstr>PowerPoint 簡報</vt:lpstr>
      <vt:lpstr>設計思考五步驟</vt:lpstr>
      <vt:lpstr>Double Diamond 設計流程</vt:lpstr>
      <vt:lpstr>PowerPoint 簡報</vt:lpstr>
      <vt:lpstr>PowerPoint 簡報</vt:lpstr>
      <vt:lpstr>PowerPoint 簡報</vt:lpstr>
      <vt:lpstr>PowerPoint 簡報</vt:lpstr>
      <vt:lpstr>PowerPoint 簡報</vt:lpstr>
      <vt:lpstr>設計思考過程包括</vt:lpstr>
      <vt:lpstr>PowerPoint 簡報</vt:lpstr>
      <vt:lpstr>以跨領域工作坊，實踐設計思考五步驟</vt:lpstr>
      <vt:lpstr>PowerPoint 簡報</vt:lpstr>
      <vt:lpstr>PowerPoint 簡報</vt:lpstr>
      <vt:lpstr>PowerPoint 簡報</vt:lpstr>
      <vt:lpstr>PowerPoint 簡報</vt:lpstr>
      <vt:lpstr>跨領域工作坊的操作類型</vt:lpstr>
      <vt:lpstr>實際課程執行時</vt:lpstr>
      <vt:lpstr>跨領域工作坊類型：X型</vt:lpstr>
      <vt:lpstr>PowerPoint 簡報</vt:lpstr>
      <vt:lpstr>主題發想</vt:lpstr>
      <vt:lpstr>X型案例：銀髮購物×行動智慧</vt:lpstr>
      <vt:lpstr>X型案例：銀髮購物×行動智慧</vt:lpstr>
      <vt:lpstr>X型案例：銀髮購物×行動智慧</vt:lpstr>
      <vt:lpstr>X型案例：銀髮購物×行動智慧</vt:lpstr>
      <vt:lpstr>X型案例：銀髮購物×行動智慧</vt:lpstr>
      <vt:lpstr>X型案例：銀髮購物×行動智慧</vt:lpstr>
      <vt:lpstr>X型案例：銀髮購物×行動智慧</vt:lpstr>
      <vt:lpstr>X型案例：銀髮購物×行動智慧</vt:lpstr>
      <vt:lpstr>X型案例：銀髮購物×行動智慧</vt:lpstr>
      <vt:lpstr>X型案例：銀髮購物×行動智慧</vt:lpstr>
      <vt:lpstr>X型案例：銀髮購物×行動智慧</vt:lpstr>
      <vt:lpstr>X型案例：銀髮購物×行動智慧</vt:lpstr>
      <vt:lpstr>X型案例：銀髮購物×行動智慧</vt:lpstr>
      <vt:lpstr>X型案例：銀髮購物×行動智慧</vt:lpstr>
      <vt:lpstr>X型案例：銀髮購物×行動智慧</vt:lpstr>
      <vt:lpstr>X型案例：銀髮購物×行動智慧-學生作品1</vt:lpstr>
      <vt:lpstr>X型案例：銀髮購物×行動智慧-學生作品2</vt:lpstr>
      <vt:lpstr>X型案例：銀髮購物×行動智慧-學生作品3</vt:lpstr>
      <vt:lpstr>X型案例：銀髮購物×行動智慧-學生作品4</vt:lpstr>
      <vt:lpstr>X型案例：銀髮購物×行動智慧-長輩回饋</vt:lpstr>
      <vt:lpstr>跨領域工作坊類型：Y型</vt:lpstr>
      <vt:lpstr>PowerPoint 簡報</vt:lpstr>
      <vt:lpstr>主題發想</vt:lpstr>
      <vt:lpstr>Y型案例：健康食代×情感瘋設計</vt:lpstr>
      <vt:lpstr>Y型案例：健康食代×情感瘋設計</vt:lpstr>
      <vt:lpstr>Y型案例：健康食代×情感瘋設計</vt:lpstr>
      <vt:lpstr>Y型案例：健康食代×情感瘋設計</vt:lpstr>
      <vt:lpstr>Y型案例：健康食代×情感瘋設計</vt:lpstr>
      <vt:lpstr>Y型案例：健康食代×情感瘋設計</vt:lpstr>
      <vt:lpstr>PowerPoint 簡報</vt:lpstr>
      <vt:lpstr>Y型案例：健康食代×情感瘋設計</vt:lpstr>
      <vt:lpstr>Y型案例：健康食代×情感瘋設計</vt:lpstr>
      <vt:lpstr>Y型案例：健康食代×情感風設計</vt:lpstr>
      <vt:lpstr>Y型案例：健康食代×情感瘋設計</vt:lpstr>
      <vt:lpstr>Y型案例：健康食代×情感瘋設計</vt:lpstr>
      <vt:lpstr>Y型案例：健康食代×情感風設計</vt:lpstr>
      <vt:lpstr>Y型案例：健康食代×情感瘋設計</vt:lpstr>
      <vt:lpstr>Y型案例：健康食代×情感瘋設計-作品2「千歲千千歲」</vt:lpstr>
      <vt:lpstr>Y型案例：健康食代×情感瘋設計-作品2「千歲千千歲」</vt:lpstr>
      <vt:lpstr>Y型案例：健康食代×情感瘋設計-作品2「千歲千千歲」</vt:lpstr>
      <vt:lpstr>Y型案例：健康食代×情感瘋設計-作品2「千歲千千歲」</vt:lpstr>
      <vt:lpstr>工作坊規劃表</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Wha Fang</dc:creator>
  <cp:lastModifiedBy>Zoey</cp:lastModifiedBy>
  <cp:revision>145</cp:revision>
  <dcterms:modified xsi:type="dcterms:W3CDTF">2023-04-19T07:10:01Z</dcterms:modified>
</cp:coreProperties>
</file>