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  <p:sldMasterId id="2147483676" r:id="rId2"/>
    <p:sldMasterId id="2147483688" r:id="rId3"/>
  </p:sldMasterIdLst>
  <p:notesMasterIdLst>
    <p:notesMasterId r:id="rId39"/>
  </p:notesMasterIdLst>
  <p:sldIdLst>
    <p:sldId id="852" r:id="rId4"/>
    <p:sldId id="257" r:id="rId5"/>
    <p:sldId id="1312" r:id="rId6"/>
    <p:sldId id="1314" r:id="rId7"/>
    <p:sldId id="260" r:id="rId8"/>
    <p:sldId id="1315" r:id="rId9"/>
    <p:sldId id="132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1328" r:id="rId20"/>
    <p:sldId id="1317" r:id="rId21"/>
    <p:sldId id="1329" r:id="rId22"/>
    <p:sldId id="1318" r:id="rId23"/>
    <p:sldId id="1330" r:id="rId24"/>
    <p:sldId id="277" r:id="rId25"/>
    <p:sldId id="1331" r:id="rId26"/>
    <p:sldId id="1332" r:id="rId27"/>
    <p:sldId id="1333" r:id="rId28"/>
    <p:sldId id="282" r:id="rId29"/>
    <p:sldId id="1335" r:id="rId30"/>
    <p:sldId id="1336" r:id="rId31"/>
    <p:sldId id="285" r:id="rId32"/>
    <p:sldId id="286" r:id="rId33"/>
    <p:sldId id="287" r:id="rId34"/>
    <p:sldId id="288" r:id="rId35"/>
    <p:sldId id="1337" r:id="rId36"/>
    <p:sldId id="290" r:id="rId37"/>
    <p:sldId id="1402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3356"/>
    <a:srgbClr val="A3C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762"/>
  </p:normalViewPr>
  <p:slideViewPr>
    <p:cSldViewPr snapToGrid="0">
      <p:cViewPr varScale="1">
        <p:scale>
          <a:sx n="143" d="100"/>
          <a:sy n="143" d="100"/>
        </p:scale>
        <p:origin x="2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1" lang="zh-CN" altLang="en-US" dirty="0"/>
              <a:t>字體</a:t>
            </a:r>
            <a:r>
              <a:rPr kumimoji="1" lang="en-US" altLang="zh-CN" dirty="0"/>
              <a:t>--</a:t>
            </a:r>
            <a:r>
              <a:rPr kumimoji="1" lang="zh-TW" altLang="en-US" dirty="0"/>
              <a:t>蘋方繁（</a:t>
            </a:r>
            <a:r>
              <a:rPr kumimoji="1" lang="en" altLang="zh-TW" dirty="0" err="1"/>
              <a:t>PingFang</a:t>
            </a:r>
            <a:r>
              <a:rPr kumimoji="1" lang="en" altLang="zh-TW" dirty="0"/>
              <a:t> TC</a:t>
            </a:r>
            <a:r>
              <a:rPr kumimoji="1" lang="zh-TW" altLang="en-US" dirty="0"/>
              <a:t>）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15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3B691-1F15-F347-999F-D7AABF78B1E6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4637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6590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5428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有說明的PDF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https://dschool.stanford.edu/sandbox/groups/dresources/wiki/welcome/attachments/f8e24/d.school's%20Facilitator's%20Guide%20to%20Leading%20Re.d%20the%20G.G.%20Exp.pdf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空白表單PDF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https://dschool.stanford.edu/sandbox/groups/designresources/wiki/4dbb2/attachments/e1005/TheWalletProjectB%26W2012.pdf?sessionID=e62aa8294d323f1b1540d3ee21e961cf7d1bce38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dk2"/>
                </a:solidFill>
              </a:rPr>
              <a:t>資料來源</a:t>
            </a:r>
            <a:r>
              <a:rPr lang="zh-TW" sz="1400">
                <a:solidFill>
                  <a:schemeClr val="dk2"/>
                </a:solidFill>
              </a:rPr>
              <a:t>An Introduction to Design Thinking </a:t>
            </a:r>
            <a:br>
              <a:rPr lang="zh-TW" sz="1400">
                <a:solidFill>
                  <a:schemeClr val="dk2"/>
                </a:solidFill>
              </a:rPr>
            </a:br>
            <a:r>
              <a:rPr lang="zh-TW" sz="1400">
                <a:solidFill>
                  <a:schemeClr val="dk2"/>
                </a:solidFill>
              </a:rPr>
              <a:t>In One Hour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6715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3B691-1F15-F347-999F-D7AABF78B1E6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7635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3B691-1F15-F347-999F-D7AABF78B1E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8836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bg>
      <p:bgPr>
        <a:solidFill>
          <a:srgbClr val="C9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634FF6-BA5A-6843-A1FB-D6F6D0F1A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5633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A125C1-E3F6-8D4D-B732-EBC199430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 b="0" i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2936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lIns="29450" tIns="29450" rIns="29450" bIns="294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843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8AFC1B-6593-4E4E-9CCE-60455AB67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88EB6A3-B4D3-EA44-BDCE-2E9726181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14927D-BBDA-F84F-BB09-E8916047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C5376C-B52D-E84C-97BF-088CFAEA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CE07E8-AC00-AD44-9310-CFEAEBDA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2570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CF2E71-774B-014B-B090-E7AE73B3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54B036-EA15-2C45-98AF-FA0634262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A3BE56-2697-E54A-8C56-71D24A73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B5518-B35A-B645-8394-8F742418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EAFAD2-416D-2148-8B99-9233D408F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953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81341F-32EC-3840-B9CC-48CDD7CC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739FCD4-B682-3941-878A-F353B0AAD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707E52-7051-EF44-84FD-7E6AB37AA0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5CBF14-8C42-E145-BB8C-0D3A2738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3826FB-D2F5-6F46-88F6-3D04F0E1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6955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EEFC7F-8E9D-C14A-9973-12BB915F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793B19-A53E-5640-B0BB-7C29E50F7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A01DBD7-E61B-674A-953E-F565CFC29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381CA9-BC26-C042-B8F5-E0C44956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7673D65-5FCE-AD46-846F-1D8F765F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90EB933-DBB0-5A4B-9E91-D1A2D3C0F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9993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2CB84-8C04-F94E-A05F-52AFE2E4E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1B546B-A8F5-3E4A-9EC7-E1BD7F564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ABEE044-9B6D-7947-94F7-93E181B85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0059C00-4BAE-A948-85C4-836048139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8F30F86-D320-E146-9138-3DB4FABF6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49CC48D-6A39-F54D-9541-3D8D5B4B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B0FE056-6864-CB48-B3EF-CF14DCE6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9A635B3-A587-6E4E-8EE7-EC7C9A25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9155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6CF45B-402E-904C-B2E1-A44E6FED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ADCEF24-0CD0-2F41-BA95-87E0B2A8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54957EF-8FE3-F749-AD60-E5671899C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46A995E-4466-1049-84BC-3122C8FF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9754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2266CE4-6006-7744-AFE8-8C077D25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165ED79-FCD2-0144-BF67-B57A49EB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142CBE-043B-C14A-B7E6-D6C806AE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623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E894E4-4A28-1744-8121-BA804C31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860EC1-0AA0-604E-A57B-C8C06BC5A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9BD71FF-78C7-D349-8696-E0CCAAFD3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DA33BB-B820-C04F-8C6F-129E8C8B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7FAEF6-F7CE-084E-A2C6-40C328371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FAC5DC-57B5-0C46-8BB0-4AC50044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4155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5AE9A6-F34A-CD4D-A1F9-85C25206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2F3E6F6-C594-8843-A1F2-29BA4EB76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908DF2-8703-314F-B153-6F6E1FF54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599C725-B24B-F444-9E3A-DBF5403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31980A9-B645-FF43-91E0-797CFFD0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5F031C6-F182-F74B-8B3E-28D5AF25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4002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D36405-51ED-C144-ABD6-61411DFE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A2E8CDB-1613-444C-B6F9-A8EBC1C88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002FC5-1FB8-C943-A2F7-43B2BA10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10A33F-89D2-4C47-944B-CB9D9211C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9E0E2C-458F-684D-8F79-1615857F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0154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2F690D1-79CB-034B-8778-5FFFBE38E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3F18F90-5067-834D-BF55-6F5FF9D8E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3DCD3B-79B1-6540-AAAC-E8FE6E4B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83E6AA-0365-514A-894C-3B531307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41447B-2195-8544-B9FA-124EF22A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5870518-F502-C345-9BA6-3B032DD175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97193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C66773-5E63-D842-B9F3-1472560C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49F020-4334-B746-859F-8EC1FC968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9ECFD5-F8D1-5642-B4CE-0D16D6C9A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3AEFCB-18D2-F845-B860-DDB9CB31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5877A6-24B0-0444-A30A-80BB6AB8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68068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C66773-5E63-D842-B9F3-1472560C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49F020-4334-B746-859F-8EC1FC968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9ECFD5-F8D1-5642-B4CE-0D16D6C9A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3AEFCB-18D2-F845-B860-DDB9CB31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5877A6-24B0-0444-A30A-80BB6AB8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537BF9-7877-F049-A60E-22D812B739FB}"/>
              </a:ext>
            </a:extLst>
          </p:cNvPr>
          <p:cNvSpPr/>
          <p:nvPr userDrawn="1"/>
        </p:nvSpPr>
        <p:spPr>
          <a:xfrm>
            <a:off x="0" y="0"/>
            <a:ext cx="9144000" cy="1152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24388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C66773-5E63-D842-B9F3-1472560C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49F020-4334-B746-859F-8EC1FC968A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</p:spTree>
    <p:extLst>
      <p:ext uri="{BB962C8B-B14F-4D97-AF65-F5344CB8AC3E}">
        <p14:creationId xmlns:p14="http://schemas.microsoft.com/office/powerpoint/2010/main" val="236901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D187A0-D412-B343-AB78-E95F88B4A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17AB3E-E9EF-B145-B97D-B4B9A8F6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CD0F447-B98A-BA41-86C2-E2BB2165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B26FDB5-C36D-8547-A9C6-7234DAA1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219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D187A0-D412-B343-AB78-E95F88B4A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17AB3E-E9EF-B145-B97D-B4B9A8F6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CD0F447-B98A-BA41-86C2-E2BB2165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B26FDB5-C36D-8547-A9C6-7234DAA1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0343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FEB16DB-94E7-C44E-B2F6-B355E5CD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0915E0C-E283-6345-B39C-F31CBD4E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08ABF2-A20C-5F4D-82A5-B46CBE3D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739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FEB16DB-94E7-C44E-B2F6-B355E5CD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0915E0C-E283-6345-B39C-F31CBD4E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08ABF2-A20C-5F4D-82A5-B46CBE3D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303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標題投影片">
    <p:bg>
      <p:bgPr>
        <a:solidFill>
          <a:srgbClr val="288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3147814"/>
            <a:ext cx="6400800" cy="131445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  <a:lvl2pPr marL="41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ea"/>
                <a:ea typeface="+mn-ea"/>
              </a:defRPr>
            </a:lvl1pPr>
          </a:lstStyle>
          <a:p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ea"/>
                <a:ea typeface="+mn-ea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ea"/>
                <a:ea typeface="+mn-ea"/>
              </a:defRPr>
            </a:lvl1pPr>
          </a:lstStyle>
          <a:p>
            <a:fld id="{EB226144-777D-5A4D-893E-7F19738091EB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 b="0" i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021364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solidFill>
          <a:srgbClr val="47BA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ECD821-94F9-B84C-BE66-381F1011C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44144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179BD-31A2-3F4D-9586-CB0B08E04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75901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solidFill>
          <a:srgbClr val="F495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4B3158-89C9-0141-A8BA-A6FE23825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 b="0" i="0">
                <a:solidFill>
                  <a:schemeClr val="bg1">
                    <a:lumMod val="9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03621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bg>
      <p:bgPr>
        <a:solidFill>
          <a:srgbClr val="C93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634FF6-BA5A-6843-A1FB-D6F6D0F1A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2050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Pr>
        <a:solidFill>
          <a:srgbClr val="F54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9F323F-AF97-BE45-9D4F-2A9924C2B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 b="0" i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90687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A125C1-E3F6-8D4D-B732-EBC199430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</p:spPr>
        <p:txBody>
          <a:bodyPr>
            <a:noAutofit/>
          </a:bodyPr>
          <a:lstStyle>
            <a:lvl1pPr algn="l">
              <a:defRPr sz="11250" b="0" i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80615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46D230-B8BB-D142-9FDB-A333EAFD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 algn="ctr">
              <a:defRPr sz="9000">
                <a:latin typeface="+mn-ea"/>
                <a:ea typeface="+mn-ea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285782-94C2-DD4C-AB92-6B4144EB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96D51F-C934-B340-AA13-232BE934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3FC419-C43B-504F-BEDC-F5F049C1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5136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3F6895-B36C-D44C-AE17-61B1D278E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E0D72C9-C960-9C47-A84C-FB77A494F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815350-3BBD-7D43-9334-F2B30213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AB05FC-F7F8-E34C-A628-88AF8E58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03B645-F0CF-9743-9A8A-2C2E4791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220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</p:spTree>
    <p:extLst>
      <p:ext uri="{BB962C8B-B14F-4D97-AF65-F5344CB8AC3E}">
        <p14:creationId xmlns:p14="http://schemas.microsoft.com/office/powerpoint/2010/main" val="4263866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Arial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C66773-5E63-D842-B9F3-1472560C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49F020-4334-B746-859F-8EC1FC968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537BF9-7877-F049-A60E-22D812B739FB}"/>
              </a:ext>
            </a:extLst>
          </p:cNvPr>
          <p:cNvSpPr/>
          <p:nvPr userDrawn="1"/>
        </p:nvSpPr>
        <p:spPr>
          <a:xfrm>
            <a:off x="0" y="0"/>
            <a:ext cx="9144000" cy="1152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69F2AFB-A093-664D-89B6-119BE7E5C190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794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73" r:id="rId9"/>
    <p:sldLayoutId id="2147483674" r:id="rId10"/>
    <p:sldLayoutId id="214748367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3C1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83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97D6851-A346-3D4D-A61A-10EE3EF9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B7520BA-34C7-DD41-A6CE-59EAC26F4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AE1F56-752B-3342-B78F-3FEC4A135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591FEF-586D-A946-BD14-A6B8E278D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BBEF5C-C62A-A34C-8AF6-EF21B8E4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16673-08BB-5646-9340-65BC7BFF23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1311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美工圖案 的圖片&#10;&#10;自動產生的描述">
            <a:extLst>
              <a:ext uri="{FF2B5EF4-FFF2-40B4-BE49-F238E27FC236}">
                <a16:creationId xmlns:a16="http://schemas.microsoft.com/office/drawing/2014/main" id="{FDA8AE0A-D906-CE4C-95EC-2753FB89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100" y="531663"/>
            <a:ext cx="2776485" cy="6202783"/>
          </a:xfrm>
          <a:prstGeom prst="rect">
            <a:avLst/>
          </a:prstGeom>
        </p:spPr>
      </p:pic>
      <p:sp>
        <p:nvSpPr>
          <p:cNvPr id="8" name="Shape 54">
            <a:extLst>
              <a:ext uri="{FF2B5EF4-FFF2-40B4-BE49-F238E27FC236}">
                <a16:creationId xmlns:a16="http://schemas.microsoft.com/office/drawing/2014/main" id="{9CD7BF6A-AB77-8E4A-BCDB-889E48F226F2}"/>
              </a:ext>
            </a:extLst>
          </p:cNvPr>
          <p:cNvSpPr txBox="1"/>
          <p:nvPr/>
        </p:nvSpPr>
        <p:spPr>
          <a:xfrm>
            <a:off x="-749920" y="11541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zh-TW" altLang="en-US" sz="4800" dirty="0">
                <a:solidFill>
                  <a:srgbClr val="F4F5F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設計思考迷你工作坊 </a:t>
            </a:r>
          </a:p>
        </p:txBody>
      </p:sp>
      <p:sp>
        <p:nvSpPr>
          <p:cNvPr id="9" name="Shape 55">
            <a:extLst>
              <a:ext uri="{FF2B5EF4-FFF2-40B4-BE49-F238E27FC236}">
                <a16:creationId xmlns:a16="http://schemas.microsoft.com/office/drawing/2014/main" id="{26A3CDD1-0700-0B4F-A9F8-CB55E3DDB846}"/>
              </a:ext>
            </a:extLst>
          </p:cNvPr>
          <p:cNvSpPr txBox="1"/>
          <p:nvPr/>
        </p:nvSpPr>
        <p:spPr>
          <a:xfrm>
            <a:off x="-749920" y="3145800"/>
            <a:ext cx="8520600" cy="168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200" dirty="0">
                <a:solidFill>
                  <a:srgbClr val="F4F5F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同理、釐清、發想、原型、驗證</a:t>
            </a: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595959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lvl="0" algn="ctr"/>
            <a:r>
              <a:rPr lang="zh-TW" altLang="en-US" sz="24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講師姓名</a:t>
            </a:r>
            <a:endParaRPr lang="zh-TW" altLang="zh-TW" sz="1800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2CA525-D5AA-BB46-83CD-48C6E73A748B}"/>
              </a:ext>
            </a:extLst>
          </p:cNvPr>
          <p:cNvSpPr/>
          <p:nvPr/>
        </p:nvSpPr>
        <p:spPr>
          <a:xfrm>
            <a:off x="1486830" y="4698475"/>
            <a:ext cx="5207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歡迎使用，請註明出處 </a:t>
            </a:r>
            <a:r>
              <a:rPr lang="en-US" altLang="zh-TW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design-</a:t>
            </a:r>
            <a:r>
              <a:rPr lang="en-US" altLang="zh-TW" sz="1000" dirty="0" err="1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thinking.tw</a:t>
            </a:r>
            <a:br>
              <a:rPr lang="zh-TW" altLang="en-US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TW" altLang="en-US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以創用</a:t>
            </a:r>
            <a:r>
              <a:rPr lang="en-US" altLang="zh-TW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CC </a:t>
            </a:r>
            <a:r>
              <a:rPr lang="zh-TW" altLang="en-US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姓名標示</a:t>
            </a:r>
            <a:r>
              <a:rPr lang="en-US" altLang="zh-TW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-</a:t>
            </a:r>
            <a:r>
              <a:rPr lang="zh-TW" altLang="en-US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非商業性</a:t>
            </a:r>
            <a:r>
              <a:rPr lang="en-US" altLang="zh-TW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-</a:t>
            </a:r>
            <a:r>
              <a:rPr lang="zh-TW" altLang="en-US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相同方式分享 </a:t>
            </a:r>
            <a:r>
              <a:rPr lang="en-US" altLang="zh-TW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3.0 </a:t>
            </a:r>
            <a:r>
              <a:rPr lang="zh-TW" altLang="en-US" sz="1000" dirty="0">
                <a:solidFill>
                  <a:schemeClr val="tx2">
                    <a:lumMod val="2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台灣 授權條款釋出。</a:t>
            </a:r>
          </a:p>
        </p:txBody>
      </p:sp>
      <p:pic>
        <p:nvPicPr>
          <p:cNvPr id="11" name="Picture 2" descr="https://mirrors.creativecommons.org/presskit/buttons/88x31/png/by-nc-sa.png">
            <a:extLst>
              <a:ext uri="{FF2B5EF4-FFF2-40B4-BE49-F238E27FC236}">
                <a16:creationId xmlns:a16="http://schemas.microsoft.com/office/drawing/2014/main" id="{443C2BEF-A820-5242-B95D-E4ABFA68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92" y="4729253"/>
            <a:ext cx="967638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2EEA5B3-1F57-2747-8FA9-3D9497B26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42" t="13649" r="18784" b="16015"/>
          <a:stretch/>
        </p:blipFill>
        <p:spPr>
          <a:xfrm>
            <a:off x="6527771" y="848707"/>
            <a:ext cx="1294421" cy="149078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5AFF9D-1BD3-42B7-A665-406CAC0DE4B4}"/>
              </a:ext>
            </a:extLst>
          </p:cNvPr>
          <p:cNvSpPr txBox="1"/>
          <p:nvPr/>
        </p:nvSpPr>
        <p:spPr>
          <a:xfrm>
            <a:off x="8253552" y="18993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112.04</a:t>
            </a:r>
            <a:r>
              <a:rPr lang="zh-TW" altLang="en-US" sz="1000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版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55FF71F-B2B8-466D-93DC-00E9F954D4BE}"/>
              </a:ext>
            </a:extLst>
          </p:cNvPr>
          <p:cNvGrpSpPr/>
          <p:nvPr/>
        </p:nvGrpSpPr>
        <p:grpSpPr>
          <a:xfrm>
            <a:off x="256228" y="181559"/>
            <a:ext cx="2627714" cy="262964"/>
            <a:chOff x="256228" y="181987"/>
            <a:chExt cx="2627714" cy="262964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E820998-E185-48A1-8CA6-985C30F8C822}"/>
                </a:ext>
              </a:extLst>
            </p:cNvPr>
            <p:cNvSpPr txBox="1"/>
            <p:nvPr/>
          </p:nvSpPr>
          <p:spPr>
            <a:xfrm>
              <a:off x="519192" y="190359"/>
              <a:ext cx="23647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1000" dirty="0">
                  <a:solidFill>
                    <a:schemeClr val="bg1"/>
                  </a:solidFill>
                  <a:latin typeface="PingFang TC" panose="020B0400000000000000" pitchFamily="34" charset="-120"/>
                  <a:ea typeface="PingFang TC" panose="020B0400000000000000" pitchFamily="34" charset="-120"/>
                </a:rPr>
                <a:t>教育部跨領域教師發展暨人才培育計畫</a:t>
              </a:r>
              <a:endParaRPr lang="zh-TW" altLang="en-US" sz="1000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4E352E4-8CCF-4976-9DD3-904C6F70E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228" y="181987"/>
              <a:ext cx="262964" cy="26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21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>
            <a:spLocks noGrp="1"/>
          </p:cNvSpPr>
          <p:nvPr>
            <p:ph type="body" idx="1"/>
          </p:nvPr>
        </p:nvSpPr>
        <p:spPr>
          <a:xfrm>
            <a:off x="311700" y="1457275"/>
            <a:ext cx="3999900" cy="35208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2400"/>
            </a:pPr>
            <a:r>
              <a:rPr lang="zh-TW" altLang="zh-TW" sz="24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＊＊</a:t>
            </a:r>
            <a:r>
              <a:rPr lang="zh-TW" sz="24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目標與願望</a:t>
            </a:r>
            <a:r>
              <a:rPr lang="zh-TW" altLang="zh-TW" sz="24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＊＊ </a:t>
            </a:r>
            <a:endParaRPr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根據前頁資料，列出你的組員想要/需要什麼？</a:t>
            </a:r>
            <a:b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icrosoft JhengHei"/>
              <a:buNone/>
            </a:pPr>
            <a:r>
              <a:rPr lang="zh-TW" sz="24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＊＊洞見＊＊</a:t>
            </a:r>
            <a:r>
              <a:rPr 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 lang="en-US" altLang="zh-TW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（從組員分享訊息中，嘗試推論一些他沒提及的點？）</a:t>
            </a:r>
            <a:b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 dirty="0">
              <a:solidFill>
                <a:srgbClr val="FF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01" name="Google Shape;201;p10"/>
          <p:cNvSpPr txBox="1">
            <a:spLocks noGrp="1"/>
          </p:cNvSpPr>
          <p:nvPr>
            <p:ph type="body" idx="2"/>
          </p:nvPr>
        </p:nvSpPr>
        <p:spPr>
          <a:xfrm>
            <a:off x="4832400" y="1457275"/>
            <a:ext cx="3999900" cy="35208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______________________________________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組員姓名/描述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想要/需要______________________________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                                       使用者需要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因為 (或 但是、出乎意料····)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______________________________________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______________________________________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                                   洞見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</a:pPr>
            <a:endParaRPr>
              <a:solidFill>
                <a:srgbClr val="BFBFBF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311700" y="1119804"/>
            <a:ext cx="3999900" cy="2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捕捉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訪談</a:t>
            </a: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發現(Findings) </a:t>
            </a:r>
            <a:r>
              <a:rPr lang="zh-TW" sz="14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3分鐘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03" name="Google Shape;203;p10"/>
          <p:cNvSpPr txBox="1"/>
          <p:nvPr/>
        </p:nvSpPr>
        <p:spPr>
          <a:xfrm>
            <a:off x="4832400" y="1138250"/>
            <a:ext cx="39999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採用設計觀點 (POV) </a:t>
            </a:r>
            <a:r>
              <a:rPr lang="zh-TW" sz="14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3分鐘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418E63F-53DB-E14A-A904-D739444B38B7}"/>
              </a:ext>
            </a:extLst>
          </p:cNvPr>
          <p:cNvSpPr txBox="1"/>
          <p:nvPr/>
        </p:nvSpPr>
        <p:spPr>
          <a:xfrm>
            <a:off x="264678" y="310177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3.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捕捉發現與洞見</a:t>
            </a:r>
          </a:p>
        </p:txBody>
      </p:sp>
      <p:sp>
        <p:nvSpPr>
          <p:cNvPr id="15" name="Google Shape;208;p10">
            <a:extLst>
              <a:ext uri="{FF2B5EF4-FFF2-40B4-BE49-F238E27FC236}">
                <a16:creationId xmlns:a16="http://schemas.microsoft.com/office/drawing/2014/main" id="{5E6E9202-135B-7C4B-AA54-5D59345ED2D3}"/>
              </a:ext>
            </a:extLst>
          </p:cNvPr>
          <p:cNvSpPr/>
          <p:nvPr/>
        </p:nvSpPr>
        <p:spPr>
          <a:xfrm>
            <a:off x="311700" y="763891"/>
            <a:ext cx="8370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</a:t>
            </a:r>
            <a:endParaRPr sz="1800" u="none" strike="noStrike" cap="none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sp>
        <p:nvSpPr>
          <p:cNvPr id="16" name="Google Shape;208;p10">
            <a:extLst>
              <a:ext uri="{FF2B5EF4-FFF2-40B4-BE49-F238E27FC236}">
                <a16:creationId xmlns:a16="http://schemas.microsoft.com/office/drawing/2014/main" id="{352AA9C1-51A0-E14C-BE11-6C3EAAAA3EF6}"/>
              </a:ext>
            </a:extLst>
          </p:cNvPr>
          <p:cNvSpPr/>
          <p:nvPr/>
        </p:nvSpPr>
        <p:spPr>
          <a:xfrm>
            <a:off x="4829271" y="763891"/>
            <a:ext cx="8370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步驟4 </a:t>
            </a:r>
            <a:endParaRPr sz="1800" u="none" strike="noStrike" cap="none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pic>
        <p:nvPicPr>
          <p:cNvPr id="3" name="video 5" descr="video 5">
            <a:hlinkClick r:id="" action="ppaction://media"/>
            <a:extLst>
              <a:ext uri="{FF2B5EF4-FFF2-40B4-BE49-F238E27FC236}">
                <a16:creationId xmlns:a16="http://schemas.microsoft.com/office/drawing/2014/main" id="{146A6E13-089F-364F-9AEF-2169360A5E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922" y="0"/>
            <a:ext cx="1632078" cy="918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"/>
          <p:cNvSpPr txBox="1">
            <a:spLocks noGrp="1"/>
          </p:cNvSpPr>
          <p:nvPr>
            <p:ph type="body" idx="2"/>
          </p:nvPr>
        </p:nvSpPr>
        <p:spPr>
          <a:xfrm>
            <a:off x="4832400" y="1474209"/>
            <a:ext cx="3999900" cy="3503866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________________________</a:t>
            </a:r>
            <a:r>
              <a:rPr lang="zh-TW" u="sng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</a:t>
            </a: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   &lt;組員姓名/描述&gt;</a:t>
            </a:r>
            <a:endParaRPr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想要/需要______________________________</a:t>
            </a: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      &lt;使用者需要&gt;</a:t>
            </a:r>
            <a:endParaRPr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因為 (或 但是、出乎意料····)</a:t>
            </a: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______________________________________</a:t>
            </a: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______________________________________</a:t>
            </a:r>
            <a:b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           &lt;洞見&gt;</a:t>
            </a:r>
            <a:endParaRPr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None/>
            </a:pPr>
            <a:endParaRPr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65" name="Google Shape;56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031937" y="1697897"/>
            <a:ext cx="191641" cy="6242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5D6D8FE-A96D-E748-A393-EEF4C0FD3F48}"/>
              </a:ext>
            </a:extLst>
          </p:cNvPr>
          <p:cNvSpPr txBox="1"/>
          <p:nvPr/>
        </p:nvSpPr>
        <p:spPr>
          <a:xfrm>
            <a:off x="264678" y="310177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4.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整理出設計觀點</a:t>
            </a:r>
          </a:p>
        </p:txBody>
      </p:sp>
      <p:sp>
        <p:nvSpPr>
          <p:cNvPr id="12" name="Google Shape;200;p10">
            <a:extLst>
              <a:ext uri="{FF2B5EF4-FFF2-40B4-BE49-F238E27FC236}">
                <a16:creationId xmlns:a16="http://schemas.microsoft.com/office/drawing/2014/main" id="{9BE57A8A-8627-0E43-AC14-A4B87F058181}"/>
              </a:ext>
            </a:extLst>
          </p:cNvPr>
          <p:cNvSpPr txBox="1">
            <a:spLocks/>
          </p:cNvSpPr>
          <p:nvPr/>
        </p:nvSpPr>
        <p:spPr>
          <a:xfrm>
            <a:off x="311700" y="1457275"/>
            <a:ext cx="3999900" cy="3520800"/>
          </a:xfrm>
          <a:prstGeom prst="rect">
            <a:avLst/>
          </a:prstGeom>
          <a:noFill/>
          <a:ln w="2857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SzPts val="2400"/>
            </a:pPr>
            <a:r>
              <a:rPr lang="zh-TW" altLang="en-US" sz="240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＊＊目標與願望＊＊ </a:t>
            </a:r>
            <a:endParaRPr lang="zh-TW" altLang="en-US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indent="0">
              <a:spcBef>
                <a:spcPts val="1600"/>
              </a:spcBef>
              <a:buFont typeface="Microsoft JhengHei"/>
              <a:buNone/>
            </a:pPr>
            <a:r>
              <a:rPr lang="zh-TW" altLang="en-US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根據前頁資料，列出你的組員想要</a:t>
            </a:r>
            <a:r>
              <a:rPr lang="en-US" altLang="zh-TW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/</a:t>
            </a:r>
            <a:r>
              <a:rPr lang="zh-TW" altLang="en-US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需要什麼？</a:t>
            </a:r>
            <a:br>
              <a:rPr lang="zh-TW" altLang="en-US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 lang="zh-TW" altLang="en-US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indent="0">
              <a:spcBef>
                <a:spcPts val="1600"/>
              </a:spcBef>
              <a:buSzPts val="2400"/>
              <a:buFont typeface="Microsoft JhengHei"/>
              <a:buNone/>
            </a:pPr>
            <a:r>
              <a:rPr lang="zh-TW" altLang="en-US" sz="240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＊＊洞見＊＊</a:t>
            </a:r>
            <a:r>
              <a:rPr lang="zh-TW" altLang="en-US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</a:p>
          <a:p>
            <a:pPr marL="0" indent="0">
              <a:spcBef>
                <a:spcPts val="1600"/>
              </a:spcBef>
              <a:buSzPts val="2400"/>
              <a:buFont typeface="Microsoft JhengHei"/>
              <a:buNone/>
            </a:pPr>
            <a:r>
              <a:rPr lang="zh-TW" altLang="en-US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（從組員分享訊息中，嘗試推論一些他沒提及的點？）</a:t>
            </a:r>
            <a:br>
              <a:rPr lang="zh-TW" altLang="en-US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 lang="zh-TW" altLang="en-US" dirty="0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14" name="Google Shape;202;p10">
            <a:extLst>
              <a:ext uri="{FF2B5EF4-FFF2-40B4-BE49-F238E27FC236}">
                <a16:creationId xmlns:a16="http://schemas.microsoft.com/office/drawing/2014/main" id="{A72D70AD-76FE-BA4B-8A02-C8B4E6F7B994}"/>
              </a:ext>
            </a:extLst>
          </p:cNvPr>
          <p:cNvSpPr txBox="1"/>
          <p:nvPr/>
        </p:nvSpPr>
        <p:spPr>
          <a:xfrm>
            <a:off x="311700" y="1119804"/>
            <a:ext cx="3999900" cy="2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捕捉訪談發現(Findings) </a:t>
            </a:r>
            <a:r>
              <a:rPr lang="zh-TW" sz="14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3分鐘</a:t>
            </a:r>
            <a:r>
              <a:rPr lang="zh-TW" sz="18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 dirty="0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5" name="Google Shape;203;p10">
            <a:extLst>
              <a:ext uri="{FF2B5EF4-FFF2-40B4-BE49-F238E27FC236}">
                <a16:creationId xmlns:a16="http://schemas.microsoft.com/office/drawing/2014/main" id="{21B0845B-644C-F144-8758-00153D8BD550}"/>
              </a:ext>
            </a:extLst>
          </p:cNvPr>
          <p:cNvSpPr txBox="1"/>
          <p:nvPr/>
        </p:nvSpPr>
        <p:spPr>
          <a:xfrm>
            <a:off x="4832400" y="1138250"/>
            <a:ext cx="39999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採用設計觀點 (POV) </a:t>
            </a:r>
            <a:r>
              <a:rPr lang="zh-TW" sz="1400" u="none" strike="noStrike" cap="none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3分鐘 </a:t>
            </a:r>
            <a:endParaRPr dirty="0">
              <a:solidFill>
                <a:schemeClr val="tx1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6" name="Google Shape;208;p10">
            <a:extLst>
              <a:ext uri="{FF2B5EF4-FFF2-40B4-BE49-F238E27FC236}">
                <a16:creationId xmlns:a16="http://schemas.microsoft.com/office/drawing/2014/main" id="{61DAFBFD-F574-FD4F-93B4-F3B9C53127AF}"/>
              </a:ext>
            </a:extLst>
          </p:cNvPr>
          <p:cNvSpPr/>
          <p:nvPr/>
        </p:nvSpPr>
        <p:spPr>
          <a:xfrm>
            <a:off x="311700" y="763891"/>
            <a:ext cx="8370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800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</a:t>
            </a:r>
            <a:endParaRPr sz="1800" u="none" strike="noStrike" cap="none" dirty="0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sp>
        <p:nvSpPr>
          <p:cNvPr id="17" name="Google Shape;208;p10">
            <a:extLst>
              <a:ext uri="{FF2B5EF4-FFF2-40B4-BE49-F238E27FC236}">
                <a16:creationId xmlns:a16="http://schemas.microsoft.com/office/drawing/2014/main" id="{DF09396F-6604-B942-9D03-3F4D69ABF86F}"/>
              </a:ext>
            </a:extLst>
          </p:cNvPr>
          <p:cNvSpPr/>
          <p:nvPr/>
        </p:nvSpPr>
        <p:spPr>
          <a:xfrm>
            <a:off x="4829271" y="763891"/>
            <a:ext cx="8370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步驟4 </a:t>
            </a:r>
            <a:endParaRPr sz="1800" u="none" strike="noStrike" cap="none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pic>
        <p:nvPicPr>
          <p:cNvPr id="18" name="video 5" descr="video 5">
            <a:hlinkClick r:id="" action="ppaction://media"/>
            <a:extLst>
              <a:ext uri="{FF2B5EF4-FFF2-40B4-BE49-F238E27FC236}">
                <a16:creationId xmlns:a16="http://schemas.microsoft.com/office/drawing/2014/main" id="{7A6DAEAE-E02F-9A49-A86A-7DA4DAC80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1922" y="0"/>
            <a:ext cx="1632078" cy="918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>
            <a:spLocks noGrp="1"/>
          </p:cNvSpPr>
          <p:nvPr>
            <p:ph type="body" idx="1"/>
          </p:nvPr>
        </p:nvSpPr>
        <p:spPr>
          <a:xfrm>
            <a:off x="311700" y="1380199"/>
            <a:ext cx="8520600" cy="1972099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 u="sng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想要一個在OOOO可以XXXX的皮夾…………</a:t>
            </a: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</a:t>
            </a:r>
            <a:r>
              <a:rPr lang="zh-TW" sz="1400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請先在左邊先描述你發現與設定的問題)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sz="1400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根據這個設定的目標，在下面畫出5個解決方案</a:t>
            </a:r>
            <a:endParaRPr sz="1400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28" name="Google Shape;228;p12"/>
          <p:cNvSpPr txBox="1"/>
          <p:nvPr/>
        </p:nvSpPr>
        <p:spPr>
          <a:xfrm>
            <a:off x="261125" y="951667"/>
            <a:ext cx="82701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步驟5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以</a:t>
            </a: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使用者需求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為基礎，</a:t>
            </a: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畫(Sketch)</a:t>
            </a:r>
            <a:r>
              <a:rPr lang="zh-TW" sz="1800" u="none" strike="noStrike" cap="none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出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至少</a:t>
            </a: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5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個解決方案  5分鐘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311700" y="3299221"/>
            <a:ext cx="82701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步驟6 方案分享與回饋  10分鐘 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30" name="Google Shape;230;p12"/>
          <p:cNvSpPr txBox="1">
            <a:spLocks noGrp="1"/>
          </p:cNvSpPr>
          <p:nvPr>
            <p:ph type="body" idx="1"/>
          </p:nvPr>
        </p:nvSpPr>
        <p:spPr>
          <a:xfrm>
            <a:off x="311700" y="3666200"/>
            <a:ext cx="8520600" cy="13587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sz="1400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(2 人 x 每人5 分鐘)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31" name="Google Shape;231;p12"/>
          <p:cNvSpPr txBox="1">
            <a:spLocks noGrp="1"/>
          </p:cNvSpPr>
          <p:nvPr>
            <p:ph type="body" idx="1"/>
          </p:nvPr>
        </p:nvSpPr>
        <p:spPr>
          <a:xfrm>
            <a:off x="422825" y="2272361"/>
            <a:ext cx="1502700" cy="9891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32" name="Google Shape;232;p12"/>
          <p:cNvSpPr txBox="1">
            <a:spLocks noGrp="1"/>
          </p:cNvSpPr>
          <p:nvPr>
            <p:ph type="body" idx="1"/>
          </p:nvPr>
        </p:nvSpPr>
        <p:spPr>
          <a:xfrm>
            <a:off x="2074250" y="2272361"/>
            <a:ext cx="1502700" cy="9891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33" name="Google Shape;233;p12"/>
          <p:cNvSpPr txBox="1">
            <a:spLocks noGrp="1"/>
          </p:cNvSpPr>
          <p:nvPr>
            <p:ph type="body" idx="1"/>
          </p:nvPr>
        </p:nvSpPr>
        <p:spPr>
          <a:xfrm>
            <a:off x="3725675" y="2272361"/>
            <a:ext cx="1502700" cy="9891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34" name="Google Shape;234;p12"/>
          <p:cNvSpPr txBox="1">
            <a:spLocks noGrp="1"/>
          </p:cNvSpPr>
          <p:nvPr>
            <p:ph type="body" idx="1"/>
          </p:nvPr>
        </p:nvSpPr>
        <p:spPr>
          <a:xfrm>
            <a:off x="5377100" y="2272361"/>
            <a:ext cx="1502700" cy="9891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35" name="Google Shape;235;p12"/>
          <p:cNvSpPr txBox="1">
            <a:spLocks noGrp="1"/>
          </p:cNvSpPr>
          <p:nvPr>
            <p:ph type="body" idx="1"/>
          </p:nvPr>
        </p:nvSpPr>
        <p:spPr>
          <a:xfrm>
            <a:off x="7028525" y="2272361"/>
            <a:ext cx="1502700" cy="9891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alt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……</a:t>
            </a: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6144000" y="4685300"/>
            <a:ext cx="26883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icrosoft JhengHei"/>
              <a:buNone/>
            </a:pPr>
            <a:r>
              <a:rPr lang="zh-TW" sz="1400" u="none" strike="noStrike" cap="none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角色互換 &amp; 輪流訪談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F514C6D-F37F-044E-9E73-1E01203AA46B}"/>
              </a:ext>
            </a:extLst>
          </p:cNvPr>
          <p:cNvSpPr txBox="1"/>
          <p:nvPr/>
        </p:nvSpPr>
        <p:spPr>
          <a:xfrm>
            <a:off x="264678" y="310177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5.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發想設計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F6B912-9CF6-6040-AB4B-BE688B4EB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76" y="2409102"/>
            <a:ext cx="724332" cy="724332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5BD6FFE-0875-1847-B634-44EE8E552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43480" y="2411044"/>
            <a:ext cx="711733" cy="71173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C664AF33-EFE8-3742-B377-10D9DDB006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00036" y="2399374"/>
            <a:ext cx="723404" cy="723404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6C6E0E07-AF7B-284D-81B9-5CE9DB9E85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24991">
            <a:off x="5763656" y="2655958"/>
            <a:ext cx="462216" cy="462216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EF0B7B9A-3998-1F48-AA4D-BACD5135B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576149">
            <a:off x="6077435" y="2437288"/>
            <a:ext cx="462216" cy="462216"/>
          </a:xfrm>
          <a:prstGeom prst="rect">
            <a:avLst/>
          </a:prstGeom>
        </p:spPr>
      </p:pic>
      <p:pic>
        <p:nvPicPr>
          <p:cNvPr id="2" name="video 4" descr="video 4">
            <a:hlinkClick r:id="" action="ppaction://media"/>
            <a:extLst>
              <a:ext uri="{FF2B5EF4-FFF2-40B4-BE49-F238E27FC236}">
                <a16:creationId xmlns:a16="http://schemas.microsoft.com/office/drawing/2014/main" id="{F9552281-4843-CF49-8876-7651D3808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04758" y="-7241"/>
            <a:ext cx="1639242" cy="92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 txBox="1">
            <a:spLocks noGrp="1"/>
          </p:cNvSpPr>
          <p:nvPr>
            <p:ph type="body" idx="1"/>
          </p:nvPr>
        </p:nvSpPr>
        <p:spPr>
          <a:xfrm>
            <a:off x="311700" y="1380200"/>
            <a:ext cx="8520600" cy="18708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____________________________________________________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 sz="1400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請描述你的問題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46" name="Google Shape;246;p13"/>
          <p:cNvSpPr txBox="1"/>
          <p:nvPr/>
        </p:nvSpPr>
        <p:spPr>
          <a:xfrm>
            <a:off x="311700" y="1012368"/>
            <a:ext cx="82701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步驟5 為使用者需求，草擬至少5個基本方案  5分鐘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47" name="Google Shape;247;p13"/>
          <p:cNvSpPr txBox="1"/>
          <p:nvPr/>
        </p:nvSpPr>
        <p:spPr>
          <a:xfrm>
            <a:off x="311700" y="3251000"/>
            <a:ext cx="82701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步驟6 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方案</a:t>
            </a: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分享與回饋  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10分鐘  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311700" y="3666200"/>
            <a:ext cx="8520600" cy="13587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sz="140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(2 人 x 每人5 分鐘)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49" name="Google Shape;249;p13"/>
          <p:cNvSpPr txBox="1">
            <a:spLocks noGrp="1"/>
          </p:cNvSpPr>
          <p:nvPr>
            <p:ph type="body" idx="1"/>
          </p:nvPr>
        </p:nvSpPr>
        <p:spPr>
          <a:xfrm>
            <a:off x="422825" y="2164075"/>
            <a:ext cx="1502700" cy="9891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50" name="Google Shape;250;p13"/>
          <p:cNvSpPr txBox="1">
            <a:spLocks noGrp="1"/>
          </p:cNvSpPr>
          <p:nvPr>
            <p:ph type="body" idx="1"/>
          </p:nvPr>
        </p:nvSpPr>
        <p:spPr>
          <a:xfrm>
            <a:off x="2074250" y="2164075"/>
            <a:ext cx="1502700" cy="9891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51" name="Google Shape;251;p13"/>
          <p:cNvSpPr txBox="1">
            <a:spLocks noGrp="1"/>
          </p:cNvSpPr>
          <p:nvPr>
            <p:ph type="body" idx="1"/>
          </p:nvPr>
        </p:nvSpPr>
        <p:spPr>
          <a:xfrm>
            <a:off x="3725675" y="2164075"/>
            <a:ext cx="1502700" cy="9891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5377100" y="2164075"/>
            <a:ext cx="1502700" cy="9891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53" name="Google Shape;253;p13"/>
          <p:cNvSpPr txBox="1">
            <a:spLocks noGrp="1"/>
          </p:cNvSpPr>
          <p:nvPr>
            <p:ph type="body" idx="1"/>
          </p:nvPr>
        </p:nvSpPr>
        <p:spPr>
          <a:xfrm>
            <a:off x="7028525" y="2164075"/>
            <a:ext cx="1502700" cy="9891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54" name="Google Shape;254;p13"/>
          <p:cNvSpPr txBox="1"/>
          <p:nvPr/>
        </p:nvSpPr>
        <p:spPr>
          <a:xfrm>
            <a:off x="6144000" y="4685300"/>
            <a:ext cx="26883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icrosoft JhengHei"/>
              <a:buNone/>
            </a:pPr>
            <a:r>
              <a:rPr lang="zh-TW" sz="1400" u="none" strike="noStrike" cap="none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角色互換 &amp; 輪流訪談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56" name="Google Shape;256;p13"/>
          <p:cNvSpPr/>
          <p:nvPr/>
        </p:nvSpPr>
        <p:spPr>
          <a:xfrm>
            <a:off x="1937300" y="3723684"/>
            <a:ext cx="55435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icrosoft JhengHei"/>
              <a:buNone/>
            </a:pPr>
            <a:r>
              <a:rPr lang="zh-TW" sz="1400" u="none" strike="noStrike" cap="none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依據步驟五所提出的5個基本方案與隊友進行說明分享、回饋與討論 </a:t>
            </a:r>
            <a:endParaRPr sz="1400" u="none" strike="noStrike" cap="none">
              <a:solidFill>
                <a:schemeClr val="dk1"/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D91B191-4B1C-9944-A904-2D86991CDBBA}"/>
              </a:ext>
            </a:extLst>
          </p:cNvPr>
          <p:cNvSpPr txBox="1"/>
          <p:nvPr/>
        </p:nvSpPr>
        <p:spPr>
          <a:xfrm>
            <a:off x="264678" y="310177"/>
            <a:ext cx="3163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６</a:t>
            </a:r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分享回饋修正</a:t>
            </a:r>
          </a:p>
        </p:txBody>
      </p:sp>
      <p:pic>
        <p:nvPicPr>
          <p:cNvPr id="6" name="video 6" descr="video 6">
            <a:hlinkClick r:id="" action="ppaction://media"/>
            <a:extLst>
              <a:ext uri="{FF2B5EF4-FFF2-40B4-BE49-F238E27FC236}">
                <a16:creationId xmlns:a16="http://schemas.microsoft.com/office/drawing/2014/main" id="{A9A1E0E1-9094-F142-B0BD-98BE7C903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4089" y="-9331"/>
            <a:ext cx="1639242" cy="92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311700" y="1521000"/>
            <a:ext cx="8520600" cy="30480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sz="14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畫(Sketch)出</a:t>
            </a:r>
            <a:r>
              <a:rPr lang="zh-TW" sz="1400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偉大想法，畫的越詳細越好!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63" name="Google Shape;263;p14"/>
          <p:cNvSpPr txBox="1"/>
          <p:nvPr/>
        </p:nvSpPr>
        <p:spPr>
          <a:xfrm>
            <a:off x="254557" y="1013105"/>
            <a:ext cx="665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反思與產生</a:t>
            </a: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1個新的方案 </a:t>
            </a: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3分鐘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254557" y="788011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步驟7 </a:t>
            </a:r>
            <a:endParaRPr sz="1800" u="none" strike="noStrike" cap="none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6BC114E-E4FF-2A47-81B0-45FF7135F7F0}"/>
              </a:ext>
            </a:extLst>
          </p:cNvPr>
          <p:cNvSpPr txBox="1"/>
          <p:nvPr/>
        </p:nvSpPr>
        <p:spPr>
          <a:xfrm>
            <a:off x="264678" y="310177"/>
            <a:ext cx="3796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7.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根據回饋不斷迭代</a:t>
            </a:r>
          </a:p>
        </p:txBody>
      </p:sp>
      <p:pic>
        <p:nvPicPr>
          <p:cNvPr id="10" name="video 5" descr="video 5">
            <a:hlinkClick r:id="" action="ppaction://media"/>
            <a:extLst>
              <a:ext uri="{FF2B5EF4-FFF2-40B4-BE49-F238E27FC236}">
                <a16:creationId xmlns:a16="http://schemas.microsoft.com/office/drawing/2014/main" id="{A2129227-12C3-3249-9A21-FE7F03957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922" y="0"/>
            <a:ext cx="1632078" cy="918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>
            <a:spLocks noGrp="1"/>
          </p:cNvSpPr>
          <p:nvPr>
            <p:ph type="body" idx="1"/>
          </p:nvPr>
        </p:nvSpPr>
        <p:spPr>
          <a:xfrm>
            <a:off x="311700" y="1335424"/>
            <a:ext cx="3999900" cy="3462087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實際建構某些能讓組員互動的事物</a:t>
            </a:r>
            <a:endParaRPr lang="en-US" altLang="zh-TW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(動手製作出你設計的原型-Prototype)</a:t>
            </a:r>
            <a:endParaRPr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要有</a:t>
            </a:r>
            <a:r>
              <a:rPr 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功能</a:t>
            </a: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(晶片位置、防盜功能…..)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要可以</a:t>
            </a:r>
            <a:r>
              <a:rPr 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操作</a:t>
            </a: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(可以打開，可以折疊…)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要</a:t>
            </a:r>
            <a:r>
              <a:rPr 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具體呈現</a:t>
            </a: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(呈現越細節越好)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哪裡是什麼功能就要表現出來？(</a:t>
            </a:r>
            <a:r>
              <a:rPr 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摺出來、畫出來</a:t>
            </a:r>
            <a:r>
              <a:rPr lang="zh-TW" dirty="0">
                <a:solidFill>
                  <a:schemeClr val="dk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73" name="Google Shape;273;p15"/>
          <p:cNvSpPr txBox="1">
            <a:spLocks noGrp="1"/>
          </p:cNvSpPr>
          <p:nvPr>
            <p:ph type="body" idx="2"/>
          </p:nvPr>
        </p:nvSpPr>
        <p:spPr>
          <a:xfrm>
            <a:off x="4832400" y="1335475"/>
            <a:ext cx="3999900" cy="3462036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>
              <a:solidFill>
                <a:srgbClr val="BFBFBF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4896075" y="1082563"/>
            <a:ext cx="56106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步驟9 方案分享與意見回饋 </a:t>
            </a:r>
            <a:r>
              <a:rPr lang="zh-TW" sz="14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8分鐘</a:t>
            </a:r>
            <a:endParaRPr/>
          </a:p>
        </p:txBody>
      </p:sp>
      <p:sp>
        <p:nvSpPr>
          <p:cNvPr id="276" name="Google Shape;276;p15"/>
          <p:cNvSpPr txBox="1">
            <a:spLocks noGrp="1"/>
          </p:cNvSpPr>
          <p:nvPr>
            <p:ph type="body" idx="2"/>
          </p:nvPr>
        </p:nvSpPr>
        <p:spPr>
          <a:xfrm>
            <a:off x="4948925" y="14161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可行的地方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77" name="Google Shape;277;p15"/>
          <p:cNvSpPr txBox="1">
            <a:spLocks noGrp="1"/>
          </p:cNvSpPr>
          <p:nvPr>
            <p:ph type="body" idx="2"/>
          </p:nvPr>
        </p:nvSpPr>
        <p:spPr>
          <a:xfrm>
            <a:off x="6907525" y="14161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可以改進的地方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>
              <a:solidFill>
                <a:srgbClr val="BFBFBF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78" name="Google Shape;278;p15"/>
          <p:cNvSpPr txBox="1">
            <a:spLocks noGrp="1"/>
          </p:cNvSpPr>
          <p:nvPr>
            <p:ph type="body" idx="2"/>
          </p:nvPr>
        </p:nvSpPr>
        <p:spPr>
          <a:xfrm>
            <a:off x="4966250" y="29050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問題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79" name="Google Shape;279;p15"/>
          <p:cNvSpPr txBox="1">
            <a:spLocks noGrp="1"/>
          </p:cNvSpPr>
          <p:nvPr>
            <p:ph type="body" idx="2"/>
          </p:nvPr>
        </p:nvSpPr>
        <p:spPr>
          <a:xfrm>
            <a:off x="6924850" y="29050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想法</a:t>
            </a:r>
            <a:b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>
              <a:solidFill>
                <a:srgbClr val="BFBFBF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80" name="Google Shape;280;p15"/>
          <p:cNvSpPr txBox="1"/>
          <p:nvPr/>
        </p:nvSpPr>
        <p:spPr>
          <a:xfrm>
            <a:off x="4832400" y="4856376"/>
            <a:ext cx="3000000" cy="18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Microsoft JhengHei"/>
              <a:buNone/>
            </a:pPr>
            <a:r>
              <a:rPr lang="zh-TW" sz="1400" u="none" strike="noStrike" cap="none" dirty="0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(2 人 x 每人4 分鐘)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311700" y="955797"/>
            <a:ext cx="3999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步驟8</a:t>
            </a:r>
            <a:r>
              <a:rPr lang="zh-TW" altLang="en-US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動手</a:t>
            </a:r>
            <a:r>
              <a:rPr lang="zh-TW" altLang="en-US" sz="1800" dirty="0"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建構最終的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解決方案 </a:t>
            </a:r>
            <a:r>
              <a:rPr lang="en-US" altLang="zh-TW" dirty="0"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7</a:t>
            </a:r>
            <a:r>
              <a:rPr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</a:t>
            </a:r>
            <a:endParaRPr lang="zh-TW" altLang="en-US" sz="1800"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 sz="1800" u="none" strike="noStrike" cap="none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BC5D213-08EC-1246-B7DC-48D4CEDB6977}"/>
              </a:ext>
            </a:extLst>
          </p:cNvPr>
          <p:cNvSpPr txBox="1"/>
          <p:nvPr/>
        </p:nvSpPr>
        <p:spPr>
          <a:xfrm>
            <a:off x="264678" y="310177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8.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建構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84B71DB-8B49-B842-8E5F-DE1C3B0F3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4671" y="4035860"/>
            <a:ext cx="770971" cy="770971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8154CE16-0D2C-9B4D-88BA-42F29337A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5611" y="4015742"/>
            <a:ext cx="651308" cy="651308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D0929C69-D6DB-6944-854F-BD85EAEBA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25281" y="3971676"/>
            <a:ext cx="739861" cy="739861"/>
          </a:xfrm>
          <a:prstGeom prst="rect">
            <a:avLst/>
          </a:prstGeom>
        </p:spPr>
      </p:pic>
      <p:pic>
        <p:nvPicPr>
          <p:cNvPr id="2" name="video 2" descr="video 2">
            <a:hlinkClick r:id="" action="ppaction://media"/>
            <a:extLst>
              <a:ext uri="{FF2B5EF4-FFF2-40B4-BE49-F238E27FC236}">
                <a16:creationId xmlns:a16="http://schemas.microsoft.com/office/drawing/2014/main" id="{1059ECF3-DDE5-3D41-BB56-98716F154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14281" y="-7742"/>
            <a:ext cx="1639243" cy="92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"/>
          <p:cNvSpPr txBox="1">
            <a:spLocks noGrp="1"/>
          </p:cNvSpPr>
          <p:nvPr>
            <p:ph type="body" idx="1"/>
          </p:nvPr>
        </p:nvSpPr>
        <p:spPr>
          <a:xfrm>
            <a:off x="311700" y="1335425"/>
            <a:ext cx="3999900" cy="3462086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93" name="Google Shape;293;p16"/>
          <p:cNvSpPr txBox="1">
            <a:spLocks noGrp="1"/>
          </p:cNvSpPr>
          <p:nvPr>
            <p:ph type="body" idx="2"/>
          </p:nvPr>
        </p:nvSpPr>
        <p:spPr>
          <a:xfrm>
            <a:off x="4832400" y="1335475"/>
            <a:ext cx="3999900" cy="3462036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body" idx="2"/>
          </p:nvPr>
        </p:nvSpPr>
        <p:spPr>
          <a:xfrm>
            <a:off x="4948925" y="14161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可行的地方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97" name="Google Shape;297;p16"/>
          <p:cNvSpPr txBox="1">
            <a:spLocks noGrp="1"/>
          </p:cNvSpPr>
          <p:nvPr>
            <p:ph type="body" idx="2"/>
          </p:nvPr>
        </p:nvSpPr>
        <p:spPr>
          <a:xfrm>
            <a:off x="6907525" y="14161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可以改進的地方</a:t>
            </a:r>
            <a:b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298" name="Google Shape;298;p16"/>
          <p:cNvSpPr txBox="1">
            <a:spLocks noGrp="1"/>
          </p:cNvSpPr>
          <p:nvPr>
            <p:ph type="body" idx="2"/>
          </p:nvPr>
        </p:nvSpPr>
        <p:spPr>
          <a:xfrm>
            <a:off x="4966250" y="29050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問題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99" name="Google Shape;299;p16"/>
          <p:cNvSpPr txBox="1">
            <a:spLocks noGrp="1"/>
          </p:cNvSpPr>
          <p:nvPr>
            <p:ph type="body" idx="2"/>
          </p:nvPr>
        </p:nvSpPr>
        <p:spPr>
          <a:xfrm>
            <a:off x="6924850" y="2905000"/>
            <a:ext cx="1773600" cy="13896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想法</a:t>
            </a:r>
            <a:b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16" name="Google Shape;274;p15">
            <a:extLst>
              <a:ext uri="{FF2B5EF4-FFF2-40B4-BE49-F238E27FC236}">
                <a16:creationId xmlns:a16="http://schemas.microsoft.com/office/drawing/2014/main" id="{62F68157-BC4B-564C-866B-F7F6D8F324E3}"/>
              </a:ext>
            </a:extLst>
          </p:cNvPr>
          <p:cNvSpPr txBox="1"/>
          <p:nvPr/>
        </p:nvSpPr>
        <p:spPr>
          <a:xfrm>
            <a:off x="4896075" y="1082563"/>
            <a:ext cx="56106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Arial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步驟9 </a:t>
            </a:r>
            <a:r>
              <a:rPr lang="zh-TW" sz="1800" u="none" strike="noStrike" cap="none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方案分享與意見回饋 </a:t>
            </a:r>
            <a:r>
              <a:rPr lang="zh-TW" sz="1400" u="none" strike="noStrike" cap="none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8分鐘</a:t>
            </a:r>
            <a:endParaRPr dirty="0">
              <a:solidFill>
                <a:schemeClr val="tx1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7" name="Google Shape;282;p15">
            <a:extLst>
              <a:ext uri="{FF2B5EF4-FFF2-40B4-BE49-F238E27FC236}">
                <a16:creationId xmlns:a16="http://schemas.microsoft.com/office/drawing/2014/main" id="{60EF2CD0-D1B5-3A42-9FA8-206DC4501A1F}"/>
              </a:ext>
            </a:extLst>
          </p:cNvPr>
          <p:cNvSpPr/>
          <p:nvPr/>
        </p:nvSpPr>
        <p:spPr>
          <a:xfrm>
            <a:off x="311700" y="955797"/>
            <a:ext cx="3999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zh-TW" sz="18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步驟8</a:t>
            </a:r>
            <a:r>
              <a:rPr lang="zh-TW" altLang="en-US" sz="18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1800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動手建構最終的解決方案 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7</a:t>
            </a:r>
            <a:r>
              <a:rPr lang="zh-TW" altLang="en-US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</a:t>
            </a:r>
            <a:endParaRPr lang="zh-TW" altLang="en-US" sz="1800" dirty="0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endParaRPr sz="1800" u="none" strike="noStrike" cap="none" dirty="0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  <a:sym typeface="Arial"/>
            </a:endParaRPr>
          </a:p>
        </p:txBody>
      </p:sp>
      <p:sp>
        <p:nvSpPr>
          <p:cNvPr id="19" name="Google Shape;280;p15">
            <a:extLst>
              <a:ext uri="{FF2B5EF4-FFF2-40B4-BE49-F238E27FC236}">
                <a16:creationId xmlns:a16="http://schemas.microsoft.com/office/drawing/2014/main" id="{F20B2343-A347-A747-B449-2759E64705CF}"/>
              </a:ext>
            </a:extLst>
          </p:cNvPr>
          <p:cNvSpPr txBox="1"/>
          <p:nvPr/>
        </p:nvSpPr>
        <p:spPr>
          <a:xfrm>
            <a:off x="4832400" y="4856376"/>
            <a:ext cx="3000000" cy="18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Microsoft JhengHei"/>
              <a:buNone/>
            </a:pPr>
            <a:r>
              <a:rPr lang="zh-TW" sz="1400" u="none" strike="noStrike" cap="none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(2 人 x 每人4 分鐘)</a:t>
            </a:r>
            <a:endParaRPr dirty="0">
              <a:solidFill>
                <a:schemeClr val="tx1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C0DB824-E2FC-9F41-84F3-E30C90197960}"/>
              </a:ext>
            </a:extLst>
          </p:cNvPr>
          <p:cNvSpPr txBox="1"/>
          <p:nvPr/>
        </p:nvSpPr>
        <p:spPr>
          <a:xfrm>
            <a:off x="264678" y="310177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9.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驗證</a:t>
            </a:r>
          </a:p>
        </p:txBody>
      </p:sp>
      <p:pic>
        <p:nvPicPr>
          <p:cNvPr id="2" name="video" descr="video">
            <a:hlinkClick r:id="" action="ppaction://media"/>
            <a:extLst>
              <a:ext uri="{FF2B5EF4-FFF2-40B4-BE49-F238E27FC236}">
                <a16:creationId xmlns:a16="http://schemas.microsoft.com/office/drawing/2014/main" id="{EE414492-12FF-834A-AADC-5F1A0C529C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2694" y="-7742"/>
            <a:ext cx="1639243" cy="92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604E3B-F938-424B-9C95-11A2465F5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63" y="242887"/>
            <a:ext cx="8825212" cy="4704348"/>
          </a:xfrm>
        </p:spPr>
        <p:txBody>
          <a:bodyPr/>
          <a:lstStyle/>
          <a:p>
            <a:r>
              <a:rPr lang="zh-TW" altLang="en-US" sz="9600" dirty="0">
                <a:solidFill>
                  <a:srgbClr val="CA3356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給彼此一個掌聲</a:t>
            </a:r>
            <a:br>
              <a:rPr lang="zh-TW" altLang="en-US" sz="9600" dirty="0">
                <a:solidFill>
                  <a:schemeClr val="bg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TW" altLang="en-US" sz="9600" dirty="0">
                <a:solidFill>
                  <a:schemeClr val="bg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謝謝他為你動手做了夢幻皮夾</a:t>
            </a:r>
          </a:p>
        </p:txBody>
      </p:sp>
    </p:spTree>
    <p:extLst>
      <p:ext uri="{BB962C8B-B14F-4D97-AF65-F5344CB8AC3E}">
        <p14:creationId xmlns:p14="http://schemas.microsoft.com/office/powerpoint/2010/main" val="386990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CAE583-C40E-F64A-848A-8A2374A8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463" y="2119099"/>
            <a:ext cx="9148463" cy="1102519"/>
          </a:xfrm>
        </p:spPr>
        <p:txBody>
          <a:bodyPr/>
          <a:lstStyle/>
          <a:p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相較於</a:t>
            </a:r>
            <a:br>
              <a:rPr lang="en-US" altLang="zh-CN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第一個</a:t>
            </a:r>
            <a:r>
              <a:rPr lang="zh-CN" altLang="en-US" sz="8800" dirty="0">
                <a:solidFill>
                  <a:srgbClr val="FFC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想像皮夾</a:t>
            </a:r>
            <a:b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你比較</a:t>
            </a:r>
            <a:br>
              <a:rPr lang="en-US" altLang="zh-CN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愛</a:t>
            </a:r>
            <a:r>
              <a:rPr lang="zh-CN" altLang="en-US" sz="8800" dirty="0">
                <a:solidFill>
                  <a:srgbClr val="FFC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夢幻皮夾</a:t>
            </a:r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嗎？</a:t>
            </a:r>
          </a:p>
        </p:txBody>
      </p:sp>
    </p:spTree>
    <p:extLst>
      <p:ext uri="{BB962C8B-B14F-4D97-AF65-F5344CB8AC3E}">
        <p14:creationId xmlns:p14="http://schemas.microsoft.com/office/powerpoint/2010/main" val="3182634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CAE583-C40E-F64A-848A-8A2374A8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463" y="2119099"/>
            <a:ext cx="9148463" cy="1102519"/>
          </a:xfrm>
        </p:spPr>
        <p:txBody>
          <a:bodyPr/>
          <a:lstStyle/>
          <a:p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跟你的夥伴說說</a:t>
            </a:r>
            <a:b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你比較</a:t>
            </a:r>
            <a:r>
              <a:rPr lang="zh-CN" altLang="en-US" sz="8800" dirty="0">
                <a:solidFill>
                  <a:srgbClr val="FFC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愛哪一個？為什麼？</a:t>
            </a:r>
          </a:p>
        </p:txBody>
      </p:sp>
    </p:spTree>
    <p:extLst>
      <p:ext uri="{BB962C8B-B14F-4D97-AF65-F5344CB8AC3E}">
        <p14:creationId xmlns:p14="http://schemas.microsoft.com/office/powerpoint/2010/main" val="185603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1363429" y="1089213"/>
            <a:ext cx="6417141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Microsoft JhengHei"/>
              <a:buNone/>
            </a:pPr>
            <a:r>
              <a:rPr lang="zh-TW" sz="12000" u="none" strike="noStrike" cap="none" dirty="0">
                <a:solidFill>
                  <a:srgbClr val="CA3356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設計挑戰</a:t>
            </a:r>
            <a:endParaRPr sz="12000" u="none" strike="noStrike" cap="none" dirty="0">
              <a:solidFill>
                <a:srgbClr val="CA3356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EDD8"/>
              </a:buClr>
              <a:buSzPts val="5400"/>
              <a:buFont typeface="Microsoft JhengHei"/>
              <a:buNone/>
            </a:pPr>
            <a:r>
              <a:rPr lang="zh-TW" sz="5400" u="none" strike="noStrike" cap="none" dirty="0">
                <a:solidFill>
                  <a:schemeClr val="bg1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你也可以是個設計人</a:t>
            </a:r>
            <a:endParaRPr dirty="0">
              <a:solidFill>
                <a:schemeClr val="bg1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30036C0-AC29-5148-9C5D-F862CBCC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24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回想一下</a:t>
            </a:r>
            <a:br>
              <a:rPr lang="zh-TW" altLang="en-US" dirty="0"/>
            </a:br>
            <a:r>
              <a:rPr lang="zh-TW" altLang="en-US" dirty="0"/>
              <a:t>我們走過什麼歷程</a:t>
            </a:r>
            <a:r>
              <a:rPr lang="en-US" altLang="zh-TW" dirty="0"/>
              <a:t>……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AFA1E4-36CE-6944-9201-A5DC5D17A0BE}"/>
              </a:ext>
            </a:extLst>
          </p:cNvPr>
          <p:cNvSpPr/>
          <p:nvPr/>
        </p:nvSpPr>
        <p:spPr>
          <a:xfrm>
            <a:off x="1059132" y="2334684"/>
            <a:ext cx="1770797" cy="174320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7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我認為</a:t>
            </a:r>
            <a:r>
              <a:rPr lang="en-US" altLang="zh-CN" sz="27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endParaRPr lang="zh-TW" altLang="en-US" sz="27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13A17C-2457-4546-8A7B-FEC30C416272}"/>
              </a:ext>
            </a:extLst>
          </p:cNvPr>
          <p:cNvSpPr/>
          <p:nvPr/>
        </p:nvSpPr>
        <p:spPr>
          <a:xfrm>
            <a:off x="3676516" y="2334684"/>
            <a:ext cx="1770797" cy="174320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7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我發現</a:t>
            </a:r>
            <a:r>
              <a:rPr lang="en-US" altLang="zh-CN" sz="27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endParaRPr lang="zh-TW" altLang="en-US" sz="27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428F331-CF68-2A4E-A13D-F4A479BCE5FD}"/>
              </a:ext>
            </a:extLst>
          </p:cNvPr>
          <p:cNvSpPr/>
          <p:nvPr/>
        </p:nvSpPr>
        <p:spPr>
          <a:xfrm>
            <a:off x="6296887" y="2334684"/>
            <a:ext cx="1770797" cy="174320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7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我決定</a:t>
            </a:r>
            <a:r>
              <a:rPr lang="en-US" altLang="zh-CN" sz="27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endParaRPr lang="zh-TW" altLang="en-US" sz="27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6844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CAE583-C40E-F64A-848A-8A2374A8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38" y="2034879"/>
            <a:ext cx="8768062" cy="1102519"/>
          </a:xfrm>
        </p:spPr>
        <p:txBody>
          <a:bodyPr/>
          <a:lstStyle/>
          <a:p>
            <a:pPr algn="ctr"/>
            <a:r>
              <a:rPr lang="zh-CN" altLang="en-US" sz="13000" dirty="0">
                <a:solidFill>
                  <a:schemeClr val="bg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分享與回饋</a:t>
            </a:r>
          </a:p>
        </p:txBody>
      </p:sp>
    </p:spTree>
    <p:extLst>
      <p:ext uri="{BB962C8B-B14F-4D97-AF65-F5344CB8AC3E}">
        <p14:creationId xmlns:p14="http://schemas.microsoft.com/office/powerpoint/2010/main" val="301464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"/>
          <p:cNvSpPr/>
          <p:nvPr/>
        </p:nvSpPr>
        <p:spPr>
          <a:xfrm>
            <a:off x="508782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EMPATHY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同理</a:t>
            </a:r>
            <a:endParaRPr/>
          </a:p>
        </p:txBody>
      </p:sp>
      <p:sp>
        <p:nvSpPr>
          <p:cNvPr id="351" name="Google Shape;351;p22"/>
          <p:cNvSpPr/>
          <p:nvPr/>
        </p:nvSpPr>
        <p:spPr>
          <a:xfrm>
            <a:off x="2146764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釐清</a:t>
            </a:r>
            <a:endParaRPr/>
          </a:p>
        </p:txBody>
      </p:sp>
      <p:sp>
        <p:nvSpPr>
          <p:cNvPr id="352" name="Google Shape;352;p22"/>
          <p:cNvSpPr/>
          <p:nvPr/>
        </p:nvSpPr>
        <p:spPr>
          <a:xfrm>
            <a:off x="3784746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發想</a:t>
            </a:r>
            <a:endParaRPr/>
          </a:p>
        </p:txBody>
      </p:sp>
      <p:sp>
        <p:nvSpPr>
          <p:cNvPr id="353" name="Google Shape;353;p22"/>
          <p:cNvSpPr/>
          <p:nvPr/>
        </p:nvSpPr>
        <p:spPr>
          <a:xfrm>
            <a:off x="5422728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7060710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驗證</a:t>
            </a:r>
            <a:endParaRPr/>
          </a:p>
        </p:txBody>
      </p:sp>
      <p:sp>
        <p:nvSpPr>
          <p:cNvPr id="355" name="Google Shape;355;p22"/>
          <p:cNvSpPr txBox="1"/>
          <p:nvPr/>
        </p:nvSpPr>
        <p:spPr>
          <a:xfrm>
            <a:off x="5440420" y="2222798"/>
            <a:ext cx="14058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原型</a:t>
            </a:r>
            <a:endParaRPr/>
          </a:p>
        </p:txBody>
      </p:sp>
      <p:cxnSp>
        <p:nvCxnSpPr>
          <p:cNvPr id="356" name="Google Shape;356;p22"/>
          <p:cNvCxnSpPr/>
          <p:nvPr/>
        </p:nvCxnSpPr>
        <p:spPr>
          <a:xfrm>
            <a:off x="1770213" y="176422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357" name="Google Shape;357;p22"/>
          <p:cNvCxnSpPr/>
          <p:nvPr/>
        </p:nvCxnSpPr>
        <p:spPr>
          <a:xfrm>
            <a:off x="3437290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358" name="Google Shape;358;p22"/>
          <p:cNvCxnSpPr/>
          <p:nvPr/>
        </p:nvCxnSpPr>
        <p:spPr>
          <a:xfrm>
            <a:off x="5063164" y="176422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359" name="Google Shape;359;p22"/>
          <p:cNvCxnSpPr/>
          <p:nvPr/>
        </p:nvCxnSpPr>
        <p:spPr>
          <a:xfrm>
            <a:off x="6662917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360" name="Google Shape;360;p22"/>
          <p:cNvCxnSpPr/>
          <p:nvPr/>
        </p:nvCxnSpPr>
        <p:spPr>
          <a:xfrm>
            <a:off x="1749519" y="304437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61" name="Google Shape;361;p22"/>
          <p:cNvCxnSpPr/>
          <p:nvPr/>
        </p:nvCxnSpPr>
        <p:spPr>
          <a:xfrm>
            <a:off x="3417267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62" name="Google Shape;362;p22"/>
          <p:cNvCxnSpPr/>
          <p:nvPr/>
        </p:nvCxnSpPr>
        <p:spPr>
          <a:xfrm>
            <a:off x="5043792" y="304437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63" name="Google Shape;363;p22"/>
          <p:cNvCxnSpPr/>
          <p:nvPr/>
        </p:nvCxnSpPr>
        <p:spPr>
          <a:xfrm>
            <a:off x="6642894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sp>
        <p:nvSpPr>
          <p:cNvPr id="364" name="Google Shape;364;p22"/>
          <p:cNvSpPr txBox="1">
            <a:spLocks noGrp="1"/>
          </p:cNvSpPr>
          <p:nvPr>
            <p:ph type="body" idx="1"/>
          </p:nvPr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zh-TW" sz="2000" dirty="0">
                <a:solidFill>
                  <a:srgbClr val="FFFFFF"/>
                </a:solidFill>
              </a:rPr>
              <a:t>同理：要創造有意義的創新，需要知道你的使用者、並關心他們的生活。</a:t>
            </a:r>
            <a:endParaRPr sz="2000" dirty="0"/>
          </a:p>
        </p:txBody>
      </p:sp>
      <p:sp>
        <p:nvSpPr>
          <p:cNvPr id="365" name="Google Shape;365;p22"/>
          <p:cNvSpPr txBox="1"/>
          <p:nvPr/>
        </p:nvSpPr>
        <p:spPr>
          <a:xfrm>
            <a:off x="1976643" y="539600"/>
            <a:ext cx="51090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夢幻皮夾與設計思考的連結</a:t>
            </a:r>
            <a:endParaRPr dirty="0"/>
          </a:p>
        </p:txBody>
      </p:sp>
      <p:sp>
        <p:nvSpPr>
          <p:cNvPr id="366" name="Google Shape;366;p22"/>
          <p:cNvSpPr txBox="1"/>
          <p:nvPr/>
        </p:nvSpPr>
        <p:spPr>
          <a:xfrm>
            <a:off x="720355" y="3288429"/>
            <a:ext cx="10518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1.初步訪談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2.深入訪談</a:t>
            </a:r>
            <a:endParaRPr/>
          </a:p>
        </p:txBody>
      </p:sp>
      <p:sp>
        <p:nvSpPr>
          <p:cNvPr id="367" name="Google Shape;367;p22"/>
          <p:cNvSpPr txBox="1"/>
          <p:nvPr/>
        </p:nvSpPr>
        <p:spPr>
          <a:xfrm>
            <a:off x="2079513" y="3288429"/>
            <a:ext cx="15905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3.捕捉發現與洞見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4.整理出設計觀點</a:t>
            </a:r>
            <a:endParaRPr/>
          </a:p>
        </p:txBody>
      </p:sp>
      <p:sp>
        <p:nvSpPr>
          <p:cNvPr id="368" name="Google Shape;368;p22"/>
          <p:cNvSpPr txBox="1"/>
          <p:nvPr/>
        </p:nvSpPr>
        <p:spPr>
          <a:xfrm>
            <a:off x="3789852" y="3288429"/>
            <a:ext cx="17700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5.發想設計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6.分享回饋修正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7.根據回饋不斷迭代</a:t>
            </a:r>
            <a:endParaRPr/>
          </a:p>
        </p:txBody>
      </p:sp>
      <p:sp>
        <p:nvSpPr>
          <p:cNvPr id="369" name="Google Shape;369;p22"/>
          <p:cNvSpPr txBox="1"/>
          <p:nvPr/>
        </p:nvSpPr>
        <p:spPr>
          <a:xfrm>
            <a:off x="5796911" y="3288429"/>
            <a:ext cx="6928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8.建構</a:t>
            </a:r>
            <a:endParaRPr/>
          </a:p>
        </p:txBody>
      </p:sp>
      <p:sp>
        <p:nvSpPr>
          <p:cNvPr id="370" name="Google Shape;370;p22"/>
          <p:cNvSpPr txBox="1"/>
          <p:nvPr/>
        </p:nvSpPr>
        <p:spPr>
          <a:xfrm>
            <a:off x="7434901" y="3288429"/>
            <a:ext cx="6928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9.驗證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/>
          <p:nvPr/>
        </p:nvSpPr>
        <p:spPr>
          <a:xfrm>
            <a:off x="6988526" y="4704588"/>
            <a:ext cx="1843774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Microsoft JhengHei"/>
              <a:buNone/>
            </a:pPr>
            <a:r>
              <a:rPr lang="zh-TW" sz="135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錢包與設計思考反思1</a:t>
            </a:r>
            <a:endParaRPr sz="1350" u="none" strike="noStrike" cap="none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8409C5-9CB7-B740-AED1-60CC617C5CE6}"/>
              </a:ext>
            </a:extLst>
          </p:cNvPr>
          <p:cNvSpPr txBox="1"/>
          <p:nvPr/>
        </p:nvSpPr>
        <p:spPr>
          <a:xfrm>
            <a:off x="264678" y="310177"/>
            <a:ext cx="220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10.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反思</a:t>
            </a:r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(</a:t>
            </a:r>
            <a:r>
              <a:rPr kumimoji="1" lang="zh-CN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ㄧ</a:t>
            </a:r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)</a:t>
            </a:r>
            <a:endParaRPr kumimoji="1" lang="zh-TW" altLang="en-US" sz="3200"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7" name="Google Shape;282;p15">
            <a:extLst>
              <a:ext uri="{FF2B5EF4-FFF2-40B4-BE49-F238E27FC236}">
                <a16:creationId xmlns:a16="http://schemas.microsoft.com/office/drawing/2014/main" id="{815DC39D-431A-D045-85F3-E3F1F1FD5680}"/>
              </a:ext>
            </a:extLst>
          </p:cNvPr>
          <p:cNvSpPr/>
          <p:nvPr/>
        </p:nvSpPr>
        <p:spPr>
          <a:xfrm>
            <a:off x="311699" y="848430"/>
            <a:ext cx="54890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10 </a:t>
            </a:r>
            <a:r>
              <a:rPr lang="zh-TW" altLang="en-US" sz="1800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你發現，在夢幻皮夾工作坊的過程中</a:t>
            </a:r>
            <a:r>
              <a:rPr lang="en-US" altLang="zh-TW" sz="1800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12</a:t>
            </a:r>
            <a:r>
              <a:rPr lang="zh-TW" altLang="en-US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</a:t>
            </a:r>
            <a:endParaRPr lang="zh-TW" altLang="en-US" sz="1800" dirty="0">
              <a:solidFill>
                <a:schemeClr val="tx1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1" name="Google Shape;262;p14">
            <a:extLst>
              <a:ext uri="{FF2B5EF4-FFF2-40B4-BE49-F238E27FC236}">
                <a16:creationId xmlns:a16="http://schemas.microsoft.com/office/drawing/2014/main" id="{C902D159-B3ED-1849-BFC1-E0C54E63D44C}"/>
              </a:ext>
            </a:extLst>
          </p:cNvPr>
          <p:cNvSpPr txBox="1">
            <a:spLocks/>
          </p:cNvSpPr>
          <p:nvPr/>
        </p:nvSpPr>
        <p:spPr>
          <a:xfrm>
            <a:off x="425998" y="1319774"/>
            <a:ext cx="4077422" cy="3123639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altLang="zh-TW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1. </a:t>
            </a:r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傳統單向授課</a:t>
            </a:r>
            <a:r>
              <a:rPr lang="en" altLang="zh-TW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vs.</a:t>
            </a:r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夢幻皮夾工作坊，</a:t>
            </a:r>
          </a:p>
          <a:p>
            <a:pPr marL="0" indent="0"/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你發現什麼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不同的體驗</a:t>
            </a:r>
            <a:endParaRPr lang="en-US" altLang="zh-TW" sz="1800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indent="0"/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(6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分鐘＝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人 </a:t>
            </a:r>
            <a:r>
              <a:rPr lang="en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x 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每人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)</a:t>
            </a:r>
            <a:endParaRPr lang="zh-TW" altLang="en-US" dirty="0">
              <a:solidFill>
                <a:schemeClr val="bg2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2" name="Google Shape;262;p14">
            <a:extLst>
              <a:ext uri="{FF2B5EF4-FFF2-40B4-BE49-F238E27FC236}">
                <a16:creationId xmlns:a16="http://schemas.microsoft.com/office/drawing/2014/main" id="{F9B5F6D5-85CF-5449-AA3F-B1904F75457B}"/>
              </a:ext>
            </a:extLst>
          </p:cNvPr>
          <p:cNvSpPr txBox="1">
            <a:spLocks/>
          </p:cNvSpPr>
          <p:nvPr/>
        </p:nvSpPr>
        <p:spPr>
          <a:xfrm>
            <a:off x="4696248" y="1319774"/>
            <a:ext cx="3990552" cy="3123639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altLang="zh-TW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2. </a:t>
            </a:r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夢幻皮夾的操作流程中，</a:t>
            </a:r>
          </a:p>
          <a:p>
            <a:pPr marL="0" indent="0"/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你發現哪些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特色</a:t>
            </a:r>
            <a:endParaRPr lang="en-US" altLang="zh-TW" sz="1800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indent="0"/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(6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分鐘＝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人 </a:t>
            </a:r>
            <a:r>
              <a:rPr lang="en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x 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每人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分鐘）</a:t>
            </a:r>
          </a:p>
        </p:txBody>
      </p:sp>
    </p:spTree>
    <p:extLst>
      <p:ext uri="{BB962C8B-B14F-4D97-AF65-F5344CB8AC3E}">
        <p14:creationId xmlns:p14="http://schemas.microsoft.com/office/powerpoint/2010/main" val="145060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/>
          <p:nvPr/>
        </p:nvSpPr>
        <p:spPr>
          <a:xfrm>
            <a:off x="6988526" y="4704588"/>
            <a:ext cx="1843774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Microsoft JhengHei"/>
              <a:buNone/>
            </a:pPr>
            <a:r>
              <a:rPr lang="zh-TW" sz="135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錢包與設計思考反思</a:t>
            </a:r>
            <a:r>
              <a:rPr lang="en-US" altLang="zh-TW" sz="135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</a:t>
            </a:r>
            <a:endParaRPr sz="1350" u="none" strike="noStrike" cap="none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8409C5-9CB7-B740-AED1-60CC617C5CE6}"/>
              </a:ext>
            </a:extLst>
          </p:cNvPr>
          <p:cNvSpPr txBox="1"/>
          <p:nvPr/>
        </p:nvSpPr>
        <p:spPr>
          <a:xfrm>
            <a:off x="264678" y="310177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11.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反思</a:t>
            </a:r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(</a:t>
            </a:r>
            <a:r>
              <a:rPr kumimoji="1" lang="zh-CN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二</a:t>
            </a:r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)</a:t>
            </a:r>
            <a:endParaRPr kumimoji="1" lang="zh-TW" altLang="en-US" sz="3200"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7" name="Google Shape;282;p15">
            <a:extLst>
              <a:ext uri="{FF2B5EF4-FFF2-40B4-BE49-F238E27FC236}">
                <a16:creationId xmlns:a16="http://schemas.microsoft.com/office/drawing/2014/main" id="{815DC39D-431A-D045-85F3-E3F1F1FD5680}"/>
              </a:ext>
            </a:extLst>
          </p:cNvPr>
          <p:cNvSpPr/>
          <p:nvPr/>
        </p:nvSpPr>
        <p:spPr>
          <a:xfrm>
            <a:off x="311698" y="848430"/>
            <a:ext cx="60891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11</a:t>
            </a:r>
            <a:r>
              <a:rPr lang="zh-TW" altLang="en-US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你是否願意，把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夢幻皮夾</a:t>
            </a:r>
            <a:r>
              <a:rPr lang="en-US" altLang="zh-TW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/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設計思考</a:t>
            </a:r>
            <a:r>
              <a:rPr lang="zh-TW" altLang="en-US" sz="1800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帶到課堂 </a:t>
            </a:r>
            <a:r>
              <a:rPr lang="en-US" altLang="zh-TW" sz="1800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12</a:t>
            </a:r>
            <a:r>
              <a:rPr lang="zh-TW" altLang="en-US" dirty="0">
                <a:solidFill>
                  <a:schemeClr val="tx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</a:t>
            </a:r>
            <a:endParaRPr lang="zh-TW" altLang="en-US" sz="1800" dirty="0">
              <a:solidFill>
                <a:schemeClr val="tx1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1" name="Google Shape;262;p14">
            <a:extLst>
              <a:ext uri="{FF2B5EF4-FFF2-40B4-BE49-F238E27FC236}">
                <a16:creationId xmlns:a16="http://schemas.microsoft.com/office/drawing/2014/main" id="{C902D159-B3ED-1849-BFC1-E0C54E63D44C}"/>
              </a:ext>
            </a:extLst>
          </p:cNvPr>
          <p:cNvSpPr txBox="1">
            <a:spLocks/>
          </p:cNvSpPr>
          <p:nvPr/>
        </p:nvSpPr>
        <p:spPr>
          <a:xfrm>
            <a:off x="425998" y="1319774"/>
            <a:ext cx="4077422" cy="3123639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altLang="zh-TW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3. </a:t>
            </a:r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你是否願意把一個小時的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「夢幻皮夾」操作，直接帶到課堂上</a:t>
            </a:r>
            <a:endParaRPr lang="en-US" altLang="zh-TW" sz="1800" dirty="0">
              <a:solidFill>
                <a:srgbClr val="C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indent="0"/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請說明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Microsoft JhengHei"/>
              </a:rPr>
              <a:t>願意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Microsoft JhengHei"/>
              </a:rPr>
              <a:t>/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Microsoft JhengHei"/>
              </a:rPr>
              <a:t>或不願意的原因</a:t>
            </a:r>
          </a:p>
          <a:p>
            <a:pPr marL="0" indent="0"/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(6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分鐘＝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人 </a:t>
            </a:r>
            <a:r>
              <a:rPr lang="en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x 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每人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分鐘）</a:t>
            </a:r>
          </a:p>
        </p:txBody>
      </p:sp>
      <p:sp>
        <p:nvSpPr>
          <p:cNvPr id="12" name="Google Shape;262;p14">
            <a:extLst>
              <a:ext uri="{FF2B5EF4-FFF2-40B4-BE49-F238E27FC236}">
                <a16:creationId xmlns:a16="http://schemas.microsoft.com/office/drawing/2014/main" id="{F9B5F6D5-85CF-5449-AA3F-B1904F75457B}"/>
              </a:ext>
            </a:extLst>
          </p:cNvPr>
          <p:cNvSpPr txBox="1">
            <a:spLocks/>
          </p:cNvSpPr>
          <p:nvPr/>
        </p:nvSpPr>
        <p:spPr>
          <a:xfrm>
            <a:off x="4696248" y="1319774"/>
            <a:ext cx="3990552" cy="3123639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altLang="zh-TW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4. </a:t>
            </a:r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你是否願意把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設計思考的元素</a:t>
            </a:r>
            <a:r>
              <a:rPr lang="zh-TW" altLang="en-US" sz="18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（同理、釐清、發想、原型、驗證）</a:t>
            </a:r>
            <a: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融入到你的課程。</a:t>
            </a:r>
            <a:br>
              <a:rPr lang="zh-TW" altLang="en-US" sz="1800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請說明想融入哪些元素、課程怎麼設計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/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或已經融入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/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或不願意的原因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/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或不知道怎麼做</a:t>
            </a:r>
            <a:b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(6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分鐘＝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人 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x 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每人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分鐘）</a:t>
            </a:r>
          </a:p>
          <a:p>
            <a:pPr marL="0" indent="0"/>
            <a:endParaRPr lang="zh-TW" altLang="en-US" sz="1800" dirty="0">
              <a:solidFill>
                <a:schemeClr val="bg2">
                  <a:lumMod val="75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01447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AEC2D74B-73D0-2A4D-B796-537A44C63D49}"/>
              </a:ext>
            </a:extLst>
          </p:cNvPr>
          <p:cNvSpPr txBox="1">
            <a:spLocks/>
          </p:cNvSpPr>
          <p:nvPr/>
        </p:nvSpPr>
        <p:spPr>
          <a:xfrm>
            <a:off x="185738" y="2034879"/>
            <a:ext cx="8768062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250" b="0" i="0" kern="120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3000" dirty="0">
                <a:solidFill>
                  <a:sysClr val="window" lastClr="FFFFF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兩兩</a:t>
            </a:r>
            <a:r>
              <a:rPr kumimoji="0" lang="zh-CN" altLang="en-US" sz="13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ingFang TC Light" panose="020B0300000000000000" pitchFamily="34" charset="-120"/>
                <a:ea typeface="PingFang TC Light" panose="020B0300000000000000" pitchFamily="34" charset="-120"/>
                <a:cs typeface="+mj-cs"/>
              </a:rPr>
              <a:t>分享</a:t>
            </a:r>
          </a:p>
        </p:txBody>
      </p:sp>
    </p:spTree>
    <p:extLst>
      <p:ext uri="{BB962C8B-B14F-4D97-AF65-F5344CB8AC3E}">
        <p14:creationId xmlns:p14="http://schemas.microsoft.com/office/powerpoint/2010/main" val="4095390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body" idx="1"/>
          </p:nvPr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zh-TW" sz="2000" dirty="0">
                <a:solidFill>
                  <a:srgbClr val="FFFFFF"/>
                </a:solidFill>
              </a:rPr>
              <a:t>同理：要創造有意義的創新，需要知道你的使用者、並關心他們的生活。</a:t>
            </a:r>
            <a:endParaRPr sz="2000" dirty="0"/>
          </a:p>
        </p:txBody>
      </p:sp>
      <p:sp>
        <p:nvSpPr>
          <p:cNvPr id="414" name="Google Shape;414;p26"/>
          <p:cNvSpPr txBox="1"/>
          <p:nvPr/>
        </p:nvSpPr>
        <p:spPr>
          <a:xfrm>
            <a:off x="2058266" y="539600"/>
            <a:ext cx="47740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Phase 1: Empathy(同理)</a:t>
            </a:r>
            <a:endParaRPr sz="32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" name="Google Shape;350;p22">
            <a:extLst>
              <a:ext uri="{FF2B5EF4-FFF2-40B4-BE49-F238E27FC236}">
                <a16:creationId xmlns:a16="http://schemas.microsoft.com/office/drawing/2014/main" id="{111605BE-0F16-2E40-B9E1-19E9D863D35B}"/>
              </a:ext>
            </a:extLst>
          </p:cNvPr>
          <p:cNvSpPr/>
          <p:nvPr/>
        </p:nvSpPr>
        <p:spPr>
          <a:xfrm>
            <a:off x="508782" y="1688048"/>
            <a:ext cx="1441200" cy="1441200"/>
          </a:xfrm>
          <a:prstGeom prst="ellipse">
            <a:avLst/>
          </a:prstGeom>
          <a:solidFill>
            <a:srgbClr val="FFFF00"/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EMPATHY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同理</a:t>
            </a:r>
            <a:endParaRPr/>
          </a:p>
        </p:txBody>
      </p:sp>
      <p:sp>
        <p:nvSpPr>
          <p:cNvPr id="52" name="Google Shape;351;p22">
            <a:extLst>
              <a:ext uri="{FF2B5EF4-FFF2-40B4-BE49-F238E27FC236}">
                <a16:creationId xmlns:a16="http://schemas.microsoft.com/office/drawing/2014/main" id="{21386FED-A9D2-8741-9F24-8416D828DEC5}"/>
              </a:ext>
            </a:extLst>
          </p:cNvPr>
          <p:cNvSpPr/>
          <p:nvPr/>
        </p:nvSpPr>
        <p:spPr>
          <a:xfrm>
            <a:off x="2146764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釐清</a:t>
            </a:r>
            <a:endParaRPr/>
          </a:p>
        </p:txBody>
      </p:sp>
      <p:sp>
        <p:nvSpPr>
          <p:cNvPr id="53" name="Google Shape;352;p22">
            <a:extLst>
              <a:ext uri="{FF2B5EF4-FFF2-40B4-BE49-F238E27FC236}">
                <a16:creationId xmlns:a16="http://schemas.microsoft.com/office/drawing/2014/main" id="{C8E3D98F-A026-9D46-86BA-228DF3C85DBD}"/>
              </a:ext>
            </a:extLst>
          </p:cNvPr>
          <p:cNvSpPr/>
          <p:nvPr/>
        </p:nvSpPr>
        <p:spPr>
          <a:xfrm>
            <a:off x="3784746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發想</a:t>
            </a:r>
            <a:endParaRPr/>
          </a:p>
        </p:txBody>
      </p:sp>
      <p:sp>
        <p:nvSpPr>
          <p:cNvPr id="54" name="Google Shape;353;p22">
            <a:extLst>
              <a:ext uri="{FF2B5EF4-FFF2-40B4-BE49-F238E27FC236}">
                <a16:creationId xmlns:a16="http://schemas.microsoft.com/office/drawing/2014/main" id="{68620E61-61C7-C04B-922C-C9EB7D030398}"/>
              </a:ext>
            </a:extLst>
          </p:cNvPr>
          <p:cNvSpPr/>
          <p:nvPr/>
        </p:nvSpPr>
        <p:spPr>
          <a:xfrm>
            <a:off x="5422728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354;p22">
            <a:extLst>
              <a:ext uri="{FF2B5EF4-FFF2-40B4-BE49-F238E27FC236}">
                <a16:creationId xmlns:a16="http://schemas.microsoft.com/office/drawing/2014/main" id="{959DE776-5450-E241-9418-81A06778CD54}"/>
              </a:ext>
            </a:extLst>
          </p:cNvPr>
          <p:cNvSpPr/>
          <p:nvPr/>
        </p:nvSpPr>
        <p:spPr>
          <a:xfrm>
            <a:off x="7060710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驗證</a:t>
            </a:r>
            <a:endParaRPr/>
          </a:p>
        </p:txBody>
      </p:sp>
      <p:sp>
        <p:nvSpPr>
          <p:cNvPr id="56" name="Google Shape;355;p22">
            <a:extLst>
              <a:ext uri="{FF2B5EF4-FFF2-40B4-BE49-F238E27FC236}">
                <a16:creationId xmlns:a16="http://schemas.microsoft.com/office/drawing/2014/main" id="{502C460A-8B89-B74D-860C-F1573937BFB0}"/>
              </a:ext>
            </a:extLst>
          </p:cNvPr>
          <p:cNvSpPr txBox="1"/>
          <p:nvPr/>
        </p:nvSpPr>
        <p:spPr>
          <a:xfrm>
            <a:off x="5440420" y="2222798"/>
            <a:ext cx="14058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原型</a:t>
            </a:r>
            <a:endParaRPr/>
          </a:p>
        </p:txBody>
      </p:sp>
      <p:cxnSp>
        <p:nvCxnSpPr>
          <p:cNvPr id="57" name="Google Shape;356;p22">
            <a:extLst>
              <a:ext uri="{FF2B5EF4-FFF2-40B4-BE49-F238E27FC236}">
                <a16:creationId xmlns:a16="http://schemas.microsoft.com/office/drawing/2014/main" id="{79AC015D-A503-A14B-812E-291A053CE603}"/>
              </a:ext>
            </a:extLst>
          </p:cNvPr>
          <p:cNvCxnSpPr/>
          <p:nvPr/>
        </p:nvCxnSpPr>
        <p:spPr>
          <a:xfrm>
            <a:off x="1770213" y="176422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58" name="Google Shape;357;p22">
            <a:extLst>
              <a:ext uri="{FF2B5EF4-FFF2-40B4-BE49-F238E27FC236}">
                <a16:creationId xmlns:a16="http://schemas.microsoft.com/office/drawing/2014/main" id="{96DA789D-F46F-DC43-9D6D-4AA1B23C2BE7}"/>
              </a:ext>
            </a:extLst>
          </p:cNvPr>
          <p:cNvCxnSpPr/>
          <p:nvPr/>
        </p:nvCxnSpPr>
        <p:spPr>
          <a:xfrm>
            <a:off x="3437290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59" name="Google Shape;358;p22">
            <a:extLst>
              <a:ext uri="{FF2B5EF4-FFF2-40B4-BE49-F238E27FC236}">
                <a16:creationId xmlns:a16="http://schemas.microsoft.com/office/drawing/2014/main" id="{41FC1972-952D-564E-B874-603D7D3350E9}"/>
              </a:ext>
            </a:extLst>
          </p:cNvPr>
          <p:cNvCxnSpPr/>
          <p:nvPr/>
        </p:nvCxnSpPr>
        <p:spPr>
          <a:xfrm>
            <a:off x="5063164" y="176422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60" name="Google Shape;359;p22">
            <a:extLst>
              <a:ext uri="{FF2B5EF4-FFF2-40B4-BE49-F238E27FC236}">
                <a16:creationId xmlns:a16="http://schemas.microsoft.com/office/drawing/2014/main" id="{EDE439CA-D7A3-E644-B43C-44EAFA0840F7}"/>
              </a:ext>
            </a:extLst>
          </p:cNvPr>
          <p:cNvCxnSpPr/>
          <p:nvPr/>
        </p:nvCxnSpPr>
        <p:spPr>
          <a:xfrm>
            <a:off x="6662917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61" name="Google Shape;360;p22">
            <a:extLst>
              <a:ext uri="{FF2B5EF4-FFF2-40B4-BE49-F238E27FC236}">
                <a16:creationId xmlns:a16="http://schemas.microsoft.com/office/drawing/2014/main" id="{D7ACED7A-E6CE-4941-81F8-95E984DBF801}"/>
              </a:ext>
            </a:extLst>
          </p:cNvPr>
          <p:cNvCxnSpPr/>
          <p:nvPr/>
        </p:nvCxnSpPr>
        <p:spPr>
          <a:xfrm>
            <a:off x="1749519" y="304437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62" name="Google Shape;361;p22">
            <a:extLst>
              <a:ext uri="{FF2B5EF4-FFF2-40B4-BE49-F238E27FC236}">
                <a16:creationId xmlns:a16="http://schemas.microsoft.com/office/drawing/2014/main" id="{D0780EBF-09F4-9D40-9F0A-9CDA176A0A13}"/>
              </a:ext>
            </a:extLst>
          </p:cNvPr>
          <p:cNvCxnSpPr/>
          <p:nvPr/>
        </p:nvCxnSpPr>
        <p:spPr>
          <a:xfrm>
            <a:off x="3417267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63" name="Google Shape;362;p22">
            <a:extLst>
              <a:ext uri="{FF2B5EF4-FFF2-40B4-BE49-F238E27FC236}">
                <a16:creationId xmlns:a16="http://schemas.microsoft.com/office/drawing/2014/main" id="{4E820547-C0FB-B84F-8043-27D55532C4CF}"/>
              </a:ext>
            </a:extLst>
          </p:cNvPr>
          <p:cNvCxnSpPr/>
          <p:nvPr/>
        </p:nvCxnSpPr>
        <p:spPr>
          <a:xfrm>
            <a:off x="5043792" y="304437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64" name="Google Shape;363;p22">
            <a:extLst>
              <a:ext uri="{FF2B5EF4-FFF2-40B4-BE49-F238E27FC236}">
                <a16:creationId xmlns:a16="http://schemas.microsoft.com/office/drawing/2014/main" id="{0C160CDB-5E14-7845-9095-1D8EB43E66F4}"/>
              </a:ext>
            </a:extLst>
          </p:cNvPr>
          <p:cNvCxnSpPr/>
          <p:nvPr/>
        </p:nvCxnSpPr>
        <p:spPr>
          <a:xfrm>
            <a:off x="6642894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30036C0-AC29-5148-9C5D-F862CBCC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245"/>
            <a:ext cx="7886700" cy="619571"/>
          </a:xfrm>
        </p:spPr>
        <p:txBody>
          <a:bodyPr>
            <a:normAutofit/>
          </a:bodyPr>
          <a:lstStyle/>
          <a:p>
            <a:r>
              <a:rPr lang="zh-TW" altLang="en-US" dirty="0"/>
              <a:t>同理心的第一步：</a:t>
            </a:r>
            <a:r>
              <a:rPr lang="zh-TW" altLang="en-US" dirty="0">
                <a:solidFill>
                  <a:srgbClr val="C00000"/>
                </a:solidFill>
              </a:rPr>
              <a:t>訪談</a:t>
            </a:r>
            <a:r>
              <a:rPr lang="en-US" altLang="zh-TW" dirty="0">
                <a:solidFill>
                  <a:srgbClr val="C00000"/>
                </a:solidFill>
              </a:rPr>
              <a:t>(</a:t>
            </a:r>
            <a:r>
              <a:rPr lang="en" altLang="zh-TW" dirty="0">
                <a:solidFill>
                  <a:srgbClr val="C00000"/>
                </a:solidFill>
              </a:rPr>
              <a:t>Interview)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7" name="Google Shape;423;p27">
            <a:extLst>
              <a:ext uri="{FF2B5EF4-FFF2-40B4-BE49-F238E27FC236}">
                <a16:creationId xmlns:a16="http://schemas.microsoft.com/office/drawing/2014/main" id="{4C65F481-5CD7-8144-841F-9E714875F227}"/>
              </a:ext>
            </a:extLst>
          </p:cNvPr>
          <p:cNvSpPr txBox="1"/>
          <p:nvPr/>
        </p:nvSpPr>
        <p:spPr>
          <a:xfrm>
            <a:off x="628650" y="1162617"/>
            <a:ext cx="3863837" cy="82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crosoft JhengHei"/>
              <a:buNone/>
            </a:pPr>
            <a:r>
              <a:rPr lang="zh-TW" sz="2000" u="none" strike="noStrike" cap="none" dirty="0">
                <a:solidFill>
                  <a:schemeClr val="bg1">
                    <a:lumMod val="6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  <a:cs typeface="Microsoft JhengHei"/>
                <a:sym typeface="Microsoft JhengHei"/>
              </a:rPr>
              <a:t>開始以同理心為組員設計有用、有意義的事物</a:t>
            </a:r>
            <a:endParaRPr sz="2000" dirty="0">
              <a:solidFill>
                <a:schemeClr val="bg1">
                  <a:lumMod val="6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E06D7DD-46A9-8C4A-B75B-C5A2BF221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" t="-5344" b="39167"/>
          <a:stretch/>
        </p:blipFill>
        <p:spPr>
          <a:xfrm>
            <a:off x="1869888" y="1782188"/>
            <a:ext cx="7274112" cy="3361312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3B6664DD-C3F5-3948-87E6-27C3BE99B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2486" y="1162617"/>
            <a:ext cx="2011431" cy="20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39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30036C0-AC29-5148-9C5D-F862CBCC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245"/>
            <a:ext cx="7886700" cy="619571"/>
          </a:xfrm>
        </p:spPr>
        <p:txBody>
          <a:bodyPr>
            <a:normAutofit/>
          </a:bodyPr>
          <a:lstStyle/>
          <a:p>
            <a:r>
              <a:rPr lang="zh-TW" altLang="en-US" dirty="0"/>
              <a:t>關於組員對皮夾的思考，我們收集了很多想法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65667C0-A022-A14D-94D8-0BF6B0B0BB3A}"/>
              </a:ext>
            </a:extLst>
          </p:cNvPr>
          <p:cNvSpPr txBox="1"/>
          <p:nvPr/>
        </p:nvSpPr>
        <p:spPr>
          <a:xfrm rot="1398521">
            <a:off x="3094594" y="1891014"/>
            <a:ext cx="3927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solidFill>
                  <a:schemeClr val="bg1">
                    <a:lumMod val="65000"/>
                  </a:schemeClr>
                </a:solidFill>
              </a:rPr>
              <a:t>CONVERGENT</a:t>
            </a:r>
            <a:endParaRPr kumimoji="1" lang="zh-TW" alt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A4B1FDBB-18BD-7D46-A189-1404107C95EA}"/>
              </a:ext>
            </a:extLst>
          </p:cNvPr>
          <p:cNvGrpSpPr/>
          <p:nvPr/>
        </p:nvGrpSpPr>
        <p:grpSpPr>
          <a:xfrm>
            <a:off x="-12233" y="1669116"/>
            <a:ext cx="6697987" cy="2874632"/>
            <a:chOff x="-12233" y="1669116"/>
            <a:chExt cx="6697987" cy="2874632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CF838108-8A72-2043-8998-0554D6510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233" y="1669116"/>
              <a:ext cx="6697987" cy="2874632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9FFDE8EB-6DA9-7543-9BBF-FC03A8C6E4B5}"/>
                </a:ext>
              </a:extLst>
            </p:cNvPr>
            <p:cNvSpPr txBox="1"/>
            <p:nvPr/>
          </p:nvSpPr>
          <p:spPr>
            <a:xfrm rot="20167255">
              <a:off x="94903" y="1844486"/>
              <a:ext cx="3200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3200" dirty="0">
                  <a:solidFill>
                    <a:schemeClr val="bg1">
                      <a:lumMod val="65000"/>
                    </a:schemeClr>
                  </a:solidFill>
                </a:rPr>
                <a:t>DIVERGENT</a:t>
              </a:r>
              <a:endParaRPr kumimoji="1" lang="zh-TW" altLang="en-US" sz="3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789929C9-2BE7-9B4D-9A01-CCD627DD4708}"/>
                </a:ext>
              </a:extLst>
            </p:cNvPr>
            <p:cNvSpPr/>
            <p:nvPr/>
          </p:nvSpPr>
          <p:spPr>
            <a:xfrm>
              <a:off x="2179247" y="2307096"/>
              <a:ext cx="285653" cy="2856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C5F69A9F-6EDD-0B42-A38B-071799849590}"/>
                </a:ext>
              </a:extLst>
            </p:cNvPr>
            <p:cNvSpPr/>
            <p:nvPr/>
          </p:nvSpPr>
          <p:spPr>
            <a:xfrm>
              <a:off x="2258744" y="2829040"/>
              <a:ext cx="432320" cy="432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76D74A97-FC97-2541-BFA7-62BC605C86A8}"/>
                </a:ext>
              </a:extLst>
            </p:cNvPr>
            <p:cNvSpPr/>
            <p:nvPr/>
          </p:nvSpPr>
          <p:spPr>
            <a:xfrm>
              <a:off x="1786849" y="2678252"/>
              <a:ext cx="301576" cy="301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C475F3C6-C351-6A40-984F-4300DB1DFCCD}"/>
                </a:ext>
              </a:extLst>
            </p:cNvPr>
            <p:cNvSpPr/>
            <p:nvPr/>
          </p:nvSpPr>
          <p:spPr>
            <a:xfrm>
              <a:off x="960460" y="2783897"/>
              <a:ext cx="577475" cy="577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17D91D7D-593E-EC4D-9409-C695BEA6BC77}"/>
                </a:ext>
              </a:extLst>
            </p:cNvPr>
            <p:cNvSpPr/>
            <p:nvPr/>
          </p:nvSpPr>
          <p:spPr>
            <a:xfrm>
              <a:off x="1759195" y="3261360"/>
              <a:ext cx="550754" cy="550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12618A89-F205-F841-AF19-808ABEDBBFA4}"/>
                </a:ext>
              </a:extLst>
            </p:cNvPr>
            <p:cNvSpPr/>
            <p:nvPr/>
          </p:nvSpPr>
          <p:spPr>
            <a:xfrm>
              <a:off x="2603403" y="3508481"/>
              <a:ext cx="301576" cy="301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B6BE54DC-2E78-7740-9812-BD35A1FBBF1E}"/>
                </a:ext>
              </a:extLst>
            </p:cNvPr>
            <p:cNvSpPr/>
            <p:nvPr/>
          </p:nvSpPr>
          <p:spPr>
            <a:xfrm>
              <a:off x="2786007" y="1990109"/>
              <a:ext cx="550754" cy="550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1E422FCC-1432-5244-8DDF-D459F3FABBE3}"/>
                </a:ext>
              </a:extLst>
            </p:cNvPr>
            <p:cNvSpPr/>
            <p:nvPr/>
          </p:nvSpPr>
          <p:spPr>
            <a:xfrm>
              <a:off x="2998852" y="2939800"/>
              <a:ext cx="369271" cy="3692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5E4D9AA0-C4DD-E54A-9506-D14BEE021C6F}"/>
                </a:ext>
              </a:extLst>
            </p:cNvPr>
            <p:cNvSpPr/>
            <p:nvPr/>
          </p:nvSpPr>
          <p:spPr>
            <a:xfrm>
              <a:off x="3061384" y="3906000"/>
              <a:ext cx="306739" cy="3067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3B5A38E0-1EDD-3F47-9B69-B41496A6ED75}"/>
                </a:ext>
              </a:extLst>
            </p:cNvPr>
            <p:cNvSpPr/>
            <p:nvPr/>
          </p:nvSpPr>
          <p:spPr>
            <a:xfrm>
              <a:off x="3699128" y="2441961"/>
              <a:ext cx="301576" cy="301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BFAE5D2D-78C1-1142-9E20-02C0C64A0DCC}"/>
                </a:ext>
              </a:extLst>
            </p:cNvPr>
            <p:cNvSpPr/>
            <p:nvPr/>
          </p:nvSpPr>
          <p:spPr>
            <a:xfrm>
              <a:off x="3803561" y="3353844"/>
              <a:ext cx="205103" cy="2051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0B4957D3-4451-314D-9410-ADC924430ABD}"/>
                </a:ext>
              </a:extLst>
            </p:cNvPr>
            <p:cNvSpPr/>
            <p:nvPr/>
          </p:nvSpPr>
          <p:spPr>
            <a:xfrm>
              <a:off x="4310086" y="3604954"/>
              <a:ext cx="205103" cy="2051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555D429D-56F6-234B-8C1E-272E34373199}"/>
                </a:ext>
              </a:extLst>
            </p:cNvPr>
            <p:cNvSpPr/>
            <p:nvPr/>
          </p:nvSpPr>
          <p:spPr>
            <a:xfrm>
              <a:off x="5044542" y="2881848"/>
              <a:ext cx="199220" cy="199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7B7A2290-8766-F84C-8AA6-6ABACE152FEC}"/>
                </a:ext>
              </a:extLst>
            </p:cNvPr>
            <p:cNvSpPr/>
            <p:nvPr/>
          </p:nvSpPr>
          <p:spPr>
            <a:xfrm>
              <a:off x="4416253" y="2897880"/>
              <a:ext cx="294640" cy="294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F266C991-B42F-1940-82C9-AD8BFCFDC64D}"/>
                </a:ext>
              </a:extLst>
            </p:cNvPr>
            <p:cNvSpPr/>
            <p:nvPr/>
          </p:nvSpPr>
          <p:spPr>
            <a:xfrm>
              <a:off x="2767241" y="2642644"/>
              <a:ext cx="205103" cy="2051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2FB9EB1C-036C-9047-A003-DC7C3AB67EFC}"/>
                </a:ext>
              </a:extLst>
            </p:cNvPr>
            <p:cNvSpPr/>
            <p:nvPr/>
          </p:nvSpPr>
          <p:spPr>
            <a:xfrm>
              <a:off x="5517338" y="3162708"/>
              <a:ext cx="147864" cy="147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cxnSp>
        <p:nvCxnSpPr>
          <p:cNvPr id="40" name="直線箭頭接點 39">
            <a:extLst>
              <a:ext uri="{FF2B5EF4-FFF2-40B4-BE49-F238E27FC236}">
                <a16:creationId xmlns:a16="http://schemas.microsoft.com/office/drawing/2014/main" id="{8C2D051D-5F9D-2F4B-BCBC-33424E2E6E30}"/>
              </a:ext>
            </a:extLst>
          </p:cNvPr>
          <p:cNvCxnSpPr>
            <a:cxnSpLocks/>
            <a:stCxn id="36" idx="1"/>
          </p:cNvCxnSpPr>
          <p:nvPr/>
        </p:nvCxnSpPr>
        <p:spPr>
          <a:xfrm>
            <a:off x="-12233" y="3106432"/>
            <a:ext cx="6989594" cy="6509"/>
          </a:xfrm>
          <a:prstGeom prst="straightConnector1">
            <a:avLst/>
          </a:prstGeom>
          <a:ln w="50800" cmpd="thickThin">
            <a:solidFill>
              <a:schemeClr val="bg2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C81A757-EAB8-AF44-9DB4-70013D6A08AB}"/>
              </a:ext>
            </a:extLst>
          </p:cNvPr>
          <p:cNvSpPr txBox="1"/>
          <p:nvPr/>
        </p:nvSpPr>
        <p:spPr>
          <a:xfrm>
            <a:off x="2415060" y="2591872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想法</a:t>
            </a:r>
            <a:endParaRPr kumimoji="1" lang="zh-TW" altLang="en-US" sz="6000"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21B35D3-2F77-7B48-B2BD-37841D9C7AF4}"/>
              </a:ext>
            </a:extLst>
          </p:cNvPr>
          <p:cNvSpPr txBox="1"/>
          <p:nvPr/>
        </p:nvSpPr>
        <p:spPr>
          <a:xfrm>
            <a:off x="7133678" y="2591872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dirty="0">
                <a:solidFill>
                  <a:srgbClr val="CA3356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發現</a:t>
            </a:r>
            <a:endParaRPr kumimoji="1" lang="zh-TW" altLang="en-US" sz="6000" dirty="0">
              <a:solidFill>
                <a:srgbClr val="CA3356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0092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9"/>
          <p:cNvSpPr txBox="1">
            <a:spLocks noGrp="1"/>
          </p:cNvSpPr>
          <p:nvPr>
            <p:ph type="body" idx="1"/>
          </p:nvPr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zh-TW" sz="2000" dirty="0">
                <a:solidFill>
                  <a:srgbClr val="FFFFFF"/>
                </a:solidFill>
              </a:rPr>
              <a:t>釐清：建構正確的問題是創造正確解決方案的唯一方法。</a:t>
            </a:r>
            <a:endParaRPr sz="2000" dirty="0"/>
          </a:p>
        </p:txBody>
      </p:sp>
      <p:sp>
        <p:nvSpPr>
          <p:cNvPr id="489" name="Google Shape;489;p29"/>
          <p:cNvSpPr txBox="1"/>
          <p:nvPr/>
        </p:nvSpPr>
        <p:spPr>
          <a:xfrm>
            <a:off x="2058266" y="539599"/>
            <a:ext cx="43236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Phase 2: Define(釐清)</a:t>
            </a:r>
            <a:endParaRPr sz="32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Google Shape;350;p22">
            <a:extLst>
              <a:ext uri="{FF2B5EF4-FFF2-40B4-BE49-F238E27FC236}">
                <a16:creationId xmlns:a16="http://schemas.microsoft.com/office/drawing/2014/main" id="{3623654D-B6F7-FB4D-BAEE-0BAAC20346D3}"/>
              </a:ext>
            </a:extLst>
          </p:cNvPr>
          <p:cNvSpPr/>
          <p:nvPr/>
        </p:nvSpPr>
        <p:spPr>
          <a:xfrm>
            <a:off x="508782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EMPATHY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同理</a:t>
            </a:r>
            <a:endParaRPr/>
          </a:p>
        </p:txBody>
      </p:sp>
      <p:sp>
        <p:nvSpPr>
          <p:cNvPr id="34" name="Google Shape;351;p22">
            <a:extLst>
              <a:ext uri="{FF2B5EF4-FFF2-40B4-BE49-F238E27FC236}">
                <a16:creationId xmlns:a16="http://schemas.microsoft.com/office/drawing/2014/main" id="{2E0E0CD6-762C-2148-BBD4-2DFBD30F00E8}"/>
              </a:ext>
            </a:extLst>
          </p:cNvPr>
          <p:cNvSpPr/>
          <p:nvPr/>
        </p:nvSpPr>
        <p:spPr>
          <a:xfrm>
            <a:off x="2146764" y="1688048"/>
            <a:ext cx="1441200" cy="1441200"/>
          </a:xfrm>
          <a:prstGeom prst="ellipse">
            <a:avLst/>
          </a:prstGeom>
          <a:solidFill>
            <a:srgbClr val="FFFF00"/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釐清</a:t>
            </a:r>
            <a:endParaRPr/>
          </a:p>
        </p:txBody>
      </p:sp>
      <p:sp>
        <p:nvSpPr>
          <p:cNvPr id="35" name="Google Shape;352;p22">
            <a:extLst>
              <a:ext uri="{FF2B5EF4-FFF2-40B4-BE49-F238E27FC236}">
                <a16:creationId xmlns:a16="http://schemas.microsoft.com/office/drawing/2014/main" id="{9C7E284B-007C-B041-B32A-0EE156478777}"/>
              </a:ext>
            </a:extLst>
          </p:cNvPr>
          <p:cNvSpPr/>
          <p:nvPr/>
        </p:nvSpPr>
        <p:spPr>
          <a:xfrm>
            <a:off x="3784746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發想</a:t>
            </a:r>
            <a:endParaRPr/>
          </a:p>
        </p:txBody>
      </p:sp>
      <p:sp>
        <p:nvSpPr>
          <p:cNvPr id="36" name="Google Shape;353;p22">
            <a:extLst>
              <a:ext uri="{FF2B5EF4-FFF2-40B4-BE49-F238E27FC236}">
                <a16:creationId xmlns:a16="http://schemas.microsoft.com/office/drawing/2014/main" id="{7A361F71-4929-C740-B712-E8158139D901}"/>
              </a:ext>
            </a:extLst>
          </p:cNvPr>
          <p:cNvSpPr/>
          <p:nvPr/>
        </p:nvSpPr>
        <p:spPr>
          <a:xfrm>
            <a:off x="5422728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54;p22">
            <a:extLst>
              <a:ext uri="{FF2B5EF4-FFF2-40B4-BE49-F238E27FC236}">
                <a16:creationId xmlns:a16="http://schemas.microsoft.com/office/drawing/2014/main" id="{BD4E88DB-E205-304C-8475-9DC63EE0971F}"/>
              </a:ext>
            </a:extLst>
          </p:cNvPr>
          <p:cNvSpPr/>
          <p:nvPr/>
        </p:nvSpPr>
        <p:spPr>
          <a:xfrm>
            <a:off x="7060710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驗證</a:t>
            </a:r>
            <a:endParaRPr/>
          </a:p>
        </p:txBody>
      </p:sp>
      <p:sp>
        <p:nvSpPr>
          <p:cNvPr id="38" name="Google Shape;355;p22">
            <a:extLst>
              <a:ext uri="{FF2B5EF4-FFF2-40B4-BE49-F238E27FC236}">
                <a16:creationId xmlns:a16="http://schemas.microsoft.com/office/drawing/2014/main" id="{F20E404C-647E-4149-A981-28C599BD675E}"/>
              </a:ext>
            </a:extLst>
          </p:cNvPr>
          <p:cNvSpPr txBox="1"/>
          <p:nvPr/>
        </p:nvSpPr>
        <p:spPr>
          <a:xfrm>
            <a:off x="5440420" y="2222798"/>
            <a:ext cx="14058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原型</a:t>
            </a:r>
            <a:endParaRPr/>
          </a:p>
        </p:txBody>
      </p:sp>
      <p:cxnSp>
        <p:nvCxnSpPr>
          <p:cNvPr id="39" name="Google Shape;356;p22">
            <a:extLst>
              <a:ext uri="{FF2B5EF4-FFF2-40B4-BE49-F238E27FC236}">
                <a16:creationId xmlns:a16="http://schemas.microsoft.com/office/drawing/2014/main" id="{D793FFA5-89C4-B644-865A-F3074418065B}"/>
              </a:ext>
            </a:extLst>
          </p:cNvPr>
          <p:cNvCxnSpPr/>
          <p:nvPr/>
        </p:nvCxnSpPr>
        <p:spPr>
          <a:xfrm>
            <a:off x="1770213" y="176422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40" name="Google Shape;357;p22">
            <a:extLst>
              <a:ext uri="{FF2B5EF4-FFF2-40B4-BE49-F238E27FC236}">
                <a16:creationId xmlns:a16="http://schemas.microsoft.com/office/drawing/2014/main" id="{86ACCCD0-4433-524B-BD0D-8955CAF4511E}"/>
              </a:ext>
            </a:extLst>
          </p:cNvPr>
          <p:cNvCxnSpPr/>
          <p:nvPr/>
        </p:nvCxnSpPr>
        <p:spPr>
          <a:xfrm>
            <a:off x="3437290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41" name="Google Shape;358;p22">
            <a:extLst>
              <a:ext uri="{FF2B5EF4-FFF2-40B4-BE49-F238E27FC236}">
                <a16:creationId xmlns:a16="http://schemas.microsoft.com/office/drawing/2014/main" id="{649D5116-3CA0-7A46-A115-B19B5999CF38}"/>
              </a:ext>
            </a:extLst>
          </p:cNvPr>
          <p:cNvCxnSpPr/>
          <p:nvPr/>
        </p:nvCxnSpPr>
        <p:spPr>
          <a:xfrm>
            <a:off x="5063164" y="176422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42" name="Google Shape;359;p22">
            <a:extLst>
              <a:ext uri="{FF2B5EF4-FFF2-40B4-BE49-F238E27FC236}">
                <a16:creationId xmlns:a16="http://schemas.microsoft.com/office/drawing/2014/main" id="{6756DCD4-31DD-884C-96B3-18CA8DF49CDC}"/>
              </a:ext>
            </a:extLst>
          </p:cNvPr>
          <p:cNvCxnSpPr/>
          <p:nvPr/>
        </p:nvCxnSpPr>
        <p:spPr>
          <a:xfrm>
            <a:off x="6662917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43" name="Google Shape;360;p22">
            <a:extLst>
              <a:ext uri="{FF2B5EF4-FFF2-40B4-BE49-F238E27FC236}">
                <a16:creationId xmlns:a16="http://schemas.microsoft.com/office/drawing/2014/main" id="{63C824AC-CEAA-8C45-B752-16E5FA76B36C}"/>
              </a:ext>
            </a:extLst>
          </p:cNvPr>
          <p:cNvCxnSpPr/>
          <p:nvPr/>
        </p:nvCxnSpPr>
        <p:spPr>
          <a:xfrm>
            <a:off x="1749519" y="304437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44" name="Google Shape;361;p22">
            <a:extLst>
              <a:ext uri="{FF2B5EF4-FFF2-40B4-BE49-F238E27FC236}">
                <a16:creationId xmlns:a16="http://schemas.microsoft.com/office/drawing/2014/main" id="{B7E2059E-C86C-7B49-8F52-70220C3B3988}"/>
              </a:ext>
            </a:extLst>
          </p:cNvPr>
          <p:cNvCxnSpPr/>
          <p:nvPr/>
        </p:nvCxnSpPr>
        <p:spPr>
          <a:xfrm>
            <a:off x="3417267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45" name="Google Shape;362;p22">
            <a:extLst>
              <a:ext uri="{FF2B5EF4-FFF2-40B4-BE49-F238E27FC236}">
                <a16:creationId xmlns:a16="http://schemas.microsoft.com/office/drawing/2014/main" id="{E8615ACA-C84F-AA4B-AEBA-E4BC0FC69628}"/>
              </a:ext>
            </a:extLst>
          </p:cNvPr>
          <p:cNvCxnSpPr/>
          <p:nvPr/>
        </p:nvCxnSpPr>
        <p:spPr>
          <a:xfrm>
            <a:off x="5043792" y="304437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46" name="Google Shape;363;p22">
            <a:extLst>
              <a:ext uri="{FF2B5EF4-FFF2-40B4-BE49-F238E27FC236}">
                <a16:creationId xmlns:a16="http://schemas.microsoft.com/office/drawing/2014/main" id="{93148DBE-3527-5F48-B525-A84E09801550}"/>
              </a:ext>
            </a:extLst>
          </p:cNvPr>
          <p:cNvCxnSpPr/>
          <p:nvPr/>
        </p:nvCxnSpPr>
        <p:spPr>
          <a:xfrm>
            <a:off x="6642894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B36767-6C9A-F849-9AB3-A6F461F5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0" y="445025"/>
            <a:ext cx="8268629" cy="572700"/>
          </a:xfrm>
        </p:spPr>
        <p:txBody>
          <a:bodyPr/>
          <a:lstStyle/>
          <a:p>
            <a:r>
              <a:rPr kumimoji="1" lang="en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The </a:t>
            </a:r>
            <a:r>
              <a:rPr kumimoji="1" lang="zh-TW" altLang="en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４ </a:t>
            </a:r>
            <a:r>
              <a:rPr kumimoji="1" lang="en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rules</a:t>
            </a:r>
            <a:endParaRPr kumimoji="1" lang="zh-TW" altLang="en-US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0D2591-7F52-2548-9B03-A7B34138A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227551"/>
            <a:ext cx="8520600" cy="3341324"/>
          </a:xfrm>
        </p:spPr>
        <p:txBody>
          <a:bodyPr/>
          <a:lstStyle/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兩兩一組</a:t>
            </a: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跟上，每個步驟</a:t>
            </a:r>
            <a:r>
              <a:rPr kumimoji="1" lang="en-US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 </a:t>
            </a:r>
            <a:r>
              <a:rPr kumimoji="1" lang="zh-TW" altLang="en-US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“在時間內”</a:t>
            </a:r>
            <a:r>
              <a:rPr kumimoji="1" lang="en-US" alt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 </a:t>
            </a: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動腦想 </a:t>
            </a:r>
            <a:r>
              <a:rPr kumimoji="1" lang="en-US" alt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(</a:t>
            </a:r>
            <a:r>
              <a:rPr kumimoji="1" lang="en" alt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Thinking) </a:t>
            </a: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動手做</a:t>
            </a:r>
            <a:r>
              <a:rPr kumimoji="1" lang="en-US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 </a:t>
            </a:r>
            <a:r>
              <a:rPr kumimoji="1" lang="en-US" alt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(</a:t>
            </a:r>
            <a:r>
              <a:rPr kumimoji="1" lang="en" alt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Doing)</a:t>
            </a: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有時</a:t>
            </a:r>
            <a:r>
              <a:rPr kumimoji="1" lang="zh-TW" altLang="en-US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自己想、自己做</a:t>
            </a: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，有時跟組員</a:t>
            </a:r>
            <a:r>
              <a:rPr kumimoji="1" lang="zh-TW" altLang="en-US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一起想一起做</a:t>
            </a:r>
            <a:r>
              <a:rPr kumimoji="1" lang="en-US" alt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 (</a:t>
            </a:r>
            <a:r>
              <a:rPr kumimoji="1" lang="en" alt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Team) </a:t>
            </a: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聽到</a:t>
            </a:r>
            <a:r>
              <a:rPr kumimoji="1" lang="zh-TW" altLang="en-US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鈴聲</a:t>
            </a: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，停止動作，往下走</a:t>
            </a:r>
          </a:p>
          <a:p>
            <a:pPr marL="5715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玩一下，</a:t>
            </a:r>
            <a:r>
              <a:rPr kumimoji="1" lang="zh-TW" altLang="en-US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享受</a:t>
            </a:r>
            <a:r>
              <a:rPr kumimoji="1"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充實設計挑戰</a:t>
            </a:r>
          </a:p>
        </p:txBody>
      </p:sp>
    </p:spTree>
    <p:extLst>
      <p:ext uri="{BB962C8B-B14F-4D97-AF65-F5344CB8AC3E}">
        <p14:creationId xmlns:p14="http://schemas.microsoft.com/office/powerpoint/2010/main" val="2913608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0"/>
          <p:cNvSpPr txBox="1">
            <a:spLocks noGrp="1"/>
          </p:cNvSpPr>
          <p:nvPr>
            <p:ph type="body" idx="1"/>
          </p:nvPr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zh-TW" sz="2000" dirty="0">
                <a:solidFill>
                  <a:srgbClr val="FFFFFF"/>
                </a:solidFill>
              </a:rPr>
              <a:t>發想：不是提出”正確“的想法，而是產生最廣泛的可能性。</a:t>
            </a:r>
            <a:endParaRPr sz="2000" dirty="0"/>
          </a:p>
        </p:txBody>
      </p:sp>
      <p:sp>
        <p:nvSpPr>
          <p:cNvPr id="509" name="Google Shape;509;p30"/>
          <p:cNvSpPr txBox="1"/>
          <p:nvPr/>
        </p:nvSpPr>
        <p:spPr>
          <a:xfrm>
            <a:off x="2058266" y="539599"/>
            <a:ext cx="42707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Phase 3: Ideate(發想)</a:t>
            </a:r>
            <a:endParaRPr sz="32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Google Shape;350;p22">
            <a:extLst>
              <a:ext uri="{FF2B5EF4-FFF2-40B4-BE49-F238E27FC236}">
                <a16:creationId xmlns:a16="http://schemas.microsoft.com/office/drawing/2014/main" id="{3B4AEB7F-9EA7-0E49-A7AF-EEA59C8BDB6B}"/>
              </a:ext>
            </a:extLst>
          </p:cNvPr>
          <p:cNvSpPr/>
          <p:nvPr/>
        </p:nvSpPr>
        <p:spPr>
          <a:xfrm>
            <a:off x="508782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EMPATHY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同理</a:t>
            </a:r>
            <a:endParaRPr/>
          </a:p>
        </p:txBody>
      </p:sp>
      <p:sp>
        <p:nvSpPr>
          <p:cNvPr id="20" name="Google Shape;351;p22">
            <a:extLst>
              <a:ext uri="{FF2B5EF4-FFF2-40B4-BE49-F238E27FC236}">
                <a16:creationId xmlns:a16="http://schemas.microsoft.com/office/drawing/2014/main" id="{0E539FB8-2079-C44F-ADDD-D921438CD9BB}"/>
              </a:ext>
            </a:extLst>
          </p:cNvPr>
          <p:cNvSpPr/>
          <p:nvPr/>
        </p:nvSpPr>
        <p:spPr>
          <a:xfrm>
            <a:off x="2146764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釐清</a:t>
            </a:r>
            <a:endParaRPr/>
          </a:p>
        </p:txBody>
      </p:sp>
      <p:sp>
        <p:nvSpPr>
          <p:cNvPr id="21" name="Google Shape;352;p22">
            <a:extLst>
              <a:ext uri="{FF2B5EF4-FFF2-40B4-BE49-F238E27FC236}">
                <a16:creationId xmlns:a16="http://schemas.microsoft.com/office/drawing/2014/main" id="{6DD0F2CE-9149-AA40-94B6-4BCEA1F26E00}"/>
              </a:ext>
            </a:extLst>
          </p:cNvPr>
          <p:cNvSpPr/>
          <p:nvPr/>
        </p:nvSpPr>
        <p:spPr>
          <a:xfrm>
            <a:off x="3784746" y="1688048"/>
            <a:ext cx="1441200" cy="1441200"/>
          </a:xfrm>
          <a:prstGeom prst="ellipse">
            <a:avLst/>
          </a:prstGeom>
          <a:solidFill>
            <a:srgbClr val="FFFF00"/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發想</a:t>
            </a:r>
            <a:endParaRPr/>
          </a:p>
        </p:txBody>
      </p:sp>
      <p:sp>
        <p:nvSpPr>
          <p:cNvPr id="22" name="Google Shape;353;p22">
            <a:extLst>
              <a:ext uri="{FF2B5EF4-FFF2-40B4-BE49-F238E27FC236}">
                <a16:creationId xmlns:a16="http://schemas.microsoft.com/office/drawing/2014/main" id="{E7125502-BC73-4449-A5DC-0432C5B5C7B5}"/>
              </a:ext>
            </a:extLst>
          </p:cNvPr>
          <p:cNvSpPr/>
          <p:nvPr/>
        </p:nvSpPr>
        <p:spPr>
          <a:xfrm>
            <a:off x="5422728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54;p22">
            <a:extLst>
              <a:ext uri="{FF2B5EF4-FFF2-40B4-BE49-F238E27FC236}">
                <a16:creationId xmlns:a16="http://schemas.microsoft.com/office/drawing/2014/main" id="{ABC10B9A-1468-544E-8886-DF3618D58FE9}"/>
              </a:ext>
            </a:extLst>
          </p:cNvPr>
          <p:cNvSpPr/>
          <p:nvPr/>
        </p:nvSpPr>
        <p:spPr>
          <a:xfrm>
            <a:off x="7060710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驗證</a:t>
            </a:r>
            <a:endParaRPr/>
          </a:p>
        </p:txBody>
      </p:sp>
      <p:sp>
        <p:nvSpPr>
          <p:cNvPr id="24" name="Google Shape;355;p22">
            <a:extLst>
              <a:ext uri="{FF2B5EF4-FFF2-40B4-BE49-F238E27FC236}">
                <a16:creationId xmlns:a16="http://schemas.microsoft.com/office/drawing/2014/main" id="{156BBDEF-7FD4-9743-B3CB-55DC807BECEE}"/>
              </a:ext>
            </a:extLst>
          </p:cNvPr>
          <p:cNvSpPr txBox="1"/>
          <p:nvPr/>
        </p:nvSpPr>
        <p:spPr>
          <a:xfrm>
            <a:off x="5440420" y="2222798"/>
            <a:ext cx="14058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原型</a:t>
            </a:r>
            <a:endParaRPr/>
          </a:p>
        </p:txBody>
      </p:sp>
      <p:cxnSp>
        <p:nvCxnSpPr>
          <p:cNvPr id="25" name="Google Shape;356;p22">
            <a:extLst>
              <a:ext uri="{FF2B5EF4-FFF2-40B4-BE49-F238E27FC236}">
                <a16:creationId xmlns:a16="http://schemas.microsoft.com/office/drawing/2014/main" id="{06D10BA9-3BC1-9A46-90E4-6484BC253B86}"/>
              </a:ext>
            </a:extLst>
          </p:cNvPr>
          <p:cNvCxnSpPr/>
          <p:nvPr/>
        </p:nvCxnSpPr>
        <p:spPr>
          <a:xfrm>
            <a:off x="1770213" y="176422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6" name="Google Shape;357;p22">
            <a:extLst>
              <a:ext uri="{FF2B5EF4-FFF2-40B4-BE49-F238E27FC236}">
                <a16:creationId xmlns:a16="http://schemas.microsoft.com/office/drawing/2014/main" id="{77CDC20D-9FDD-3146-B850-39E4AAC2F7C4}"/>
              </a:ext>
            </a:extLst>
          </p:cNvPr>
          <p:cNvCxnSpPr/>
          <p:nvPr/>
        </p:nvCxnSpPr>
        <p:spPr>
          <a:xfrm>
            <a:off x="3437290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7" name="Google Shape;358;p22">
            <a:extLst>
              <a:ext uri="{FF2B5EF4-FFF2-40B4-BE49-F238E27FC236}">
                <a16:creationId xmlns:a16="http://schemas.microsoft.com/office/drawing/2014/main" id="{7A61100F-8577-314B-BD5E-4D738D269A08}"/>
              </a:ext>
            </a:extLst>
          </p:cNvPr>
          <p:cNvCxnSpPr/>
          <p:nvPr/>
        </p:nvCxnSpPr>
        <p:spPr>
          <a:xfrm>
            <a:off x="5063164" y="176422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8" name="Google Shape;359;p22">
            <a:extLst>
              <a:ext uri="{FF2B5EF4-FFF2-40B4-BE49-F238E27FC236}">
                <a16:creationId xmlns:a16="http://schemas.microsoft.com/office/drawing/2014/main" id="{8FC8E8F6-408A-3F41-9C00-AE8C24D7CCC4}"/>
              </a:ext>
            </a:extLst>
          </p:cNvPr>
          <p:cNvCxnSpPr/>
          <p:nvPr/>
        </p:nvCxnSpPr>
        <p:spPr>
          <a:xfrm>
            <a:off x="6662917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9" name="Google Shape;360;p22">
            <a:extLst>
              <a:ext uri="{FF2B5EF4-FFF2-40B4-BE49-F238E27FC236}">
                <a16:creationId xmlns:a16="http://schemas.microsoft.com/office/drawing/2014/main" id="{249F93CB-3CEA-6641-AEBE-46C8215CC08F}"/>
              </a:ext>
            </a:extLst>
          </p:cNvPr>
          <p:cNvCxnSpPr/>
          <p:nvPr/>
        </p:nvCxnSpPr>
        <p:spPr>
          <a:xfrm>
            <a:off x="1749519" y="304437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0" name="Google Shape;361;p22">
            <a:extLst>
              <a:ext uri="{FF2B5EF4-FFF2-40B4-BE49-F238E27FC236}">
                <a16:creationId xmlns:a16="http://schemas.microsoft.com/office/drawing/2014/main" id="{719B3380-466C-4144-A6B7-90379302D706}"/>
              </a:ext>
            </a:extLst>
          </p:cNvPr>
          <p:cNvCxnSpPr/>
          <p:nvPr/>
        </p:nvCxnSpPr>
        <p:spPr>
          <a:xfrm>
            <a:off x="3417267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1" name="Google Shape;362;p22">
            <a:extLst>
              <a:ext uri="{FF2B5EF4-FFF2-40B4-BE49-F238E27FC236}">
                <a16:creationId xmlns:a16="http://schemas.microsoft.com/office/drawing/2014/main" id="{6471C347-936D-D240-9B9C-4A98A4808C7E}"/>
              </a:ext>
            </a:extLst>
          </p:cNvPr>
          <p:cNvCxnSpPr/>
          <p:nvPr/>
        </p:nvCxnSpPr>
        <p:spPr>
          <a:xfrm>
            <a:off x="5043792" y="304437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2" name="Google Shape;363;p22">
            <a:extLst>
              <a:ext uri="{FF2B5EF4-FFF2-40B4-BE49-F238E27FC236}">
                <a16:creationId xmlns:a16="http://schemas.microsoft.com/office/drawing/2014/main" id="{0CA64E84-8757-D947-8259-8BFEB2BB0488}"/>
              </a:ext>
            </a:extLst>
          </p:cNvPr>
          <p:cNvCxnSpPr/>
          <p:nvPr/>
        </p:nvCxnSpPr>
        <p:spPr>
          <a:xfrm>
            <a:off x="6642894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1"/>
          <p:cNvSpPr txBox="1">
            <a:spLocks noGrp="1"/>
          </p:cNvSpPr>
          <p:nvPr>
            <p:ph type="body" idx="1"/>
          </p:nvPr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zh-TW" sz="2000" dirty="0">
                <a:solidFill>
                  <a:srgbClr val="FFFFFF"/>
                </a:solidFill>
              </a:rPr>
              <a:t>原型</a:t>
            </a:r>
            <a:r>
              <a:rPr lang="zh-TW" dirty="0">
                <a:solidFill>
                  <a:srgbClr val="FFFFFF"/>
                </a:solidFill>
              </a:rPr>
              <a:t>：</a:t>
            </a:r>
            <a:r>
              <a:rPr lang="zh-TW" sz="2000" dirty="0">
                <a:solidFill>
                  <a:srgbClr val="FFFFFF"/>
                </a:solidFill>
              </a:rPr>
              <a:t>建立思考、測試學習。</a:t>
            </a:r>
            <a:r>
              <a:rPr lang="zh-TW" sz="2400" dirty="0">
                <a:solidFill>
                  <a:srgbClr val="FFFFFF"/>
                </a:solidFill>
              </a:rPr>
              <a:t>驗證</a:t>
            </a:r>
            <a:r>
              <a:rPr lang="zh-TW" sz="2000" dirty="0">
                <a:solidFill>
                  <a:srgbClr val="FFFFFF"/>
                </a:solidFill>
              </a:rPr>
              <a:t>：驗證是學習解決方案與使用者的最佳機會</a:t>
            </a:r>
            <a:r>
              <a:rPr lang="zh-TW" dirty="0">
                <a:solidFill>
                  <a:srgbClr val="FFFFFF"/>
                </a:solidFill>
              </a:rPr>
              <a:t>。</a:t>
            </a:r>
            <a:endParaRPr sz="2400" dirty="0"/>
          </a:p>
        </p:txBody>
      </p:sp>
      <p:sp>
        <p:nvSpPr>
          <p:cNvPr id="529" name="Google Shape;529;p31"/>
          <p:cNvSpPr txBox="1"/>
          <p:nvPr/>
        </p:nvSpPr>
        <p:spPr>
          <a:xfrm>
            <a:off x="837433" y="539598"/>
            <a:ext cx="76754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Phase 4/5: Prototype/Test(原型與驗證)</a:t>
            </a:r>
            <a:endParaRPr sz="32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Google Shape;350;p22">
            <a:extLst>
              <a:ext uri="{FF2B5EF4-FFF2-40B4-BE49-F238E27FC236}">
                <a16:creationId xmlns:a16="http://schemas.microsoft.com/office/drawing/2014/main" id="{D89F9E2A-4DB0-5143-AC89-A975F6A9FA26}"/>
              </a:ext>
            </a:extLst>
          </p:cNvPr>
          <p:cNvSpPr/>
          <p:nvPr/>
        </p:nvSpPr>
        <p:spPr>
          <a:xfrm>
            <a:off x="508782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EMPATHY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同理</a:t>
            </a:r>
            <a:endParaRPr/>
          </a:p>
        </p:txBody>
      </p:sp>
      <p:sp>
        <p:nvSpPr>
          <p:cNvPr id="20" name="Google Shape;351;p22">
            <a:extLst>
              <a:ext uri="{FF2B5EF4-FFF2-40B4-BE49-F238E27FC236}">
                <a16:creationId xmlns:a16="http://schemas.microsoft.com/office/drawing/2014/main" id="{E69EF1B5-BD6E-FB4B-84DA-BBE892CF1603}"/>
              </a:ext>
            </a:extLst>
          </p:cNvPr>
          <p:cNvSpPr/>
          <p:nvPr/>
        </p:nvSpPr>
        <p:spPr>
          <a:xfrm>
            <a:off x="2146764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釐清</a:t>
            </a:r>
            <a:endParaRPr/>
          </a:p>
        </p:txBody>
      </p:sp>
      <p:sp>
        <p:nvSpPr>
          <p:cNvPr id="21" name="Google Shape;352;p22">
            <a:extLst>
              <a:ext uri="{FF2B5EF4-FFF2-40B4-BE49-F238E27FC236}">
                <a16:creationId xmlns:a16="http://schemas.microsoft.com/office/drawing/2014/main" id="{D7B07029-AADE-5540-8D48-668ED3E6404A}"/>
              </a:ext>
            </a:extLst>
          </p:cNvPr>
          <p:cNvSpPr/>
          <p:nvPr/>
        </p:nvSpPr>
        <p:spPr>
          <a:xfrm>
            <a:off x="3784746" y="1688048"/>
            <a:ext cx="1441200" cy="144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發想</a:t>
            </a:r>
            <a:endParaRPr/>
          </a:p>
        </p:txBody>
      </p:sp>
      <p:sp>
        <p:nvSpPr>
          <p:cNvPr id="22" name="Google Shape;353;p22">
            <a:extLst>
              <a:ext uri="{FF2B5EF4-FFF2-40B4-BE49-F238E27FC236}">
                <a16:creationId xmlns:a16="http://schemas.microsoft.com/office/drawing/2014/main" id="{963E3152-37A1-0A42-90A5-263B884A6BCC}"/>
              </a:ext>
            </a:extLst>
          </p:cNvPr>
          <p:cNvSpPr/>
          <p:nvPr/>
        </p:nvSpPr>
        <p:spPr>
          <a:xfrm>
            <a:off x="5422728" y="1688048"/>
            <a:ext cx="1441200" cy="1441200"/>
          </a:xfrm>
          <a:prstGeom prst="ellipse">
            <a:avLst/>
          </a:prstGeom>
          <a:solidFill>
            <a:srgbClr val="FFFF00"/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54;p22">
            <a:extLst>
              <a:ext uri="{FF2B5EF4-FFF2-40B4-BE49-F238E27FC236}">
                <a16:creationId xmlns:a16="http://schemas.microsoft.com/office/drawing/2014/main" id="{B94AB46F-596E-B94D-899F-A7BA8E9800B6}"/>
              </a:ext>
            </a:extLst>
          </p:cNvPr>
          <p:cNvSpPr/>
          <p:nvPr/>
        </p:nvSpPr>
        <p:spPr>
          <a:xfrm>
            <a:off x="7060710" y="1688048"/>
            <a:ext cx="1441200" cy="1441200"/>
          </a:xfrm>
          <a:prstGeom prst="ellipse">
            <a:avLst/>
          </a:prstGeom>
          <a:solidFill>
            <a:srgbClr val="FFFF00"/>
          </a:solidFill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驗證</a:t>
            </a:r>
            <a:endParaRPr/>
          </a:p>
        </p:txBody>
      </p:sp>
      <p:sp>
        <p:nvSpPr>
          <p:cNvPr id="24" name="Google Shape;355;p22">
            <a:extLst>
              <a:ext uri="{FF2B5EF4-FFF2-40B4-BE49-F238E27FC236}">
                <a16:creationId xmlns:a16="http://schemas.microsoft.com/office/drawing/2014/main" id="{EBBB1AF1-93CE-AC4C-A07B-14FFF87EBFCD}"/>
              </a:ext>
            </a:extLst>
          </p:cNvPr>
          <p:cNvSpPr txBox="1"/>
          <p:nvPr/>
        </p:nvSpPr>
        <p:spPr>
          <a:xfrm>
            <a:off x="5440420" y="2222798"/>
            <a:ext cx="14058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原型</a:t>
            </a:r>
            <a:endParaRPr/>
          </a:p>
        </p:txBody>
      </p:sp>
      <p:cxnSp>
        <p:nvCxnSpPr>
          <p:cNvPr id="25" name="Google Shape;356;p22">
            <a:extLst>
              <a:ext uri="{FF2B5EF4-FFF2-40B4-BE49-F238E27FC236}">
                <a16:creationId xmlns:a16="http://schemas.microsoft.com/office/drawing/2014/main" id="{947A1098-F9EB-194B-AB1F-A17401CDAF6C}"/>
              </a:ext>
            </a:extLst>
          </p:cNvPr>
          <p:cNvCxnSpPr/>
          <p:nvPr/>
        </p:nvCxnSpPr>
        <p:spPr>
          <a:xfrm>
            <a:off x="1770213" y="176422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6" name="Google Shape;357;p22">
            <a:extLst>
              <a:ext uri="{FF2B5EF4-FFF2-40B4-BE49-F238E27FC236}">
                <a16:creationId xmlns:a16="http://schemas.microsoft.com/office/drawing/2014/main" id="{7C75E149-441B-C348-9F7C-6FB14E5311E7}"/>
              </a:ext>
            </a:extLst>
          </p:cNvPr>
          <p:cNvCxnSpPr/>
          <p:nvPr/>
        </p:nvCxnSpPr>
        <p:spPr>
          <a:xfrm>
            <a:off x="3437290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7" name="Google Shape;358;p22">
            <a:extLst>
              <a:ext uri="{FF2B5EF4-FFF2-40B4-BE49-F238E27FC236}">
                <a16:creationId xmlns:a16="http://schemas.microsoft.com/office/drawing/2014/main" id="{6DAB6584-E442-5C4D-B20C-4CDF74AB8EF7}"/>
              </a:ext>
            </a:extLst>
          </p:cNvPr>
          <p:cNvCxnSpPr/>
          <p:nvPr/>
        </p:nvCxnSpPr>
        <p:spPr>
          <a:xfrm>
            <a:off x="5063164" y="176422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8" name="Google Shape;359;p22">
            <a:extLst>
              <a:ext uri="{FF2B5EF4-FFF2-40B4-BE49-F238E27FC236}">
                <a16:creationId xmlns:a16="http://schemas.microsoft.com/office/drawing/2014/main" id="{12D4A82B-EA24-C248-B128-B127FC0C2DFA}"/>
              </a:ext>
            </a:extLst>
          </p:cNvPr>
          <p:cNvCxnSpPr/>
          <p:nvPr/>
        </p:nvCxnSpPr>
        <p:spPr>
          <a:xfrm>
            <a:off x="6662917" y="176422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9" name="Google Shape;360;p22">
            <a:extLst>
              <a:ext uri="{FF2B5EF4-FFF2-40B4-BE49-F238E27FC236}">
                <a16:creationId xmlns:a16="http://schemas.microsoft.com/office/drawing/2014/main" id="{E77CDE78-6FBF-014F-A953-8C24B0AF504C}"/>
              </a:ext>
            </a:extLst>
          </p:cNvPr>
          <p:cNvCxnSpPr/>
          <p:nvPr/>
        </p:nvCxnSpPr>
        <p:spPr>
          <a:xfrm>
            <a:off x="1749519" y="3044373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0" name="Google Shape;361;p22">
            <a:extLst>
              <a:ext uri="{FF2B5EF4-FFF2-40B4-BE49-F238E27FC236}">
                <a16:creationId xmlns:a16="http://schemas.microsoft.com/office/drawing/2014/main" id="{157DFE7C-9E65-D04F-A69E-3647B46A6D97}"/>
              </a:ext>
            </a:extLst>
          </p:cNvPr>
          <p:cNvCxnSpPr/>
          <p:nvPr/>
        </p:nvCxnSpPr>
        <p:spPr>
          <a:xfrm>
            <a:off x="3417267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1" name="Google Shape;362;p22">
            <a:extLst>
              <a:ext uri="{FF2B5EF4-FFF2-40B4-BE49-F238E27FC236}">
                <a16:creationId xmlns:a16="http://schemas.microsoft.com/office/drawing/2014/main" id="{29FA359C-A0ED-7C46-93EC-97FF36F3E506}"/>
              </a:ext>
            </a:extLst>
          </p:cNvPr>
          <p:cNvCxnSpPr/>
          <p:nvPr/>
        </p:nvCxnSpPr>
        <p:spPr>
          <a:xfrm>
            <a:off x="5043792" y="3044373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32" name="Google Shape;363;p22">
            <a:extLst>
              <a:ext uri="{FF2B5EF4-FFF2-40B4-BE49-F238E27FC236}">
                <a16:creationId xmlns:a16="http://schemas.microsoft.com/office/drawing/2014/main" id="{C2C34214-66CA-C14E-9882-5910D04A4760}"/>
              </a:ext>
            </a:extLst>
          </p:cNvPr>
          <p:cNvCxnSpPr/>
          <p:nvPr/>
        </p:nvCxnSpPr>
        <p:spPr>
          <a:xfrm>
            <a:off x="6642894" y="3044373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6429FE-9382-C743-884F-C61260592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7AC3B31-DF02-F247-9F9C-790A7C9CF1F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kumimoji="1" lang="zh-TW" altLang="zh-TW" sz="3200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Microsoft JhengHei"/>
              </a:rPr>
              <a:t>設計思考迷你工作坊說明</a:t>
            </a:r>
            <a:endParaRPr kumimoji="1" lang="zh-TW" altLang="en-US" sz="3200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B3DBC203-9847-AE49-994E-8F6C090CA83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Google Shape;262;p14">
            <a:extLst>
              <a:ext uri="{FF2B5EF4-FFF2-40B4-BE49-F238E27FC236}">
                <a16:creationId xmlns:a16="http://schemas.microsoft.com/office/drawing/2014/main" id="{34B95C0C-86F8-1D46-961B-20D3D2BEB286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請各位老師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人分成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組</a:t>
            </a:r>
            <a:endParaRPr lang="en-US" altLang="zh-TW" sz="1600" dirty="0">
              <a:solidFill>
                <a:schemeClr val="bg1">
                  <a:lumMod val="50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0" indent="0"/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操作時間</a:t>
            </a: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60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分鐘</a:t>
            </a:r>
          </a:p>
          <a:p>
            <a:pPr marL="0" indent="0"/>
            <a:r>
              <a:rPr lang="zh-TW" altLang="en-US" sz="1600" dirty="0">
                <a:solidFill>
                  <a:srgbClr val="CA3356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操作重點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設計「超夢幻皮夾」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開始以同理心，為組員設計有用、有意義的事物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1,2)</a:t>
            </a:r>
            <a:b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問題重組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3,4)</a:t>
            </a:r>
            <a:b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4.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發想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: 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產生可以測試的替代方案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5,6)</a:t>
            </a:r>
            <a:b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5.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根據回饋不斷迭代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7)</a:t>
            </a:r>
            <a:b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6.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建構與驗證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8,9)</a:t>
            </a:r>
          </a:p>
        </p:txBody>
      </p:sp>
      <p:sp>
        <p:nvSpPr>
          <p:cNvPr id="17" name="Google Shape;262;p14">
            <a:extLst>
              <a:ext uri="{FF2B5EF4-FFF2-40B4-BE49-F238E27FC236}">
                <a16:creationId xmlns:a16="http://schemas.microsoft.com/office/drawing/2014/main" id="{42D01C82-8308-AA43-9605-783DF106653C}"/>
              </a:ext>
            </a:extLst>
          </p:cNvPr>
          <p:cNvSpPr txBox="1">
            <a:spLocks/>
          </p:cNvSpPr>
          <p:nvPr/>
        </p:nvSpPr>
        <p:spPr>
          <a:xfrm>
            <a:off x="4832400" y="1152475"/>
            <a:ext cx="3999900" cy="3416399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根據隊友為彼此設計的超夢幻皮夾</a:t>
            </a:r>
            <a:b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 altLang="en-US" sz="1600" dirty="0">
                <a:solidFill>
                  <a:srgbClr val="CA3356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演練步驟</a:t>
            </a:r>
            <a:b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1.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訪談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2.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深入訪談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3.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捕捉訪談發現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4.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採用設計觀點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5.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為使用者需求草擬至少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5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個基本方案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6.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方案分享與回饋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7.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反思與產生新的方案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8.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建構解決方案</a:t>
            </a:r>
            <a:b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9.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方案分享與意見回饋</a:t>
            </a:r>
          </a:p>
        </p:txBody>
      </p:sp>
      <p:sp>
        <p:nvSpPr>
          <p:cNvPr id="8" name="向右箭號 7">
            <a:extLst>
              <a:ext uri="{FF2B5EF4-FFF2-40B4-BE49-F238E27FC236}">
                <a16:creationId xmlns:a16="http://schemas.microsoft.com/office/drawing/2014/main" id="{2B088CC3-7356-3B48-8FF0-D5E8846E9B91}"/>
              </a:ext>
            </a:extLst>
          </p:cNvPr>
          <p:cNvSpPr/>
          <p:nvPr/>
        </p:nvSpPr>
        <p:spPr>
          <a:xfrm>
            <a:off x="4423719" y="2650609"/>
            <a:ext cx="296562" cy="210065"/>
          </a:xfrm>
          <a:prstGeom prst="rightArrow">
            <a:avLst/>
          </a:prstGeom>
          <a:solidFill>
            <a:srgbClr val="A3C1A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CAE583-C40E-F64A-848A-8A2374A8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463" y="2119099"/>
            <a:ext cx="9148463" cy="1102519"/>
          </a:xfrm>
        </p:spPr>
        <p:txBody>
          <a:bodyPr/>
          <a:lstStyle/>
          <a:p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經歷這個歷程</a:t>
            </a:r>
            <a:b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用一句話描述設計思考</a:t>
            </a:r>
            <a:br>
              <a:rPr lang="zh-CN" altLang="en-US" sz="88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CN" alt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我覺得設計思考是</a:t>
            </a:r>
            <a:r>
              <a:rPr lang="en-US" altLang="zh-CN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313145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4"/>
          <p:cNvSpPr txBox="1">
            <a:spLocks noGrp="1"/>
          </p:cNvSpPr>
          <p:nvPr>
            <p:ph type="title"/>
          </p:nvPr>
        </p:nvSpPr>
        <p:spPr>
          <a:xfrm>
            <a:off x="194571" y="1560991"/>
            <a:ext cx="8520600" cy="150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</a:pPr>
            <a:r>
              <a:rPr lang="zh-TW" sz="4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Thank you</a:t>
            </a:r>
            <a:br>
              <a:rPr lang="zh-TW" sz="60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zh-TW" sz="9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Q&amp;A</a:t>
            </a:r>
            <a:endParaRPr sz="96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55" name="Google Shape;555;p34"/>
          <p:cNvSpPr txBox="1">
            <a:spLocks noGrp="1"/>
          </p:cNvSpPr>
          <p:nvPr>
            <p:ph type="body" idx="1"/>
          </p:nvPr>
        </p:nvSpPr>
        <p:spPr>
          <a:xfrm>
            <a:off x="0" y="4578015"/>
            <a:ext cx="9144000" cy="565485"/>
          </a:xfrm>
          <a:prstGeom prst="rect">
            <a:avLst/>
          </a:prstGeom>
          <a:solidFill>
            <a:srgbClr val="CA3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zh-TW" b="1" dirty="0">
                <a:solidFill>
                  <a:srgbClr val="FFFFFF"/>
                </a:solidFill>
              </a:rPr>
              <a:t>  </a:t>
            </a:r>
            <a:r>
              <a:rPr lang="zh-TW" dirty="0">
                <a:solidFill>
                  <a:srgbClr val="FFFFFF"/>
                </a:solidFill>
              </a:rPr>
              <a:t>史丹福大學D-School將設計思考過程，濃縮成五大步驟「同理」、「釐清」、「發想」、「原型」、「驗證」</a:t>
            </a:r>
            <a:endParaRPr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8EA3249-3A20-4E76-9B78-53AEB019A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2" t="13649" r="18784" b="16015"/>
          <a:stretch/>
        </p:blipFill>
        <p:spPr>
          <a:xfrm>
            <a:off x="4057069" y="600073"/>
            <a:ext cx="896372" cy="103235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325B838-79BF-4E8E-B04A-CB00CB323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2" t="13649" r="18784" b="16015"/>
          <a:stretch/>
        </p:blipFill>
        <p:spPr>
          <a:xfrm>
            <a:off x="117659" y="4287233"/>
            <a:ext cx="668214" cy="76958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DD13972-B5F3-4B6B-B38F-3DF9F9464E92}"/>
              </a:ext>
            </a:extLst>
          </p:cNvPr>
          <p:cNvSpPr txBox="1"/>
          <p:nvPr/>
        </p:nvSpPr>
        <p:spPr>
          <a:xfrm>
            <a:off x="824820" y="918821"/>
            <a:ext cx="7494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此公版簡報特別感謝不斷迭代修正的教練們</a:t>
            </a:r>
          </a:p>
        </p:txBody>
      </p:sp>
      <p:sp>
        <p:nvSpPr>
          <p:cNvPr id="30" name="Shape 653">
            <a:extLst>
              <a:ext uri="{FF2B5EF4-FFF2-40B4-BE49-F238E27FC236}">
                <a16:creationId xmlns:a16="http://schemas.microsoft.com/office/drawing/2014/main" id="{63AD283F-5DF8-4DA6-9C99-A7B8DF99FBE3}"/>
              </a:ext>
            </a:extLst>
          </p:cNvPr>
          <p:cNvSpPr txBox="1"/>
          <p:nvPr/>
        </p:nvSpPr>
        <p:spPr>
          <a:xfrm>
            <a:off x="2723718" y="1522559"/>
            <a:ext cx="3696565" cy="6406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苗圃計畫第一期主持人</a:t>
            </a:r>
            <a:r>
              <a:rPr lang="en-US" altLang="zh-TW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:</a:t>
            </a: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康仕仲</a:t>
            </a:r>
            <a:endParaRPr lang="en-US" altLang="zh-TW" dirty="0">
              <a:solidFill>
                <a:srgbClr val="CC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Heiti TC Light" charset="-120"/>
            </a:endParaRPr>
          </a:p>
          <a:p>
            <a:pPr algn="ctr">
              <a:buClr>
                <a:schemeClr val="dk1"/>
              </a:buClr>
            </a:pP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苗圃計畫第二、三、四期主持人</a:t>
            </a:r>
            <a:r>
              <a:rPr lang="en-US" altLang="zh-TW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:</a:t>
            </a: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謝尚賢</a:t>
            </a:r>
            <a:endParaRPr lang="en-US" altLang="zh-TW" dirty="0">
              <a:solidFill>
                <a:srgbClr val="CC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Heiti TC Light" charset="-120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rgbClr val="CC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Heiti TC Light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65FF56-3EEB-4B52-9B5B-2BFC4655403E}"/>
              </a:ext>
            </a:extLst>
          </p:cNvPr>
          <p:cNvSpPr/>
          <p:nvPr/>
        </p:nvSpPr>
        <p:spPr>
          <a:xfrm>
            <a:off x="2287814" y="216877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感謝以下參與公版簡報開發</a:t>
            </a:r>
            <a:r>
              <a:rPr lang="zh-TW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成員</a:t>
            </a:r>
            <a:r>
              <a:rPr lang="en-US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: (</a:t>
            </a:r>
            <a:r>
              <a:rPr lang="zh-TW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排序</a:t>
            </a:r>
            <a:r>
              <a:rPr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依</a:t>
            </a:r>
            <a:r>
              <a:rPr lang="zh-TW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筆畫順序排列</a:t>
            </a:r>
            <a:r>
              <a:rPr lang="en-US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)</a:t>
            </a:r>
            <a:endParaRPr lang="zh-TW" altLang="zh-TW"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71B46BE-9A82-48CE-AF8F-3254AB68EA50}"/>
              </a:ext>
            </a:extLst>
          </p:cNvPr>
          <p:cNvSpPr/>
          <p:nvPr/>
        </p:nvSpPr>
        <p:spPr>
          <a:xfrm>
            <a:off x="698270" y="4850486"/>
            <a:ext cx="29668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特別感謝 大同大學</a:t>
            </a:r>
            <a:r>
              <a:rPr lang="en-US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 </a:t>
            </a:r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工業設計系</a:t>
            </a:r>
            <a:r>
              <a:rPr lang="zh-TW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助教 傅翊棋</a:t>
            </a:r>
            <a:r>
              <a:rPr lang="en-US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 </a:t>
            </a:r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協助</a:t>
            </a:r>
            <a:r>
              <a:rPr lang="zh-TW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公版</a:t>
            </a:r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簡報修正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C047BF8-3C28-4091-8DD9-ED9DCFE0D970}"/>
              </a:ext>
            </a:extLst>
          </p:cNvPr>
          <p:cNvSpPr/>
          <p:nvPr/>
        </p:nvSpPr>
        <p:spPr>
          <a:xfrm>
            <a:off x="4908591" y="4656706"/>
            <a:ext cx="4055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歡迎使用，請註明出處 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design-</a:t>
            </a:r>
            <a:r>
              <a:rPr lang="en-US" altLang="zh-TW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thinking.tw</a:t>
            </a:r>
            <a:b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以創用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CC 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姓名標示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-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非商業性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-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相同方式分享 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3.0 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台灣 授權條款釋出。</a:t>
            </a:r>
          </a:p>
        </p:txBody>
      </p:sp>
      <p:pic>
        <p:nvPicPr>
          <p:cNvPr id="36" name="Picture 2" descr="https://mirrors.creativecommons.org/presskit/buttons/88x31/png/by-nc-sa.png">
            <a:extLst>
              <a:ext uri="{FF2B5EF4-FFF2-40B4-BE49-F238E27FC236}">
                <a16:creationId xmlns:a16="http://schemas.microsoft.com/office/drawing/2014/main" id="{D6B1A33C-633F-4908-A74F-07E9DFD0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702" y="4687484"/>
            <a:ext cx="967638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F7E2843A-3CFA-4570-B832-5BD514CDAA6A}"/>
              </a:ext>
            </a:extLst>
          </p:cNvPr>
          <p:cNvGrpSpPr/>
          <p:nvPr/>
        </p:nvGrpSpPr>
        <p:grpSpPr>
          <a:xfrm>
            <a:off x="1406771" y="2587095"/>
            <a:ext cx="6996970" cy="2005229"/>
            <a:chOff x="1413667" y="2195236"/>
            <a:chExt cx="6276671" cy="2005229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D08560C3-7A3A-4E65-A6E5-0F1D774C3E44}"/>
                </a:ext>
              </a:extLst>
            </p:cNvPr>
            <p:cNvSpPr txBox="1"/>
            <p:nvPr/>
          </p:nvSpPr>
          <p:spPr>
            <a:xfrm>
              <a:off x="1413667" y="2195236"/>
              <a:ext cx="2765212" cy="200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大同大學 工業設計學系 楊朝陽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大同大學 媒體設計系 陳彥甫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中國文化大學 保健營養學系 翁德志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明志科技大學 工業設計系 楊俊明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國立中央大學 網路學習與科技研究所 吳穎沺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國立中央大學 學習與教學研究所 詹明峰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國立中央大學 機械工程學系 蕭述三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國立成功大學 工業設計系 馬敏元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國立成功大學 第十學院 李孟學</a:t>
              </a:r>
            </a:p>
            <a:p>
              <a:pPr>
                <a:lnSpc>
                  <a:spcPct val="125000"/>
                </a:lnSpc>
              </a:pPr>
              <a:endParaRPr lang="zh-TW" altLang="en-US" sz="1000" spc="100" dirty="0">
                <a:latin typeface="PingFang TC Light" panose="020B0300000000000000" pitchFamily="34" charset="-120"/>
                <a:ea typeface="PingFang TC Light" panose="020B0300000000000000" pitchFamily="34" charset="-12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B4D035B-FED9-45FD-979E-08D6E5AFC5D6}"/>
                </a:ext>
              </a:extLst>
            </p:cNvPr>
            <p:cNvSpPr/>
            <p:nvPr/>
          </p:nvSpPr>
          <p:spPr>
            <a:xfrm>
              <a:off x="4317725" y="2195236"/>
              <a:ext cx="3372613" cy="1812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國立彰化師範大學</a:t>
              </a:r>
              <a:r>
                <a:rPr lang="en-US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 </a:t>
              </a: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企業管理學系 江家瑜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國立臺北商業大學 創意設計與經營所 黃鼎豪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國立臺灣大學 智慧生活科技整合與創新研究中心 賴宏誌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臺北醫學大學 通識教育中心 邱佳慧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臺北醫學大學 跨領域學習中心 王明旭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臺灣科技大學 設計系 董芳武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輔仁大學 創意設計中心 林倩妏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靜宜大學 國際企業學系 顏炘怡</a:t>
              </a:r>
            </a:p>
            <a:p>
              <a:pPr>
                <a:lnSpc>
                  <a:spcPct val="125000"/>
                </a:lnSpc>
              </a:pPr>
              <a:endParaRPr lang="zh-TW" altLang="zh-TW" sz="1000" spc="100" dirty="0">
                <a:latin typeface="PingFang TC Light" panose="020B0300000000000000" pitchFamily="34" charset="-120"/>
                <a:ea typeface="PingFang TC Light" panose="020B0300000000000000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53058CF-9D6F-45D8-B243-B45E32A0785C}"/>
              </a:ext>
            </a:extLst>
          </p:cNvPr>
          <p:cNvGrpSpPr/>
          <p:nvPr/>
        </p:nvGrpSpPr>
        <p:grpSpPr>
          <a:xfrm>
            <a:off x="156765" y="318455"/>
            <a:ext cx="2627714" cy="262964"/>
            <a:chOff x="256228" y="181987"/>
            <a:chExt cx="2627714" cy="262964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20A4E412-7F24-41F2-AECD-F66D546FCE88}"/>
                </a:ext>
              </a:extLst>
            </p:cNvPr>
            <p:cNvSpPr txBox="1"/>
            <p:nvPr/>
          </p:nvSpPr>
          <p:spPr>
            <a:xfrm>
              <a:off x="519192" y="190359"/>
              <a:ext cx="23647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1000" dirty="0">
                  <a:solidFill>
                    <a:schemeClr val="bg1">
                      <a:lumMod val="50000"/>
                    </a:schemeClr>
                  </a:solidFill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教育部跨領域教師發展暨人才培育計畫</a:t>
              </a:r>
              <a:endParaRPr lang="zh-TW" altLang="en-US" sz="10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6AA030B-8508-4364-982D-36A0E6908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228" y="181987"/>
              <a:ext cx="262964" cy="26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87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A24FE139-FE24-8847-AACF-AD06BC193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83076">
            <a:off x="7279735" y="2781433"/>
            <a:ext cx="1364159" cy="200763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A02C80A-A4A8-2C47-ACE1-C2925B1D8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9240">
            <a:off x="5188933" y="2055305"/>
            <a:ext cx="2043137" cy="138828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DC6EAFC-65EF-1741-AD32-43C37642B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86205">
            <a:off x="2918662" y="1380236"/>
            <a:ext cx="2383218" cy="2383218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30036C0-AC29-5148-9C5D-F862CBCC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245"/>
            <a:ext cx="7886700" cy="630465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我們身上現金的好朋友：</a:t>
            </a:r>
            <a:r>
              <a:rPr lang="zh-TW" altLang="en-US" dirty="0">
                <a:solidFill>
                  <a:srgbClr val="C00000"/>
                </a:solidFill>
              </a:rPr>
              <a:t>皮夾</a:t>
            </a:r>
            <a:r>
              <a:rPr lang="en-US" altLang="zh-TW" dirty="0">
                <a:solidFill>
                  <a:srgbClr val="C00000"/>
                </a:solidFill>
              </a:rPr>
              <a:t>(</a:t>
            </a:r>
            <a:r>
              <a:rPr lang="en" altLang="zh-TW" dirty="0">
                <a:solidFill>
                  <a:srgbClr val="C00000"/>
                </a:solidFill>
              </a:rPr>
              <a:t>Wallet)</a:t>
            </a:r>
            <a:endParaRPr lang="zh-TW" altLang="en-US" dirty="0">
              <a:solidFill>
                <a:srgbClr val="C00000"/>
              </a:solidFill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EF00554B-5BCE-D349-8221-C8D70295B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7831">
            <a:off x="-180471" y="1715365"/>
            <a:ext cx="3854504" cy="385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1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259073" y="61522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rPr lang="zh-TW" dirty="0">
                <a:latin typeface="PingFang TC" panose="020B0400000000000000" pitchFamily="34" charset="-120"/>
                <a:ea typeface="PingFang TC" panose="020B0400000000000000" pitchFamily="34" charset="-120"/>
              </a:rPr>
              <a:t>請為你的隊友設計一個</a:t>
            </a:r>
            <a:r>
              <a:rPr lang="zh-TW" dirty="0">
                <a:solidFill>
                  <a:srgbClr val="C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“超夢幻皮夾</a:t>
            </a:r>
            <a:r>
              <a:rPr lang="en-US" altLang="zh-TW" dirty="0">
                <a:solidFill>
                  <a:srgbClr val="C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”</a:t>
            </a:r>
            <a:r>
              <a:rPr lang="zh-TW" dirty="0">
                <a:solidFill>
                  <a:schemeClr val="dk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(3分鐘)</a:t>
            </a:r>
            <a:endParaRPr dirty="0">
              <a:solidFill>
                <a:schemeClr val="dk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42" name="Google Shape;142;p5"/>
          <p:cNvSpPr txBox="1">
            <a:spLocks noGrp="1"/>
          </p:cNvSpPr>
          <p:nvPr>
            <p:ph type="body" idx="1"/>
          </p:nvPr>
        </p:nvSpPr>
        <p:spPr>
          <a:xfrm>
            <a:off x="311700" y="1237993"/>
            <a:ext cx="8520600" cy="2991928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zh-TW" dirty="0">
                <a:solidFill>
                  <a:srgbClr val="0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</a:t>
            </a:r>
            <a:r>
              <a:rPr lang="zh-TW" dirty="0">
                <a:solidFill>
                  <a:srgbClr val="C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畫(Sketch)</a:t>
            </a:r>
            <a:r>
              <a:rPr lang="en-US" altLang="zh-TW" dirty="0">
                <a:solidFill>
                  <a:srgbClr val="C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lang="zh-TW" dirty="0">
                <a:solidFill>
                  <a:srgbClr val="0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出你的想法，並可用</a:t>
            </a:r>
            <a:r>
              <a:rPr lang="zh-TW" dirty="0">
                <a:solidFill>
                  <a:srgbClr val="C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文字</a:t>
            </a:r>
            <a:r>
              <a:rPr lang="zh-TW" dirty="0">
                <a:solidFill>
                  <a:srgbClr val="0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註解說明！</a:t>
            </a:r>
            <a:endParaRPr dirty="0">
              <a:solidFill>
                <a:srgbClr val="0000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48" name="Google Shape;148;p5"/>
          <p:cNvSpPr txBox="1"/>
          <p:nvPr/>
        </p:nvSpPr>
        <p:spPr>
          <a:xfrm>
            <a:off x="934934" y="4360226"/>
            <a:ext cx="57887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依照自己心中的想法進行皮夾繪製</a:t>
            </a:r>
            <a:endParaRPr sz="1800" u="none" strike="noStrike" cap="none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不需與隊友對話與討論</a:t>
            </a:r>
            <a:endParaRPr sz="1800" u="none" strike="noStrike" cap="none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DC338BAA-0691-EF46-A959-2D7C3BA02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700" y="4428877"/>
            <a:ext cx="449362" cy="449362"/>
          </a:xfrm>
          <a:prstGeom prst="rect">
            <a:avLst/>
          </a:prstGeom>
        </p:spPr>
      </p:pic>
      <p:pic>
        <p:nvPicPr>
          <p:cNvPr id="6" name="video 5" descr="video 5">
            <a:hlinkClick r:id="" action="ppaction://media"/>
            <a:extLst>
              <a:ext uri="{FF2B5EF4-FFF2-40B4-BE49-F238E27FC236}">
                <a16:creationId xmlns:a16="http://schemas.microsoft.com/office/drawing/2014/main" id="{B596F53E-95EB-4042-9C28-81B1CEA74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9860" y="0"/>
            <a:ext cx="1633664" cy="918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1932E1C-A86D-EE41-85C5-5C424CD03C89}"/>
              </a:ext>
            </a:extLst>
          </p:cNvPr>
          <p:cNvSpPr txBox="1"/>
          <p:nvPr/>
        </p:nvSpPr>
        <p:spPr>
          <a:xfrm>
            <a:off x="348915" y="300790"/>
            <a:ext cx="85905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0000" dirty="0">
                <a:solidFill>
                  <a:schemeClr val="bg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現在我們都已經為隊友畫了</a:t>
            </a:r>
            <a:r>
              <a:rPr lang="zh-TW" altLang="zh-TW" sz="10000" dirty="0">
                <a:solidFill>
                  <a:srgbClr val="FFC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一個皮夾</a:t>
            </a:r>
            <a:endParaRPr kumimoji="1" lang="zh-TW" altLang="en-US" sz="10000" dirty="0">
              <a:solidFill>
                <a:srgbClr val="FFC000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358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604E3B-F938-424B-9C95-11A2465F5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168" y="596625"/>
            <a:ext cx="8249202" cy="3188368"/>
          </a:xfrm>
        </p:spPr>
        <p:txBody>
          <a:bodyPr/>
          <a:lstStyle/>
          <a:p>
            <a:pPr algn="ctr"/>
            <a:r>
              <a:rPr lang="zh-TW" altLang="en-US" sz="15000" dirty="0">
                <a:solidFill>
                  <a:srgbClr val="CA3356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開始體驗</a:t>
            </a:r>
            <a:br>
              <a:rPr lang="en-US" altLang="zh-TW" sz="12000" dirty="0">
                <a:solidFill>
                  <a:schemeClr val="bg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TW" altLang="en-US" sz="10000" dirty="0">
                <a:solidFill>
                  <a:schemeClr val="bg1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設計思考歷程</a:t>
            </a:r>
          </a:p>
        </p:txBody>
      </p:sp>
    </p:spTree>
    <p:extLst>
      <p:ext uri="{BB962C8B-B14F-4D97-AF65-F5344CB8AC3E}">
        <p14:creationId xmlns:p14="http://schemas.microsoft.com/office/powerpoint/2010/main" val="316147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>
            <a:spLocks noGrp="1"/>
          </p:cNvSpPr>
          <p:nvPr>
            <p:ph type="body" idx="1"/>
          </p:nvPr>
        </p:nvSpPr>
        <p:spPr>
          <a:xfrm>
            <a:off x="311700" y="1669224"/>
            <a:ext cx="3999900" cy="27939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None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請寫下第一次訪談內容 (關於皮夾你想問組員什麼問題？)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你好奇什麼？隊友在想什麼？</a:t>
            </a:r>
            <a:endParaRPr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zh-TW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關於皮夾有沒有擔心什麼？</a:t>
            </a:r>
            <a:endParaRPr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168" name="Google Shape;168;p8"/>
          <p:cNvSpPr txBox="1">
            <a:spLocks noGrp="1"/>
          </p:cNvSpPr>
          <p:nvPr>
            <p:ph type="body" idx="2"/>
          </p:nvPr>
        </p:nvSpPr>
        <p:spPr>
          <a:xfrm>
            <a:off x="4832400" y="1669225"/>
            <a:ext cx="3999900" cy="27939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請寫下第二次訪談內容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1311600" y="4463274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icrosoft JhengHei"/>
              <a:buNone/>
            </a:pPr>
            <a:r>
              <a:rPr lang="zh-TW" sz="1400" u="none" strike="noStrike" cap="none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角色互換 &amp; 輪流訪談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5832300" y="446327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icrosoft JhengHei"/>
              <a:buNone/>
            </a:pPr>
            <a:r>
              <a:rPr lang="zh-TW" sz="1400" u="none" strike="noStrike" cap="none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角色互換 &amp; 輪流訪談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311700" y="1002740"/>
            <a:ext cx="33093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步驟1 初步訪談 </a:t>
            </a:r>
            <a:br>
              <a:rPr lang="zh-TW" sz="1800" u="none" strike="noStrike" cap="none" dirty="0">
                <a:solidFill>
                  <a:srgbClr val="FF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8分鐘 (2 人 x 每人4 分鐘)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4832400" y="1008331"/>
            <a:ext cx="36132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Microsoft JhengHei"/>
              <a:buNone/>
            </a:pPr>
            <a: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步驟2 深入訪談</a:t>
            </a:r>
            <a:b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</a:br>
            <a: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6分鐘 (2 人 x 每人3分鐘)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761062" y="4723908"/>
            <a:ext cx="39192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icrosoft JhengHei"/>
              <a:buNone/>
            </a:pP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一邊對話討論，一邊要記錄寫下！</a:t>
            </a:r>
            <a:endParaRPr sz="1800" u="none" strike="noStrike" cap="none"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D33F00D-1B8F-1048-9A14-9C0FAC0A1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700" y="4611139"/>
            <a:ext cx="449362" cy="44936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3961779-852C-2744-AA3B-857F86347B34}"/>
              </a:ext>
            </a:extLst>
          </p:cNvPr>
          <p:cNvSpPr txBox="1"/>
          <p:nvPr/>
        </p:nvSpPr>
        <p:spPr>
          <a:xfrm>
            <a:off x="264678" y="310177"/>
            <a:ext cx="2093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1.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初步訪談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6C3783B-D3D5-714D-8986-E34101A756E5}"/>
              </a:ext>
            </a:extLst>
          </p:cNvPr>
          <p:cNvSpPr txBox="1"/>
          <p:nvPr/>
        </p:nvSpPr>
        <p:spPr>
          <a:xfrm>
            <a:off x="1781752" y="3393187"/>
            <a:ext cx="255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7200" dirty="0">
                <a:solidFill>
                  <a:schemeClr val="accent5">
                    <a:lumMod val="75000"/>
                    <a:alpha val="47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多</a:t>
            </a:r>
            <a:r>
              <a:rPr kumimoji="1" lang="en-US" altLang="zh-TW" sz="7200" dirty="0">
                <a:solidFill>
                  <a:schemeClr val="accent5">
                    <a:lumMod val="75000"/>
                    <a:alpha val="47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/</a:t>
            </a:r>
            <a:r>
              <a:rPr kumimoji="1" lang="zh-CN" altLang="en-US" sz="7200" dirty="0">
                <a:solidFill>
                  <a:schemeClr val="accent5">
                    <a:lumMod val="75000"/>
                    <a:alpha val="47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廣</a:t>
            </a:r>
            <a:endParaRPr kumimoji="1" lang="zh-TW" altLang="en-US" sz="7200" dirty="0">
              <a:solidFill>
                <a:schemeClr val="accent5">
                  <a:lumMod val="75000"/>
                  <a:alpha val="47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pic>
        <p:nvPicPr>
          <p:cNvPr id="4" name="video" descr="video">
            <a:hlinkClick r:id="" action="ppaction://media"/>
            <a:extLst>
              <a:ext uri="{FF2B5EF4-FFF2-40B4-BE49-F238E27FC236}">
                <a16:creationId xmlns:a16="http://schemas.microsoft.com/office/drawing/2014/main" id="{32970A30-93AA-F247-A4B6-05FE3CB42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1179" y="0"/>
            <a:ext cx="1622821" cy="911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>
            <a:spLocks noGrp="1"/>
          </p:cNvSpPr>
          <p:nvPr>
            <p:ph type="body" idx="1"/>
          </p:nvPr>
        </p:nvSpPr>
        <p:spPr>
          <a:xfrm>
            <a:off x="311700" y="1669225"/>
            <a:ext cx="3999900" cy="2793900"/>
          </a:xfrm>
          <a:prstGeom prst="rect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zh-TW" dirty="0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請寫下第一次訪談內容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83" name="Google Shape;183;p9"/>
          <p:cNvSpPr txBox="1">
            <a:spLocks noGrp="1"/>
          </p:cNvSpPr>
          <p:nvPr>
            <p:ph type="body" idx="2"/>
          </p:nvPr>
        </p:nvSpPr>
        <p:spPr>
          <a:xfrm>
            <a:off x="4832400" y="1669225"/>
            <a:ext cx="3999900" cy="27939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請寫下第二次訪談內容</a:t>
            </a: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(從剛剛的訪談中探索，有沒有發現什麼</a:t>
            </a:r>
            <a:r>
              <a:rPr lang="zh-TW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值得再深入</a:t>
            </a: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討論的議題？)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很重要的</a:t>
            </a: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很有趣的</a:t>
            </a: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更細微的</a:t>
            </a: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值得討論的</a:t>
            </a: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………………………………………</a:t>
            </a:r>
            <a:endParaRPr dirty="0">
              <a:solidFill>
                <a:srgbClr val="00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Microsoft JhengHei"/>
              <a:sym typeface="Microsoft JhengHe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1311600" y="440407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zh-TW" sz="1400" u="none" strike="noStrike" cap="none">
                <a:solidFill>
                  <a:srgbClr val="D8D8D8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角色互換 &amp; 輪流訪談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5832300" y="446327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u="none" strike="noStrike" cap="none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角色互換 &amp; 輪流訪談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311700" y="1020818"/>
            <a:ext cx="33093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Arial"/>
              <a:buNone/>
            </a:pPr>
            <a: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步驟1 訪談 </a:t>
            </a:r>
            <a:b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</a:br>
            <a:r>
              <a:rPr lang="zh-TW" sz="1800" u="none" strike="noStrike" cap="none">
                <a:solidFill>
                  <a:srgbClr val="BFBFBF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8分鐘 (2 人 x 每人4 分鐘)</a:t>
            </a:r>
            <a:endParaRPr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4832400" y="1020818"/>
            <a:ext cx="36132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 u="none" strike="noStrike" cap="none" dirty="0">
                <a:solidFill>
                  <a:srgbClr val="C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步驟2 深入訪談</a:t>
            </a:r>
            <a:br>
              <a:rPr lang="zh-TW" sz="1800" u="none" strike="noStrike" cap="none" dirty="0">
                <a:solidFill>
                  <a:srgbClr val="FF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</a:br>
            <a:r>
              <a:rPr lang="zh-TW" sz="1800" u="none" strike="noStrike" cap="none" dirty="0">
                <a:solidFill>
                  <a:srgbClr val="00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sym typeface="Arial"/>
              </a:rPr>
              <a:t>6分鐘 (2 人 x 每人3分鐘)</a:t>
            </a:r>
            <a:endParaRPr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1B9C214-DCC3-FE4F-B9AF-415869B09C84}"/>
              </a:ext>
            </a:extLst>
          </p:cNvPr>
          <p:cNvSpPr txBox="1"/>
          <p:nvPr/>
        </p:nvSpPr>
        <p:spPr>
          <a:xfrm>
            <a:off x="264678" y="310177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2.</a:t>
            </a:r>
            <a:r>
              <a:rPr kumimoji="1" lang="zh-CN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深入</a:t>
            </a:r>
            <a:r>
              <a:rPr kumimoji="1" lang="zh-TW" altLang="en-US" sz="3200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訪談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F9B132F-701D-8F4D-A9E7-E41B77E823FA}"/>
              </a:ext>
            </a:extLst>
          </p:cNvPr>
          <p:cNvSpPr txBox="1"/>
          <p:nvPr/>
        </p:nvSpPr>
        <p:spPr>
          <a:xfrm>
            <a:off x="6321202" y="3393187"/>
            <a:ext cx="255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7200" dirty="0">
                <a:solidFill>
                  <a:schemeClr val="accent5">
                    <a:lumMod val="75000"/>
                    <a:alpha val="47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深</a:t>
            </a:r>
            <a:r>
              <a:rPr kumimoji="1" lang="en-US" altLang="zh-TW" sz="7200" dirty="0">
                <a:solidFill>
                  <a:schemeClr val="accent5">
                    <a:lumMod val="75000"/>
                    <a:alpha val="47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/</a:t>
            </a:r>
            <a:r>
              <a:rPr kumimoji="1" lang="zh-CN" altLang="en-US" sz="7200" dirty="0">
                <a:solidFill>
                  <a:schemeClr val="accent5">
                    <a:lumMod val="75000"/>
                    <a:alpha val="47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細</a:t>
            </a:r>
            <a:endParaRPr kumimoji="1" lang="zh-TW" altLang="en-US" sz="7200" dirty="0">
              <a:solidFill>
                <a:schemeClr val="accent5">
                  <a:lumMod val="75000"/>
                  <a:alpha val="47000"/>
                </a:schemeClr>
              </a:solidFill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17" name="Google Shape;174;p8">
            <a:extLst>
              <a:ext uri="{FF2B5EF4-FFF2-40B4-BE49-F238E27FC236}">
                <a16:creationId xmlns:a16="http://schemas.microsoft.com/office/drawing/2014/main" id="{083579A3-3258-8442-AAF6-60EFF974479A}"/>
              </a:ext>
            </a:extLst>
          </p:cNvPr>
          <p:cNvSpPr txBox="1"/>
          <p:nvPr/>
        </p:nvSpPr>
        <p:spPr>
          <a:xfrm>
            <a:off x="761062" y="4723908"/>
            <a:ext cx="50712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zh-TW" altLang="en-US" sz="1800" dirty="0">
                <a:latin typeface="PingFang TC Light" panose="020B0300000000000000" pitchFamily="34" charset="-120"/>
                <a:ea typeface="PingFang TC Light" panose="020B0300000000000000" pitchFamily="34" charset="-120"/>
                <a:cs typeface="Microsoft JhengHei"/>
                <a:sym typeface="Microsoft JhengHei"/>
              </a:rPr>
              <a:t>一邊對話討論，一邊要記錄寫下！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043610F2-6B21-F641-BDC5-1D96302B8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700" y="4611139"/>
            <a:ext cx="449362" cy="449362"/>
          </a:xfrm>
          <a:prstGeom prst="rect">
            <a:avLst/>
          </a:prstGeom>
        </p:spPr>
      </p:pic>
      <p:pic>
        <p:nvPicPr>
          <p:cNvPr id="3" name="video 3" descr="video 3">
            <a:hlinkClick r:id="" action="ppaction://media"/>
            <a:extLst>
              <a:ext uri="{FF2B5EF4-FFF2-40B4-BE49-F238E27FC236}">
                <a16:creationId xmlns:a16="http://schemas.microsoft.com/office/drawing/2014/main" id="{5929F22A-34C9-354F-A1E7-DFCED8AE7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9859" y="0"/>
            <a:ext cx="1633665" cy="91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2550</Words>
  <Application>Microsoft Office PowerPoint</Application>
  <PresentationFormat>如螢幕大小 (16:9)</PresentationFormat>
  <Paragraphs>267</Paragraphs>
  <Slides>35</Slides>
  <Notes>25</Notes>
  <HiddenSlides>0</HiddenSlides>
  <MMClips>10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35</vt:i4>
      </vt:variant>
    </vt:vector>
  </HeadingPairs>
  <TitlesOfParts>
    <vt:vector size="48" baseType="lpstr">
      <vt:lpstr>Heiti TC Light</vt:lpstr>
      <vt:lpstr>Helvetica Neue</vt:lpstr>
      <vt:lpstr>PingFang TC</vt:lpstr>
      <vt:lpstr>PingFang TC Light</vt:lpstr>
      <vt:lpstr>微軟正黑體</vt:lpstr>
      <vt:lpstr>微軟正黑體</vt:lpstr>
      <vt:lpstr>新細明體</vt:lpstr>
      <vt:lpstr>Arial</vt:lpstr>
      <vt:lpstr>Calibri</vt:lpstr>
      <vt:lpstr>Calibri Light</vt:lpstr>
      <vt:lpstr>simple-light-2</vt:lpstr>
      <vt:lpstr>自訂設計</vt:lpstr>
      <vt:lpstr>Office 佈景主題</vt:lpstr>
      <vt:lpstr>PowerPoint 簡報</vt:lpstr>
      <vt:lpstr>PowerPoint 簡報</vt:lpstr>
      <vt:lpstr>The ４ rules</vt:lpstr>
      <vt:lpstr>我們身上現金的好朋友：皮夾(Wallet)</vt:lpstr>
      <vt:lpstr>請為你的隊友設計一個“超夢幻皮夾”(3分鐘)</vt:lpstr>
      <vt:lpstr>PowerPoint 簡報</vt:lpstr>
      <vt:lpstr>開始體驗 設計思考歷程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給彼此一個掌聲 謝謝他為你動手做了夢幻皮夾</vt:lpstr>
      <vt:lpstr>相較於 第一個想像皮夾 你比較 愛夢幻皮夾嗎？</vt:lpstr>
      <vt:lpstr>跟你的夥伴說說 你比較愛哪一個？為什麼？</vt:lpstr>
      <vt:lpstr>回想一下 我們走過什麼歷程……</vt:lpstr>
      <vt:lpstr>分享與回饋</vt:lpstr>
      <vt:lpstr>PowerPoint 簡報</vt:lpstr>
      <vt:lpstr>PowerPoint 簡報</vt:lpstr>
      <vt:lpstr>PowerPoint 簡報</vt:lpstr>
      <vt:lpstr>PowerPoint 簡報</vt:lpstr>
      <vt:lpstr>PowerPoint 簡報</vt:lpstr>
      <vt:lpstr>同理心的第一步：訪談(Interview)</vt:lpstr>
      <vt:lpstr>關於組員對皮夾的思考，我們收集了很多想法</vt:lpstr>
      <vt:lpstr>PowerPoint 簡報</vt:lpstr>
      <vt:lpstr>PowerPoint 簡報</vt:lpstr>
      <vt:lpstr>PowerPoint 簡報</vt:lpstr>
      <vt:lpstr>設計思考迷你工作坊說明</vt:lpstr>
      <vt:lpstr>經歷這個歷程 用一句話描述設計思考 我覺得設計思考是…….</vt:lpstr>
      <vt:lpstr>Thank you Q&amp;A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張鐵懷</dc:creator>
  <cp:lastModifiedBy>Zoey</cp:lastModifiedBy>
  <cp:revision>54</cp:revision>
  <dcterms:modified xsi:type="dcterms:W3CDTF">2023-04-19T07:03:05Z</dcterms:modified>
</cp:coreProperties>
</file>