
<file path=[Content_Types].xml><?xml version="1.0" encoding="utf-8"?>
<Types xmlns="http://schemas.openxmlformats.org/package/2006/content-types">
  <Default Extension="emf" ContentType="image/x-emf"/>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autoCompressPictures="0">
  <p:sldMasterIdLst>
    <p:sldMasterId id="2147483648" r:id="rId1"/>
    <p:sldMasterId id="2147483676" r:id="rId2"/>
    <p:sldMasterId id="2147483688" r:id="rId3"/>
  </p:sldMasterIdLst>
  <p:notesMasterIdLst>
    <p:notesMasterId r:id="rId38"/>
  </p:notesMasterIdLst>
  <p:sldIdLst>
    <p:sldId id="852" r:id="rId4"/>
    <p:sldId id="257" r:id="rId5"/>
    <p:sldId id="1312" r:id="rId6"/>
    <p:sldId id="1314" r:id="rId7"/>
    <p:sldId id="260" r:id="rId8"/>
    <p:sldId id="1315" r:id="rId9"/>
    <p:sldId id="1327" r:id="rId10"/>
    <p:sldId id="263" r:id="rId11"/>
    <p:sldId id="264" r:id="rId12"/>
    <p:sldId id="265" r:id="rId13"/>
    <p:sldId id="266" r:id="rId14"/>
    <p:sldId id="267" r:id="rId15"/>
    <p:sldId id="268" r:id="rId16"/>
    <p:sldId id="269" r:id="rId17"/>
    <p:sldId id="270" r:id="rId18"/>
    <p:sldId id="271" r:id="rId19"/>
    <p:sldId id="1328" r:id="rId20"/>
    <p:sldId id="1317" r:id="rId21"/>
    <p:sldId id="1329" r:id="rId22"/>
    <p:sldId id="1330" r:id="rId23"/>
    <p:sldId id="277" r:id="rId24"/>
    <p:sldId id="1331" r:id="rId25"/>
    <p:sldId id="1332" r:id="rId26"/>
    <p:sldId id="1340" r:id="rId27"/>
    <p:sldId id="288" r:id="rId28"/>
    <p:sldId id="282" r:id="rId29"/>
    <p:sldId id="1335" r:id="rId30"/>
    <p:sldId id="1336" r:id="rId31"/>
    <p:sldId id="285" r:id="rId32"/>
    <p:sldId id="286" r:id="rId33"/>
    <p:sldId id="287" r:id="rId34"/>
    <p:sldId id="1337" r:id="rId35"/>
    <p:sldId id="290" r:id="rId36"/>
    <p:sldId id="1339"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3356"/>
    <a:srgbClr val="A3C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6" autoAdjust="0"/>
    <p:restoredTop sz="88163"/>
  </p:normalViewPr>
  <p:slideViewPr>
    <p:cSldViewPr snapToGrid="0">
      <p:cViewPr>
        <p:scale>
          <a:sx n="148" d="100"/>
          <a:sy n="148" d="100"/>
        </p:scale>
        <p:origin x="1256" y="20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zh-CN" altLang="en-US" dirty="0"/>
              <a:t>字體</a:t>
            </a:r>
            <a:r>
              <a:rPr kumimoji="1" lang="en-US" altLang="zh-CN" dirty="0"/>
              <a:t>--</a:t>
            </a:r>
            <a:r>
              <a:rPr kumimoji="1" lang="zh-TW" altLang="en-US" dirty="0"/>
              <a:t>蘋方繁（</a:t>
            </a:r>
            <a:r>
              <a:rPr kumimoji="1" lang="en" altLang="zh-TW" dirty="0" err="1"/>
              <a:t>PingFang</a:t>
            </a:r>
            <a:r>
              <a:rPr kumimoji="1" lang="en" altLang="zh-TW" dirty="0"/>
              <a:t> TC</a:t>
            </a:r>
            <a:r>
              <a:rPr kumimoji="1" lang="zh-TW" altLang="en-US" dirty="0"/>
              <a:t>）</a:t>
            </a:r>
          </a:p>
          <a:p>
            <a:endParaRPr kumimoji="1" lang="zh-TW" altLang="en-US" dirty="0"/>
          </a:p>
        </p:txBody>
      </p:sp>
    </p:spTree>
    <p:extLst>
      <p:ext uri="{BB962C8B-B14F-4D97-AF65-F5344CB8AC3E}">
        <p14:creationId xmlns:p14="http://schemas.microsoft.com/office/powerpoint/2010/main" val="24415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D33B691-1F15-F347-999F-D7AABF78B1E6}" type="slidenum">
              <a:rPr kumimoji="1" lang="zh-TW" altLang="en-US" smtClean="0"/>
              <a:t>16</a:t>
            </a:fld>
            <a:endParaRPr kumimoji="1" lang="zh-TW" altLang="en-US"/>
          </a:p>
        </p:txBody>
      </p:sp>
    </p:spTree>
    <p:extLst>
      <p:ext uri="{BB962C8B-B14F-4D97-AF65-F5344CB8AC3E}">
        <p14:creationId xmlns:p14="http://schemas.microsoft.com/office/powerpoint/2010/main" val="424463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dirty="0"/>
              <a:t>步驟</a:t>
            </a:r>
            <a:r>
              <a:rPr lang="en-US" altLang="zh-CN" dirty="0"/>
              <a:t>10</a:t>
            </a:r>
            <a:r>
              <a:rPr lang="zh-CN" altLang="en-US" dirty="0"/>
              <a:t>跟</a:t>
            </a:r>
            <a:r>
              <a:rPr lang="en-US" altLang="zh-CN" dirty="0"/>
              <a:t>11</a:t>
            </a:r>
            <a:r>
              <a:rPr lang="zh-CN" altLang="en-US" dirty="0"/>
              <a:t>：反思的重點在於連結設計經驗至設計思考流程，讓學員們再一次回溯過程步驟及感受設計思考的同理與迭代特色，問題</a:t>
            </a:r>
            <a:r>
              <a:rPr lang="en-US" altLang="zh-CN" dirty="0"/>
              <a:t>1</a:t>
            </a:r>
            <a:r>
              <a:rPr lang="zh-CN" altLang="en-US" dirty="0"/>
              <a:t>，</a:t>
            </a:r>
            <a:r>
              <a:rPr lang="en-US" altLang="zh-CN" dirty="0"/>
              <a:t>2</a:t>
            </a:r>
            <a:r>
              <a:rPr lang="zh-CN" altLang="en-US" dirty="0"/>
              <a:t>，</a:t>
            </a:r>
            <a:r>
              <a:rPr lang="en-US" altLang="zh-CN" dirty="0"/>
              <a:t>3</a:t>
            </a:r>
            <a:r>
              <a:rPr lang="zh-CN" altLang="en-US" dirty="0"/>
              <a:t>可以視老師認為適合引導或老師自己希望知道學員們在這個練習後的效果做修改，時間也可視操作上彈性調整。問題</a:t>
            </a:r>
            <a:r>
              <a:rPr lang="en-US" altLang="zh-CN" dirty="0"/>
              <a:t>4</a:t>
            </a:r>
            <a:r>
              <a:rPr lang="zh-CN" altLang="en-US" dirty="0"/>
              <a:t>則為固定問題。</a:t>
            </a:r>
            <a:endParaRPr lang="en-US" altLang="zh-TW" dirty="0"/>
          </a:p>
        </p:txBody>
      </p:sp>
      <p:sp>
        <p:nvSpPr>
          <p:cNvPr id="373" name="Google Shape;3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659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dirty="0"/>
              <a:t>步驟</a:t>
            </a:r>
            <a:r>
              <a:rPr lang="en-US" altLang="zh-CN" dirty="0"/>
              <a:t>10</a:t>
            </a:r>
            <a:r>
              <a:rPr lang="zh-CN" altLang="en-US" dirty="0"/>
              <a:t>跟</a:t>
            </a:r>
            <a:r>
              <a:rPr lang="en-US" altLang="zh-CN" dirty="0"/>
              <a:t>11</a:t>
            </a:r>
            <a:r>
              <a:rPr lang="zh-CN" altLang="en-US" dirty="0"/>
              <a:t>：反思的重點在於連結設計經驗至設計思考流程，讓學員們再一次回溯過程步驟及感受設計思考的同理與迭代特色，問題</a:t>
            </a:r>
            <a:r>
              <a:rPr lang="en-US" altLang="zh-CN" dirty="0"/>
              <a:t>1</a:t>
            </a:r>
            <a:r>
              <a:rPr lang="zh-CN" altLang="en-US" dirty="0"/>
              <a:t>，</a:t>
            </a:r>
            <a:r>
              <a:rPr lang="en-US" altLang="zh-CN" dirty="0"/>
              <a:t>2</a:t>
            </a:r>
            <a:r>
              <a:rPr lang="zh-CN" altLang="en-US" dirty="0"/>
              <a:t>，</a:t>
            </a:r>
            <a:r>
              <a:rPr lang="en-US" altLang="zh-CN" dirty="0"/>
              <a:t>3</a:t>
            </a:r>
            <a:r>
              <a:rPr lang="zh-CN" altLang="en-US" dirty="0"/>
              <a:t>可以視老師認為適合引導或老師自己希望知道學員們在這個練習後的效果做修改，時間也可視操作上彈性調整。問題</a:t>
            </a:r>
            <a:r>
              <a:rPr lang="en-US" altLang="zh-CN" dirty="0"/>
              <a:t>4</a:t>
            </a:r>
            <a:r>
              <a:rPr lang="zh-CN" altLang="en-US" dirty="0"/>
              <a:t>則為固定問題。</a:t>
            </a:r>
            <a:endParaRPr dirty="0"/>
          </a:p>
        </p:txBody>
      </p:sp>
      <p:sp>
        <p:nvSpPr>
          <p:cNvPr id="373" name="Google Shape;3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42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kumimoji="1" lang="zh-TW" altLang="en-US" dirty="0"/>
              <a:t>視老師操作可彈性做抽學員分享、兩兩分享（原組別或改變組別）、多人一起分享</a:t>
            </a:r>
          </a:p>
        </p:txBody>
      </p:sp>
    </p:spTree>
    <p:extLst>
      <p:ext uri="{BB962C8B-B14F-4D97-AF65-F5344CB8AC3E}">
        <p14:creationId xmlns:p14="http://schemas.microsoft.com/office/powerpoint/2010/main" val="61831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a:t>有說明的PDF</a:t>
            </a:r>
            <a:endParaRPr/>
          </a:p>
          <a:p>
            <a:pPr marL="0" lvl="0" indent="0" algn="l" rtl="0">
              <a:spcBef>
                <a:spcPts val="0"/>
              </a:spcBef>
              <a:spcAft>
                <a:spcPts val="0"/>
              </a:spcAft>
              <a:buClr>
                <a:schemeClr val="dk1"/>
              </a:buClr>
              <a:buSzPts val="1100"/>
              <a:buFont typeface="Arial"/>
              <a:buNone/>
            </a:pPr>
            <a:r>
              <a:rPr lang="zh-TW"/>
              <a:t>https://dschool.stanford.edu/sandbox/groups/dresources/wiki/welcome/attachments/f8e24/d.school's%20Facilitator's%20Guide%20to%20Leading%20Re.d%20the%20G.G.%20Exp.pdf</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zh-TW"/>
              <a:t>空白表單PDF</a:t>
            </a:r>
            <a:endParaRPr/>
          </a:p>
          <a:p>
            <a:pPr marL="0" lvl="0" indent="0" algn="l" rtl="0">
              <a:spcBef>
                <a:spcPts val="0"/>
              </a:spcBef>
              <a:spcAft>
                <a:spcPts val="0"/>
              </a:spcAft>
              <a:buClr>
                <a:schemeClr val="dk1"/>
              </a:buClr>
              <a:buSzPts val="1100"/>
              <a:buFont typeface="Arial"/>
              <a:buNone/>
            </a:pPr>
            <a:r>
              <a:rPr lang="zh-TW"/>
              <a:t>https://dschool.stanford.edu/sandbox/groups/designresources/wiki/4dbb2/attachments/e1005/TheWalletProjectB%26W2012.pdf?sessionID=e62aa8294d323f1b1540d3ee21e961cf7d1bce38</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zh-TW" sz="1800">
                <a:solidFill>
                  <a:schemeClr val="dk2"/>
                </a:solidFill>
              </a:rPr>
              <a:t>資料來源</a:t>
            </a:r>
            <a:r>
              <a:rPr lang="zh-TW" sz="1400">
                <a:solidFill>
                  <a:schemeClr val="dk2"/>
                </a:solidFill>
              </a:rPr>
              <a:t>An Introduction to Design Thinking </a:t>
            </a:r>
            <a:br>
              <a:rPr lang="zh-TW" sz="1400">
                <a:solidFill>
                  <a:schemeClr val="dk2"/>
                </a:solidFill>
              </a:rPr>
            </a:br>
            <a:r>
              <a:rPr lang="zh-TW" sz="1400">
                <a:solidFill>
                  <a:schemeClr val="dk2"/>
                </a:solidFill>
              </a:rPr>
              <a:t>In One Hour</a:t>
            </a:r>
            <a:endParaRPr/>
          </a:p>
          <a:p>
            <a:pPr marL="0" lvl="0" indent="0" algn="l" rtl="0">
              <a:spcBef>
                <a:spcPts val="160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可彈性視老師操作需要，若寫了便利貼，需要留時間簡單分享討論</a:t>
            </a:r>
          </a:p>
        </p:txBody>
      </p:sp>
    </p:spTree>
    <p:extLst>
      <p:ext uri="{BB962C8B-B14F-4D97-AF65-F5344CB8AC3E}">
        <p14:creationId xmlns:p14="http://schemas.microsoft.com/office/powerpoint/2010/main" val="522504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906357" y="4715907"/>
            <a:ext cx="4984961" cy="4467701"/>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734" name="Shape 73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7745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D33B691-1F15-F347-999F-D7AABF78B1E6}" type="slidenum">
              <a:rPr kumimoji="1" lang="zh-TW" altLang="en-US" smtClean="0"/>
              <a:t>3</a:t>
            </a:fld>
            <a:endParaRPr kumimoji="1" lang="zh-TW" altLang="en-US"/>
          </a:p>
        </p:txBody>
      </p:sp>
    </p:spTree>
    <p:extLst>
      <p:ext uri="{BB962C8B-B14F-4D97-AF65-F5344CB8AC3E}">
        <p14:creationId xmlns:p14="http://schemas.microsoft.com/office/powerpoint/2010/main" val="317635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D33B691-1F15-F347-999F-D7AABF78B1E6}" type="slidenum">
              <a:rPr kumimoji="1" lang="zh-TW" altLang="en-US" smtClean="0"/>
              <a:t>6</a:t>
            </a:fld>
            <a:endParaRPr kumimoji="1" lang="zh-TW" altLang="en-US"/>
          </a:p>
        </p:txBody>
      </p:sp>
    </p:spTree>
    <p:extLst>
      <p:ext uri="{BB962C8B-B14F-4D97-AF65-F5344CB8AC3E}">
        <p14:creationId xmlns:p14="http://schemas.microsoft.com/office/powerpoint/2010/main" val="708836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sz="14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16" name="Google Shape;16;p3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sz="14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p:nvPr>
        </p:nvSpPr>
        <p:spPr/>
        <p:txBody>
          <a:bodyPr/>
          <a:lstStyle/>
          <a:p>
            <a:r>
              <a:rPr kumimoji="1" lang="zh-TW" altLang="en-US"/>
              <a:t>編輯母片文字樣式
第二層
第三層
第四層
第五層</a:t>
            </a:r>
          </a:p>
        </p:txBody>
      </p:sp>
      <p:sp>
        <p:nvSpPr>
          <p:cNvPr id="7" name="矩形 6">
            <a:extLst>
              <a:ext uri="{FF2B5EF4-FFF2-40B4-BE49-F238E27FC236}">
                <a16:creationId xmlns:a16="http://schemas.microsoft.com/office/drawing/2014/main" id="{7E537BF9-7877-F049-A60E-22D812B739FB}"/>
              </a:ext>
            </a:extLst>
          </p:cNvPr>
          <p:cNvSpPr/>
          <p:nvPr userDrawn="1"/>
        </p:nvSpPr>
        <p:spPr>
          <a:xfrm>
            <a:off x="0" y="0"/>
            <a:ext cx="9144000" cy="1152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8" name="投影片編號版面配置區 7">
            <a:extLst>
              <a:ext uri="{FF2B5EF4-FFF2-40B4-BE49-F238E27FC236}">
                <a16:creationId xmlns:a16="http://schemas.microsoft.com/office/drawing/2014/main" id="{B69F2AFB-A093-664D-89B6-119BE7E5C190}"/>
              </a:ext>
            </a:extLst>
          </p:cNvPr>
          <p:cNvSpPr>
            <a:spLocks noGrp="1"/>
          </p:cNvSpPr>
          <p:nvPr>
            <p:ph type="sldNum" idx="10"/>
          </p:nvPr>
        </p:nvSpPr>
        <p:spPr>
          <a:xfrm>
            <a:off x="8472457" y="4663216"/>
            <a:ext cx="548700" cy="393600"/>
          </a:xfrm>
          <a:prstGeom prst="rect">
            <a:avLst/>
          </a:prstGeom>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08794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訂版面配置">
    <p:bg>
      <p:bgPr>
        <a:solidFill>
          <a:srgbClr val="C93555"/>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634FF6-BA5A-6843-A1FB-D6F6D0F1A9BB}"/>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41563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訂版面配置">
    <p:bg>
      <p:bgPr>
        <a:solidFill>
          <a:srgbClr val="FFC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A125C1-E3F6-8D4D-B732-EBC1994303F5}"/>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38293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8AFC1B-6593-4E4E-9CCE-60455AB672C7}"/>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788EB6A3-B4D3-EA44-BDCE-2E972618168D}"/>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B614927D-BBDA-F84F-BB09-E89160470424}"/>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12C5376C-B52D-E84C-97BF-088CFAEAE301}"/>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91CE07E8-AC00-AD44-9310-CFEAEBDA7BCC}"/>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982570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CF2E71-774B-014B-B090-E7AE73B347F3}"/>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3A54B036-EA15-2C45-98AF-FA0634262B52}"/>
              </a:ext>
            </a:extLst>
          </p:cNvPr>
          <p:cNvSpPr>
            <a:spLocks noGrp="1"/>
          </p:cNvSpPr>
          <p:nvPr>
            <p:ph idx="1"/>
          </p:nvPr>
        </p:nvSpPr>
        <p:spPr>
          <a:xfrm>
            <a:off x="628650" y="1370013"/>
            <a:ext cx="7886700" cy="3262312"/>
          </a:xfrm>
          <a:prstGeom prst="rect">
            <a:avLst/>
          </a:prstGeom>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4A3BE56-2697-E54A-8C56-71D24A737B81}"/>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22FB5518-B35A-B645-8394-8F742418BD57}"/>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09EAFAD2-416D-2148-8B99-9233D408FEE0}"/>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220953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81341F-32EC-3840-B9CC-48CDD7CC31E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D739FCD4-B682-3941-878A-F353B0AAD817}"/>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CC707E52-7051-EF44-84FD-7E6AB37AA0FA}"/>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D65CBF14-8C42-E145-BB8C-0D3A27385E62}"/>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C23826FB-D2F5-6F46-88F6-3D04F0E1E7F6}"/>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3226955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EEFC7F-8E9D-C14A-9973-12BB915FCAF8}"/>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5793B19-A53E-5640-B0BB-7C29E50F7165}"/>
              </a:ext>
            </a:extLst>
          </p:cNvPr>
          <p:cNvSpPr>
            <a:spLocks noGrp="1"/>
          </p:cNvSpPr>
          <p:nvPr>
            <p:ph sz="half" idx="1"/>
          </p:nvPr>
        </p:nvSpPr>
        <p:spPr>
          <a:xfrm>
            <a:off x="628650" y="1370013"/>
            <a:ext cx="3867150" cy="3262312"/>
          </a:xfrm>
          <a:prstGeom prst="rect">
            <a:avLst/>
          </a:prstGeo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EA01DBD7-E61B-674A-953E-F565CFC298F1}"/>
              </a:ext>
            </a:extLst>
          </p:cNvPr>
          <p:cNvSpPr>
            <a:spLocks noGrp="1"/>
          </p:cNvSpPr>
          <p:nvPr>
            <p:ph sz="half" idx="2"/>
          </p:nvPr>
        </p:nvSpPr>
        <p:spPr>
          <a:xfrm>
            <a:off x="4648200" y="1370013"/>
            <a:ext cx="3867150" cy="3262312"/>
          </a:xfrm>
          <a:prstGeom prst="rect">
            <a:avLst/>
          </a:prstGeo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0F381CA9-BC26-C042-B8F5-E0C44956190C}"/>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6" name="頁尾版面配置區 5">
            <a:extLst>
              <a:ext uri="{FF2B5EF4-FFF2-40B4-BE49-F238E27FC236}">
                <a16:creationId xmlns:a16="http://schemas.microsoft.com/office/drawing/2014/main" id="{67673D65-5FCE-AD46-846F-1D8F765F2883}"/>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7" name="投影片編號版面配置區 6">
            <a:extLst>
              <a:ext uri="{FF2B5EF4-FFF2-40B4-BE49-F238E27FC236}">
                <a16:creationId xmlns:a16="http://schemas.microsoft.com/office/drawing/2014/main" id="{790EB933-DBB0-5A4B-9E91-D1A2D3C0F99E}"/>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1999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E2CB84-8C04-F94E-A05F-52AFE2E4E8C1}"/>
              </a:ext>
            </a:extLst>
          </p:cNvPr>
          <p:cNvSpPr>
            <a:spLocks noGrp="1"/>
          </p:cNvSpPr>
          <p:nvPr>
            <p:ph type="title"/>
          </p:nvPr>
        </p:nvSpPr>
        <p:spPr>
          <a:xfrm>
            <a:off x="630238" y="274638"/>
            <a:ext cx="7886700" cy="993775"/>
          </a:xfrm>
          <a:prstGeom prst="rect">
            <a:avLst/>
          </a:prstGeo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181B546B-A8F5-3E4A-9EC7-E1BD7F56416B}"/>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6ABEE044-9B6D-7947-94F7-93E181B85E60}"/>
              </a:ext>
            </a:extLst>
          </p:cNvPr>
          <p:cNvSpPr>
            <a:spLocks noGrp="1"/>
          </p:cNvSpPr>
          <p:nvPr>
            <p:ph sz="half" idx="2"/>
          </p:nvPr>
        </p:nvSpPr>
        <p:spPr>
          <a:xfrm>
            <a:off x="630238" y="1879600"/>
            <a:ext cx="3868737" cy="2762250"/>
          </a:xfrm>
          <a:prstGeom prst="rect">
            <a:avLst/>
          </a:prstGeo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id="{10059C00-4BAE-A948-85C4-83604813938A}"/>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id="{28F30F86-D320-E146-9138-3DB4FABF6A11}"/>
              </a:ext>
            </a:extLst>
          </p:cNvPr>
          <p:cNvSpPr>
            <a:spLocks noGrp="1"/>
          </p:cNvSpPr>
          <p:nvPr>
            <p:ph sz="quarter" idx="4"/>
          </p:nvPr>
        </p:nvSpPr>
        <p:spPr>
          <a:xfrm>
            <a:off x="4629150" y="1879600"/>
            <a:ext cx="3887788" cy="2762250"/>
          </a:xfrm>
          <a:prstGeom prst="rect">
            <a:avLst/>
          </a:prstGeo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id="{149CC48D-6A39-F54D-9541-3D8D5B4B2802}"/>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8" name="頁尾版面配置區 7">
            <a:extLst>
              <a:ext uri="{FF2B5EF4-FFF2-40B4-BE49-F238E27FC236}">
                <a16:creationId xmlns:a16="http://schemas.microsoft.com/office/drawing/2014/main" id="{AB0FE056-6864-CB48-B3EF-CF14DCE6AADE}"/>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9" name="投影片編號版面配置區 8">
            <a:extLst>
              <a:ext uri="{FF2B5EF4-FFF2-40B4-BE49-F238E27FC236}">
                <a16:creationId xmlns:a16="http://schemas.microsoft.com/office/drawing/2014/main" id="{B9A635B3-A587-6E4E-8EE7-EC7C9A25D1EF}"/>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369155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6CF45B-402E-904C-B2E1-A44E6FED4E54}"/>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CADCEF24-0CD0-2F41-BA95-87E0B2A84ABA}"/>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4" name="頁尾版面配置區 3">
            <a:extLst>
              <a:ext uri="{FF2B5EF4-FFF2-40B4-BE49-F238E27FC236}">
                <a16:creationId xmlns:a16="http://schemas.microsoft.com/office/drawing/2014/main" id="{F54957EF-8FE3-F749-AD60-E5671899C083}"/>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5" name="投影片編號版面配置區 4">
            <a:extLst>
              <a:ext uri="{FF2B5EF4-FFF2-40B4-BE49-F238E27FC236}">
                <a16:creationId xmlns:a16="http://schemas.microsoft.com/office/drawing/2014/main" id="{846A995E-4466-1049-84BC-3122C8FF0D82}"/>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71975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22266CE4-6006-7744-AFE8-8C077D251512}"/>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3" name="頁尾版面配置區 2">
            <a:extLst>
              <a:ext uri="{FF2B5EF4-FFF2-40B4-BE49-F238E27FC236}">
                <a16:creationId xmlns:a16="http://schemas.microsoft.com/office/drawing/2014/main" id="{E165ED79-FCD2-0144-BF67-B57A49EBA740}"/>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4" name="投影片編號版面配置區 3">
            <a:extLst>
              <a:ext uri="{FF2B5EF4-FFF2-40B4-BE49-F238E27FC236}">
                <a16:creationId xmlns:a16="http://schemas.microsoft.com/office/drawing/2014/main" id="{C0142CBE-043B-C14A-B7E6-D6C806AE3DC7}"/>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289623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Font typeface="Arial"/>
              <a:buNone/>
              <a:defRPr/>
            </a:lvl1pPr>
            <a:lvl2pPr marL="914400" lvl="1" indent="-228600" algn="l">
              <a:lnSpc>
                <a:spcPct val="115000"/>
              </a:lnSpc>
              <a:spcBef>
                <a:spcPts val="1600"/>
              </a:spcBef>
              <a:spcAft>
                <a:spcPts val="0"/>
              </a:spcAft>
              <a:buSzPts val="1400"/>
              <a:buFont typeface="Arial"/>
              <a:buNone/>
              <a:defRPr/>
            </a:lvl2pPr>
            <a:lvl3pPr marL="1371600" lvl="2" indent="-228600" algn="l">
              <a:lnSpc>
                <a:spcPct val="115000"/>
              </a:lnSpc>
              <a:spcBef>
                <a:spcPts val="1600"/>
              </a:spcBef>
              <a:spcAft>
                <a:spcPts val="0"/>
              </a:spcAft>
              <a:buSzPts val="1400"/>
              <a:buFont typeface="Arial"/>
              <a:buNone/>
              <a:defRPr/>
            </a:lvl3pPr>
            <a:lvl4pPr marL="1828800" lvl="3" indent="-228600" algn="l">
              <a:lnSpc>
                <a:spcPct val="115000"/>
              </a:lnSpc>
              <a:spcBef>
                <a:spcPts val="1600"/>
              </a:spcBef>
              <a:spcAft>
                <a:spcPts val="0"/>
              </a:spcAft>
              <a:buSzPts val="1400"/>
              <a:buFont typeface="Arial"/>
              <a:buNone/>
              <a:defRPr/>
            </a:lvl4pPr>
            <a:lvl5pPr marL="2286000" lvl="4" indent="-228600" algn="l">
              <a:lnSpc>
                <a:spcPct val="115000"/>
              </a:lnSpc>
              <a:spcBef>
                <a:spcPts val="1600"/>
              </a:spcBef>
              <a:spcAft>
                <a:spcPts val="0"/>
              </a:spcAft>
              <a:buSzPts val="1400"/>
              <a:buFont typeface="Arial"/>
              <a:buNone/>
              <a:defRPr/>
            </a:lvl5pPr>
            <a:lvl6pPr marL="2743200" lvl="5" indent="-228600" algn="l">
              <a:lnSpc>
                <a:spcPct val="115000"/>
              </a:lnSpc>
              <a:spcBef>
                <a:spcPts val="1600"/>
              </a:spcBef>
              <a:spcAft>
                <a:spcPts val="0"/>
              </a:spcAft>
              <a:buSzPts val="1400"/>
              <a:buFont typeface="Arial"/>
              <a:buNone/>
              <a:defRPr/>
            </a:lvl6pPr>
            <a:lvl7pPr marL="3200400" lvl="6" indent="-228600" algn="l">
              <a:lnSpc>
                <a:spcPct val="115000"/>
              </a:lnSpc>
              <a:spcBef>
                <a:spcPts val="1600"/>
              </a:spcBef>
              <a:spcAft>
                <a:spcPts val="0"/>
              </a:spcAft>
              <a:buSzPts val="1400"/>
              <a:buFont typeface="Arial"/>
              <a:buNone/>
              <a:defRPr/>
            </a:lvl7pPr>
            <a:lvl8pPr marL="3657600" lvl="7" indent="-228600" algn="l">
              <a:lnSpc>
                <a:spcPct val="115000"/>
              </a:lnSpc>
              <a:spcBef>
                <a:spcPts val="1600"/>
              </a:spcBef>
              <a:spcAft>
                <a:spcPts val="0"/>
              </a:spcAft>
              <a:buSzPts val="1400"/>
              <a:buFont typeface="Arial"/>
              <a:buNone/>
              <a:defRPr/>
            </a:lvl8pPr>
            <a:lvl9pPr marL="4114800" lvl="8" indent="-228600" algn="l">
              <a:lnSpc>
                <a:spcPct val="115000"/>
              </a:lnSpc>
              <a:spcBef>
                <a:spcPts val="1600"/>
              </a:spcBef>
              <a:spcAft>
                <a:spcPts val="1600"/>
              </a:spcAft>
              <a:buSzPts val="1400"/>
              <a:buFont typeface="Arial"/>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E894E4-4A28-1744-8121-BA804C313914}"/>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EB860EC1-0AA0-604E-A57B-C8C06BC5A78C}"/>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id="{19BD71FF-78C7-D349-8696-E0CCAAFD3924}"/>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99DA33BB-B820-C04F-8C6F-129E8C8B0EC4}"/>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6" name="頁尾版面配置區 5">
            <a:extLst>
              <a:ext uri="{FF2B5EF4-FFF2-40B4-BE49-F238E27FC236}">
                <a16:creationId xmlns:a16="http://schemas.microsoft.com/office/drawing/2014/main" id="{387FAEF6-F7CE-084E-A2C6-40C328371603}"/>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7" name="投影片編號版面配置區 6">
            <a:extLst>
              <a:ext uri="{FF2B5EF4-FFF2-40B4-BE49-F238E27FC236}">
                <a16:creationId xmlns:a16="http://schemas.microsoft.com/office/drawing/2014/main" id="{C7FAC5DC-57B5-0C46-8BB0-4AC5004421A4}"/>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7415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5AE9A6-F34A-CD4D-A1F9-85C252064562}"/>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12F3E6F6-C594-8843-A1F2-29BA4EB76BF3}"/>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2C908DF2-8703-314F-B153-6F6E1FF54D6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A599C725-B24B-F444-9E3A-DBF540325EA4}"/>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6" name="頁尾版面配置區 5">
            <a:extLst>
              <a:ext uri="{FF2B5EF4-FFF2-40B4-BE49-F238E27FC236}">
                <a16:creationId xmlns:a16="http://schemas.microsoft.com/office/drawing/2014/main" id="{331980A9-B645-FF43-91E0-797CFFD0FBA0}"/>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7" name="投影片編號版面配置區 6">
            <a:extLst>
              <a:ext uri="{FF2B5EF4-FFF2-40B4-BE49-F238E27FC236}">
                <a16:creationId xmlns:a16="http://schemas.microsoft.com/office/drawing/2014/main" id="{A5F031C6-F182-F74B-8B3E-28D5AF250094}"/>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380400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D36405-51ED-C144-ABD6-61411DFEB439}"/>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BA2E8CDB-1613-444C-B6F9-A8EBC1C88AF1}"/>
              </a:ext>
            </a:extLst>
          </p:cNvPr>
          <p:cNvSpPr>
            <a:spLocks noGrp="1"/>
          </p:cNvSpPr>
          <p:nvPr>
            <p:ph type="body" orient="vert" idx="1"/>
          </p:nvPr>
        </p:nvSpPr>
        <p:spPr>
          <a:xfrm>
            <a:off x="628650" y="1370013"/>
            <a:ext cx="7886700" cy="3262312"/>
          </a:xfrm>
          <a:prstGeom prst="rect">
            <a:avLst/>
          </a:prstGeo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27002FC5-1FB8-C943-A2F7-43B2BA10EC32}"/>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BB10A33F-89D2-4C47-944B-CB9D9211C524}"/>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8A9E0E2C-458F-684D-8F79-1615857FB8D9}"/>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160154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2F690D1-79CB-034B-8778-5FFFBE38E657}"/>
              </a:ext>
            </a:extLst>
          </p:cNvPr>
          <p:cNvSpPr>
            <a:spLocks noGrp="1"/>
          </p:cNvSpPr>
          <p:nvPr>
            <p:ph type="title" orient="vert"/>
          </p:nvPr>
        </p:nvSpPr>
        <p:spPr>
          <a:xfrm>
            <a:off x="6543675" y="274638"/>
            <a:ext cx="1971675" cy="4357687"/>
          </a:xfrm>
          <a:prstGeom prst="rect">
            <a:avLst/>
          </a:prstGeo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73F18F90-5067-834D-BF55-6F5FF9D8EB38}"/>
              </a:ext>
            </a:extLst>
          </p:cNvPr>
          <p:cNvSpPr>
            <a:spLocks noGrp="1"/>
          </p:cNvSpPr>
          <p:nvPr>
            <p:ph type="body" orient="vert" idx="1"/>
          </p:nvPr>
        </p:nvSpPr>
        <p:spPr>
          <a:xfrm>
            <a:off x="628650" y="274638"/>
            <a:ext cx="5762625" cy="4357687"/>
          </a:xfrm>
          <a:prstGeom prst="rect">
            <a:avLst/>
          </a:prstGeo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AA3DCD3B-79B1-6540-AAAC-E8FE6E4BD497}"/>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7383E6AA-0365-514A-894C-3B531307BE7A}"/>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0A41447B-2195-8544-B9FA-124EF22A195E}"/>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2697193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C49ECFD5-F8D1-5642-B4CE-0D16D6C9A250}"/>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5A3AEFCB-18D2-F845-B860-DDB9CB31AD9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05877A6-24B0-0444-A30A-80BB6AB877E2}"/>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236806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C49ECFD5-F8D1-5642-B4CE-0D16D6C9A250}"/>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5A3AEFCB-18D2-F845-B860-DDB9CB31AD9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05877A6-24B0-0444-A30A-80BB6AB877E2}"/>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
        <p:nvSpPr>
          <p:cNvPr id="7" name="矩形 6">
            <a:extLst>
              <a:ext uri="{FF2B5EF4-FFF2-40B4-BE49-F238E27FC236}">
                <a16:creationId xmlns:a16="http://schemas.microsoft.com/office/drawing/2014/main" id="{7E537BF9-7877-F049-A60E-22D812B739FB}"/>
              </a:ext>
            </a:extLst>
          </p:cNvPr>
          <p:cNvSpPr/>
          <p:nvPr userDrawn="1"/>
        </p:nvSpPr>
        <p:spPr>
          <a:xfrm>
            <a:off x="0" y="0"/>
            <a:ext cx="9144000" cy="1152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Tree>
    <p:extLst>
      <p:ext uri="{BB962C8B-B14F-4D97-AF65-F5344CB8AC3E}">
        <p14:creationId xmlns:p14="http://schemas.microsoft.com/office/powerpoint/2010/main" val="2438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標題及內容">
    <p:bg>
      <p:bgPr>
        <a:solidFill>
          <a:schemeClr val="tx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lvl1pPr>
              <a:defRPr>
                <a:solidFill>
                  <a:schemeClr val="bg1"/>
                </a:solidFill>
              </a:defRPr>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hasCustomPrompt="1"/>
          </p:nvPr>
        </p:nvSpPr>
        <p:spPr/>
        <p:txBody>
          <a:bodyPr/>
          <a:lstStyle>
            <a:lvl1pPr>
              <a:defRPr>
                <a:solidFill>
                  <a:schemeClr val="bg1"/>
                </a:solidFill>
              </a:defRPr>
            </a:lvl1pPr>
          </a:lstStyle>
          <a:p>
            <a:r>
              <a:rPr kumimoji="1" lang="zh-TW" altLang="en-US"/>
              <a:t>編輯母片文字樣式
第二層
第三層
第四層
第五層</a:t>
            </a:r>
          </a:p>
        </p:txBody>
      </p:sp>
    </p:spTree>
    <p:extLst>
      <p:ext uri="{BB962C8B-B14F-4D97-AF65-F5344CB8AC3E}">
        <p14:creationId xmlns:p14="http://schemas.microsoft.com/office/powerpoint/2010/main" val="236901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187A0-D412-B343-AB78-E95F88B4A101}"/>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9A17AB3E-E9EF-B145-B97D-B4B9A8F6DB3E}"/>
              </a:ext>
            </a:extLst>
          </p:cNvPr>
          <p:cNvSpPr>
            <a:spLocks noGrp="1"/>
          </p:cNvSpPr>
          <p:nvPr>
            <p:ph type="dt" sz="half" idx="10"/>
          </p:nvPr>
        </p:nvSpPr>
        <p:spPr/>
        <p:txBody>
          <a:bodyPr/>
          <a:lstStyle/>
          <a:p>
            <a:endParaRPr kumimoji="1" lang="zh-TW" altLang="en-US"/>
          </a:p>
        </p:txBody>
      </p:sp>
      <p:sp>
        <p:nvSpPr>
          <p:cNvPr id="4" name="頁尾版面配置區 3">
            <a:extLst>
              <a:ext uri="{FF2B5EF4-FFF2-40B4-BE49-F238E27FC236}">
                <a16:creationId xmlns:a16="http://schemas.microsoft.com/office/drawing/2014/main" id="{BCD0F447-B98A-BA41-86C2-E2BB2165A21E}"/>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9B26FDB5-C36D-8547-A9C6-7234DAA1AB37}"/>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4242194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只有標題">
    <p:bg>
      <p:bgPr>
        <a:solidFill>
          <a:schemeClr val="tx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187A0-D412-B343-AB78-E95F88B4A101}"/>
              </a:ext>
            </a:extLst>
          </p:cNvPr>
          <p:cNvSpPr>
            <a:spLocks noGrp="1"/>
          </p:cNvSpPr>
          <p:nvPr>
            <p:ph type="title"/>
          </p:nvPr>
        </p:nvSpPr>
        <p:spPr/>
        <p:txBody>
          <a:bodyPr/>
          <a:lstStyle>
            <a:lvl1pPr>
              <a:defRPr>
                <a:solidFill>
                  <a:schemeClr val="bg1"/>
                </a:solidFill>
              </a:defRPr>
            </a:lvl1p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9A17AB3E-E9EF-B145-B97D-B4B9A8F6DB3E}"/>
              </a:ext>
            </a:extLst>
          </p:cNvPr>
          <p:cNvSpPr>
            <a:spLocks noGrp="1"/>
          </p:cNvSpPr>
          <p:nvPr>
            <p:ph type="dt" sz="half" idx="10"/>
          </p:nvPr>
        </p:nvSpPr>
        <p:spPr/>
        <p:txBody>
          <a:bodyPr/>
          <a:lstStyle/>
          <a:p>
            <a:endParaRPr kumimoji="1" lang="zh-TW" altLang="en-US"/>
          </a:p>
        </p:txBody>
      </p:sp>
      <p:sp>
        <p:nvSpPr>
          <p:cNvPr id="4" name="頁尾版面配置區 3">
            <a:extLst>
              <a:ext uri="{FF2B5EF4-FFF2-40B4-BE49-F238E27FC236}">
                <a16:creationId xmlns:a16="http://schemas.microsoft.com/office/drawing/2014/main" id="{BCD0F447-B98A-BA41-86C2-E2BB2165A21E}"/>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9B26FDB5-C36D-8547-A9C6-7234DAA1AB37}"/>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620343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FEB16DB-94E7-C44E-B2F6-B355E5CD6688}"/>
              </a:ext>
            </a:extLst>
          </p:cNvPr>
          <p:cNvSpPr>
            <a:spLocks noGrp="1"/>
          </p:cNvSpPr>
          <p:nvPr>
            <p:ph type="dt" sz="half" idx="10"/>
          </p:nvPr>
        </p:nvSpPr>
        <p:spPr/>
        <p:txBody>
          <a:bodyPr/>
          <a:lstStyle/>
          <a:p>
            <a:endParaRPr kumimoji="1" lang="zh-TW" altLang="en-US"/>
          </a:p>
        </p:txBody>
      </p:sp>
      <p:sp>
        <p:nvSpPr>
          <p:cNvPr id="3" name="頁尾版面配置區 2">
            <a:extLst>
              <a:ext uri="{FF2B5EF4-FFF2-40B4-BE49-F238E27FC236}">
                <a16:creationId xmlns:a16="http://schemas.microsoft.com/office/drawing/2014/main" id="{50915E0C-E283-6345-B39C-F31CBD4E85FF}"/>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4308ABF2-A20C-5F4D-82A5-B46CBE3DD639}"/>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402739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Arial"/>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tx1"/>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FEB16DB-94E7-C44E-B2F6-B355E5CD6688}"/>
              </a:ext>
            </a:extLst>
          </p:cNvPr>
          <p:cNvSpPr>
            <a:spLocks noGrp="1"/>
          </p:cNvSpPr>
          <p:nvPr>
            <p:ph type="dt" sz="half" idx="10"/>
          </p:nvPr>
        </p:nvSpPr>
        <p:spPr/>
        <p:txBody>
          <a:bodyPr/>
          <a:lstStyle/>
          <a:p>
            <a:endParaRPr kumimoji="1" lang="zh-TW" altLang="en-US"/>
          </a:p>
        </p:txBody>
      </p:sp>
      <p:sp>
        <p:nvSpPr>
          <p:cNvPr id="3" name="頁尾版面配置區 2">
            <a:extLst>
              <a:ext uri="{FF2B5EF4-FFF2-40B4-BE49-F238E27FC236}">
                <a16:creationId xmlns:a16="http://schemas.microsoft.com/office/drawing/2014/main" id="{50915E0C-E283-6345-B39C-F31CBD4E85FF}"/>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4308ABF2-A20C-5F4D-82A5-B46CBE3DD639}"/>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693037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標題投影片">
    <p:bg>
      <p:bgPr>
        <a:solidFill>
          <a:srgbClr val="288DA7"/>
        </a:solidFill>
        <a:effectLst/>
      </p:bgPr>
    </p:bg>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331640" y="3147814"/>
            <a:ext cx="6400800" cy="1314450"/>
          </a:xfrm>
        </p:spPr>
        <p:txBody>
          <a:bodyPr/>
          <a:lstStyle>
            <a:lvl1pPr marL="0" indent="0" algn="ctr">
              <a:buNone/>
              <a:defRPr b="0" i="0">
                <a:solidFill>
                  <a:schemeClr val="bg1">
                    <a:lumMod val="85000"/>
                  </a:schemeClr>
                </a:solidFill>
                <a:latin typeface="+mn-ea"/>
                <a:ea typeface="+mn-ea"/>
              </a:defRPr>
            </a:lvl1pPr>
            <a:lvl2pPr marL="411485" indent="0" algn="ctr">
              <a:buNone/>
              <a:defRPr>
                <a:solidFill>
                  <a:schemeClr val="tx1">
                    <a:tint val="75000"/>
                  </a:schemeClr>
                </a:solidFill>
              </a:defRPr>
            </a:lvl2pPr>
            <a:lvl3pPr marL="822970" indent="0" algn="ctr">
              <a:buNone/>
              <a:defRPr>
                <a:solidFill>
                  <a:schemeClr val="tx1">
                    <a:tint val="75000"/>
                  </a:schemeClr>
                </a:solidFill>
              </a:defRPr>
            </a:lvl3pPr>
            <a:lvl4pPr marL="1234455" indent="0" algn="ctr">
              <a:buNone/>
              <a:defRPr>
                <a:solidFill>
                  <a:schemeClr val="tx1">
                    <a:tint val="75000"/>
                  </a:schemeClr>
                </a:solidFill>
              </a:defRPr>
            </a:lvl4pPr>
            <a:lvl5pPr marL="1645941" indent="0" algn="ctr">
              <a:buNone/>
              <a:defRPr>
                <a:solidFill>
                  <a:schemeClr val="tx1">
                    <a:tint val="75000"/>
                  </a:schemeClr>
                </a:solidFill>
              </a:defRPr>
            </a:lvl5pPr>
            <a:lvl6pPr marL="2057426" indent="0" algn="ctr">
              <a:buNone/>
              <a:defRPr>
                <a:solidFill>
                  <a:schemeClr val="tx1">
                    <a:tint val="75000"/>
                  </a:schemeClr>
                </a:solidFill>
              </a:defRPr>
            </a:lvl6pPr>
            <a:lvl7pPr marL="2468911" indent="0" algn="ctr">
              <a:buNone/>
              <a:defRPr>
                <a:solidFill>
                  <a:schemeClr val="tx1">
                    <a:tint val="75000"/>
                  </a:schemeClr>
                </a:solidFill>
              </a:defRPr>
            </a:lvl7pPr>
            <a:lvl8pPr marL="2880396" indent="0" algn="ctr">
              <a:buNone/>
              <a:defRPr>
                <a:solidFill>
                  <a:schemeClr val="tx1">
                    <a:tint val="75000"/>
                  </a:schemeClr>
                </a:solidFill>
              </a:defRPr>
            </a:lvl8pPr>
            <a:lvl9pPr marL="3291881" indent="0" algn="ctr">
              <a:buNone/>
              <a:defRPr>
                <a:solidFill>
                  <a:schemeClr val="tx1">
                    <a:tint val="75000"/>
                  </a:schemeClr>
                </a:solidFill>
              </a:defRPr>
            </a:lvl9pPr>
          </a:lstStyle>
          <a:p>
            <a:r>
              <a:rPr lang="zh-TW" altLang="en-US"/>
              <a:t>按一下以編輯母片子標題樣式</a:t>
            </a:r>
            <a:endParaRPr lang="zh-TW" altLang="en-US" dirty="0"/>
          </a:p>
        </p:txBody>
      </p:sp>
      <p:sp>
        <p:nvSpPr>
          <p:cNvPr id="4" name="日期版面配置區 3"/>
          <p:cNvSpPr>
            <a:spLocks noGrp="1"/>
          </p:cNvSpPr>
          <p:nvPr>
            <p:ph type="dt" sz="half" idx="10"/>
          </p:nvPr>
        </p:nvSpPr>
        <p:spPr/>
        <p:txBody>
          <a:bodyPr/>
          <a:lstStyle>
            <a:lvl1pPr>
              <a:defRPr b="0" i="0">
                <a:latin typeface="+mn-ea"/>
                <a:ea typeface="+mn-ea"/>
              </a:defRPr>
            </a:lvl1pPr>
          </a:lstStyle>
          <a:p>
            <a:endParaRPr kumimoji="1" lang="zh-TW" altLang="en-US"/>
          </a:p>
        </p:txBody>
      </p:sp>
      <p:sp>
        <p:nvSpPr>
          <p:cNvPr id="5" name="頁尾版面配置區 4"/>
          <p:cNvSpPr>
            <a:spLocks noGrp="1"/>
          </p:cNvSpPr>
          <p:nvPr>
            <p:ph type="ftr" sz="quarter" idx="11"/>
          </p:nvPr>
        </p:nvSpPr>
        <p:spPr/>
        <p:txBody>
          <a:bodyPr/>
          <a:lstStyle>
            <a:lvl1pPr>
              <a:defRPr b="0" i="0">
                <a:latin typeface="+mn-ea"/>
                <a:ea typeface="+mn-ea"/>
              </a:defRPr>
            </a:lvl1pPr>
          </a:lstStyle>
          <a:p>
            <a:endParaRPr kumimoji="1" lang="zh-TW" altLang="en-US"/>
          </a:p>
        </p:txBody>
      </p:sp>
      <p:sp>
        <p:nvSpPr>
          <p:cNvPr id="6" name="投影片編號版面配置區 5"/>
          <p:cNvSpPr>
            <a:spLocks noGrp="1"/>
          </p:cNvSpPr>
          <p:nvPr>
            <p:ph type="sldNum" sz="quarter" idx="12"/>
          </p:nvPr>
        </p:nvSpPr>
        <p:spPr/>
        <p:txBody>
          <a:bodyPr/>
          <a:lstStyle>
            <a:lvl1pPr>
              <a:defRPr b="0" i="0">
                <a:latin typeface="+mn-ea"/>
                <a:ea typeface="+mn-ea"/>
              </a:defRPr>
            </a:lvl1pPr>
          </a:lstStyle>
          <a:p>
            <a:fld id="{EB226144-777D-5A4D-893E-7F19738091EB}" type="slidenum">
              <a:rPr kumimoji="1" lang="zh-TW" altLang="en-US" smtClean="0"/>
              <a:pPr/>
              <a:t>‹#›</a:t>
            </a:fld>
            <a:endParaRPr kumimoji="1" lang="zh-TW" altLang="en-US"/>
          </a:p>
        </p:txBody>
      </p:sp>
      <p:sp>
        <p:nvSpPr>
          <p:cNvPr id="8" name="標題 1"/>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2021364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rgbClr val="47BAC5"/>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ECD821-94F9-B84C-BE66-381F1011C91E}"/>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2344144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訂版面配置">
    <p:bg>
      <p:bgPr>
        <a:solidFill>
          <a:srgbClr val="4472C4"/>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0179BD-31A2-3F4D-9586-CB0B08E04700}"/>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1975901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訂版面配置">
    <p:bg>
      <p:bgPr>
        <a:solidFill>
          <a:srgbClr val="F49573"/>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4B3158-89C9-0141-A8BA-A6FE238255B5}"/>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PingFang TC Light" panose="020B0300000000000000" pitchFamily="34" charset="-120"/>
                <a:ea typeface="PingFang TC Light" panose="020B0300000000000000" pitchFamily="34" charset="-120"/>
              </a:defRPr>
            </a:lvl1pPr>
          </a:lstStyle>
          <a:p>
            <a:r>
              <a:rPr lang="zh-TW" altLang="en-US" dirty="0"/>
              <a:t>按一下以編輯母片標題樣式</a:t>
            </a:r>
          </a:p>
        </p:txBody>
      </p:sp>
    </p:spTree>
    <p:extLst>
      <p:ext uri="{BB962C8B-B14F-4D97-AF65-F5344CB8AC3E}">
        <p14:creationId xmlns:p14="http://schemas.microsoft.com/office/powerpoint/2010/main" val="1203621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訂版面配置">
    <p:bg>
      <p:bgPr>
        <a:solidFill>
          <a:srgbClr val="C93555"/>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634FF6-BA5A-6843-A1FB-D6F6D0F1A9BB}"/>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142050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訂版面配置">
    <p:bg>
      <p:bgPr>
        <a:solidFill>
          <a:srgbClr val="F54D7D"/>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9F323F-AF97-BE45-9D4F-2A9924C2BBBD}"/>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690687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訂版面配置">
    <p:bg>
      <p:bgPr>
        <a:solidFill>
          <a:srgbClr val="FFC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A125C1-E3F6-8D4D-B732-EBC1994303F5}"/>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378061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46D230-B8BB-D142-9FDB-A333EAFD459D}"/>
              </a:ext>
            </a:extLst>
          </p:cNvPr>
          <p:cNvSpPr>
            <a:spLocks noGrp="1"/>
          </p:cNvSpPr>
          <p:nvPr>
            <p:ph type="title"/>
          </p:nvPr>
        </p:nvSpPr>
        <p:spPr>
          <a:xfrm>
            <a:off x="623888" y="1282304"/>
            <a:ext cx="7886700" cy="2139553"/>
          </a:xfrm>
        </p:spPr>
        <p:txBody>
          <a:bodyPr anchor="b"/>
          <a:lstStyle>
            <a:lvl1pPr algn="ctr">
              <a:defRPr sz="9000">
                <a:latin typeface="+mn-ea"/>
                <a:ea typeface="+mn-ea"/>
              </a:defRPr>
            </a:lvl1pPr>
          </a:lstStyle>
          <a:p>
            <a:r>
              <a:rPr kumimoji="1" lang="zh-TW" altLang="en-US" dirty="0"/>
              <a:t>按一下以編輯母片標題樣式</a:t>
            </a:r>
          </a:p>
        </p:txBody>
      </p:sp>
      <p:sp>
        <p:nvSpPr>
          <p:cNvPr id="4" name="日期版面配置區 3">
            <a:extLst>
              <a:ext uri="{FF2B5EF4-FFF2-40B4-BE49-F238E27FC236}">
                <a16:creationId xmlns:a16="http://schemas.microsoft.com/office/drawing/2014/main" id="{A2285782-94C2-DD4C-AB92-6B4144EB099E}"/>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9096D51F-C934-B340-AA13-232BE9342584}"/>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E3FC419-C43B-504F-BEDC-F5F049C10DCF}"/>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3295136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3F6895-B36C-D44C-AE17-61B1D278EA9E}"/>
              </a:ext>
            </a:extLst>
          </p:cNvPr>
          <p:cNvSpPr>
            <a:spLocks noGrp="1"/>
          </p:cNvSpPr>
          <p:nvPr>
            <p:ph type="ctrTitle"/>
          </p:nvPr>
        </p:nvSpPr>
        <p:spPr>
          <a:xfrm>
            <a:off x="1143000" y="841772"/>
            <a:ext cx="6858000" cy="1790700"/>
          </a:xfrm>
        </p:spPr>
        <p:txBody>
          <a:bodyPr anchor="b"/>
          <a:lstStyle>
            <a:lvl1pPr algn="ctr">
              <a:defRPr sz="45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AE0D72C9-C960-9C47-A84C-FB77A494F5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CC815350-3BBD-7D43-9334-F2B30213E025}"/>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F7AB05FC-F7F8-E34C-A628-88AF8E58BA6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3503B645-F0CF-9743-9A8A-2C2E4791A6D5}"/>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137220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標題 - 中央">
    <p:spTree>
      <p:nvGrpSpPr>
        <p:cNvPr id="1" name=""/>
        <p:cNvGrpSpPr/>
        <p:nvPr/>
      </p:nvGrpSpPr>
      <p:grpSpPr>
        <a:xfrm>
          <a:off x="0" y="0"/>
          <a:ext cx="0" cy="0"/>
          <a:chOff x="0" y="0"/>
          <a:chExt cx="0" cy="0"/>
        </a:xfrm>
      </p:grpSpPr>
      <p:sp>
        <p:nvSpPr>
          <p:cNvPr id="30" name="Shape 30"/>
          <p:cNvSpPr>
            <a:spLocks noGrp="1"/>
          </p:cNvSpPr>
          <p:nvPr>
            <p:ph type="title"/>
          </p:nvPr>
        </p:nvSpPr>
        <p:spPr>
          <a:xfrm>
            <a:off x="666750" y="1700213"/>
            <a:ext cx="7810500" cy="1743075"/>
          </a:xfrm>
          <a:prstGeom prst="rect">
            <a:avLst/>
          </a:prstGeom>
        </p:spPr>
        <p:txBody>
          <a:bodyPr/>
          <a:lstStyle/>
          <a:p>
            <a:r>
              <a:t>大標題文字</a:t>
            </a:r>
          </a:p>
        </p:txBody>
      </p:sp>
    </p:spTree>
    <p:extLst>
      <p:ext uri="{BB962C8B-B14F-4D97-AF65-F5344CB8AC3E}">
        <p14:creationId xmlns:p14="http://schemas.microsoft.com/office/powerpoint/2010/main" val="4263866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rial"/>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Font typeface="Arial"/>
              <a:buNone/>
              <a:defRPr sz="12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31" name="Google Shape;31;p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Font typeface="Arial"/>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4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Font typeface="Arial"/>
              <a:buNone/>
              <a:defRPr/>
            </a:lvl1pPr>
            <a:lvl2pPr marL="914400" lvl="1" indent="-228600" algn="l">
              <a:lnSpc>
                <a:spcPct val="115000"/>
              </a:lnSpc>
              <a:spcBef>
                <a:spcPts val="0"/>
              </a:spcBef>
              <a:spcAft>
                <a:spcPts val="0"/>
              </a:spcAft>
              <a:buSzPts val="1800"/>
              <a:buNone/>
              <a:defRPr/>
            </a:lvl2pPr>
            <a:lvl3pPr marL="1371600" lvl="2" indent="-228600" algn="l">
              <a:lnSpc>
                <a:spcPct val="115000"/>
              </a:lnSpc>
              <a:spcBef>
                <a:spcPts val="1600"/>
              </a:spcBef>
              <a:spcAft>
                <a:spcPts val="0"/>
              </a:spcAft>
              <a:buSzPts val="1800"/>
              <a:buNone/>
              <a:defRPr/>
            </a:lvl3pPr>
            <a:lvl4pPr marL="1828800" lvl="3" indent="-228600" algn="l">
              <a:lnSpc>
                <a:spcPct val="115000"/>
              </a:lnSpc>
              <a:spcBef>
                <a:spcPts val="1600"/>
              </a:spcBef>
              <a:spcAft>
                <a:spcPts val="0"/>
              </a:spcAft>
              <a:buSzPts val="1800"/>
              <a:buNone/>
              <a:defRPr/>
            </a:lvl4pPr>
            <a:lvl5pPr marL="2286000" lvl="4" indent="-228600" algn="l">
              <a:lnSpc>
                <a:spcPct val="115000"/>
              </a:lnSpc>
              <a:spcBef>
                <a:spcPts val="1600"/>
              </a:spcBef>
              <a:spcAft>
                <a:spcPts val="0"/>
              </a:spcAft>
              <a:buSzPts val="1800"/>
              <a:buNone/>
              <a:defRPr/>
            </a:lvl5pPr>
            <a:lvl6pPr marL="2743200" lvl="5" indent="-228600" algn="l">
              <a:lnSpc>
                <a:spcPct val="115000"/>
              </a:lnSpc>
              <a:spcBef>
                <a:spcPts val="1600"/>
              </a:spcBef>
              <a:spcAft>
                <a:spcPts val="0"/>
              </a:spcAft>
              <a:buSzPts val="1800"/>
              <a:buNone/>
              <a:defRPr/>
            </a:lvl6pPr>
            <a:lvl7pPr marL="3200400" lvl="6" indent="-228600" algn="l">
              <a:lnSpc>
                <a:spcPct val="115000"/>
              </a:lnSpc>
              <a:spcBef>
                <a:spcPts val="1600"/>
              </a:spcBef>
              <a:spcAft>
                <a:spcPts val="0"/>
              </a:spcAft>
              <a:buSzPts val="1800"/>
              <a:buNone/>
              <a:defRPr/>
            </a:lvl7pPr>
            <a:lvl8pPr marL="3657600" lvl="7" indent="-228600" algn="l">
              <a:lnSpc>
                <a:spcPct val="115000"/>
              </a:lnSpc>
              <a:spcBef>
                <a:spcPts val="1600"/>
              </a:spcBef>
              <a:spcAft>
                <a:spcPts val="0"/>
              </a:spcAft>
              <a:buSzPts val="1800"/>
              <a:buNone/>
              <a:defRPr/>
            </a:lvl8pPr>
            <a:lvl9pPr marL="4114800" lvl="8" indent="-228600" algn="l">
              <a:lnSpc>
                <a:spcPct val="115000"/>
              </a:lnSpc>
              <a:spcBef>
                <a:spcPts val="1600"/>
              </a:spcBef>
              <a:spcAft>
                <a:spcPts val="1600"/>
              </a:spcAft>
              <a:buSzPts val="1800"/>
              <a:buNone/>
              <a:defRPr/>
            </a:lvl9pPr>
          </a:lstStyle>
          <a:p>
            <a:endParaRPr/>
          </a:p>
        </p:txBody>
      </p:sp>
      <p:sp>
        <p:nvSpPr>
          <p:cNvPr id="43" name="Google Shape;43;p4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Arial"/>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Google Shape;46;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Font typeface="Arial"/>
              <a:buNone/>
              <a:defRPr/>
            </a:lvl1pPr>
            <a:lvl2pPr marL="914400" lvl="1" indent="-228600" algn="ctr">
              <a:lnSpc>
                <a:spcPct val="115000"/>
              </a:lnSpc>
              <a:spcBef>
                <a:spcPts val="1600"/>
              </a:spcBef>
              <a:spcAft>
                <a:spcPts val="0"/>
              </a:spcAft>
              <a:buSzPts val="1400"/>
              <a:buFont typeface="Arial"/>
              <a:buNone/>
              <a:defRPr/>
            </a:lvl2pPr>
            <a:lvl3pPr marL="1371600" lvl="2" indent="-228600" algn="ctr">
              <a:lnSpc>
                <a:spcPct val="115000"/>
              </a:lnSpc>
              <a:spcBef>
                <a:spcPts val="1600"/>
              </a:spcBef>
              <a:spcAft>
                <a:spcPts val="0"/>
              </a:spcAft>
              <a:buSzPts val="1400"/>
              <a:buFont typeface="Arial"/>
              <a:buNone/>
              <a:defRPr/>
            </a:lvl3pPr>
            <a:lvl4pPr marL="1828800" lvl="3" indent="-228600" algn="ctr">
              <a:lnSpc>
                <a:spcPct val="115000"/>
              </a:lnSpc>
              <a:spcBef>
                <a:spcPts val="1600"/>
              </a:spcBef>
              <a:spcAft>
                <a:spcPts val="0"/>
              </a:spcAft>
              <a:buSzPts val="1400"/>
              <a:buFont typeface="Arial"/>
              <a:buNone/>
              <a:defRPr/>
            </a:lvl4pPr>
            <a:lvl5pPr marL="2286000" lvl="4" indent="-228600" algn="ctr">
              <a:lnSpc>
                <a:spcPct val="115000"/>
              </a:lnSpc>
              <a:spcBef>
                <a:spcPts val="1600"/>
              </a:spcBef>
              <a:spcAft>
                <a:spcPts val="0"/>
              </a:spcAft>
              <a:buSzPts val="1400"/>
              <a:buFont typeface="Arial"/>
              <a:buNone/>
              <a:defRPr/>
            </a:lvl5pPr>
            <a:lvl6pPr marL="2743200" lvl="5" indent="-228600" algn="ctr">
              <a:lnSpc>
                <a:spcPct val="115000"/>
              </a:lnSpc>
              <a:spcBef>
                <a:spcPts val="1600"/>
              </a:spcBef>
              <a:spcAft>
                <a:spcPts val="0"/>
              </a:spcAft>
              <a:buSzPts val="1400"/>
              <a:buFont typeface="Arial"/>
              <a:buNone/>
              <a:defRPr/>
            </a:lvl6pPr>
            <a:lvl7pPr marL="3200400" lvl="6" indent="-228600" algn="ctr">
              <a:lnSpc>
                <a:spcPct val="115000"/>
              </a:lnSpc>
              <a:spcBef>
                <a:spcPts val="1600"/>
              </a:spcBef>
              <a:spcAft>
                <a:spcPts val="0"/>
              </a:spcAft>
              <a:buSzPts val="1400"/>
              <a:buFont typeface="Arial"/>
              <a:buNone/>
              <a:defRPr/>
            </a:lvl7pPr>
            <a:lvl8pPr marL="3657600" lvl="7" indent="-228600" algn="ctr">
              <a:lnSpc>
                <a:spcPct val="115000"/>
              </a:lnSpc>
              <a:spcBef>
                <a:spcPts val="1600"/>
              </a:spcBef>
              <a:spcAft>
                <a:spcPts val="0"/>
              </a:spcAft>
              <a:buSzPts val="1400"/>
              <a:buFont typeface="Arial"/>
              <a:buNone/>
              <a:defRPr/>
            </a:lvl8pPr>
            <a:lvl9pPr marL="4114800" lvl="8" indent="-228600" algn="ctr">
              <a:lnSpc>
                <a:spcPct val="115000"/>
              </a:lnSpc>
              <a:spcBef>
                <a:spcPts val="1600"/>
              </a:spcBef>
              <a:spcAft>
                <a:spcPts val="1600"/>
              </a:spcAft>
              <a:buSzPts val="1400"/>
              <a:buFont typeface="Arial"/>
              <a:buNone/>
              <a:defRPr/>
            </a:lvl9pPr>
          </a:lstStyle>
          <a:p>
            <a:endParaRPr/>
          </a:p>
        </p:txBody>
      </p:sp>
      <p:sp>
        <p:nvSpPr>
          <p:cNvPr id="47" name="Google Shape;47;p4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空白">
    <p:spTree>
      <p:nvGrpSpPr>
        <p:cNvPr id="1" name="Shape 15"/>
        <p:cNvGrpSpPr/>
        <p:nvPr/>
      </p:nvGrpSpPr>
      <p:grpSpPr>
        <a:xfrm>
          <a:off x="0" y="0"/>
          <a:ext cx="0" cy="0"/>
          <a:chOff x="0" y="0"/>
          <a:chExt cx="0" cy="0"/>
        </a:xfrm>
      </p:grpSpPr>
      <p:sp>
        <p:nvSpPr>
          <p:cNvPr id="16" name="Shape 16"/>
          <p:cNvSpPr/>
          <p:nvPr/>
        </p:nvSpPr>
        <p:spPr>
          <a:xfrm>
            <a:off x="0" y="0"/>
            <a:ext cx="9143998" cy="189842"/>
          </a:xfrm>
          <a:prstGeom prst="rect">
            <a:avLst/>
          </a:prstGeom>
          <a:solidFill>
            <a:srgbClr val="5A9EB2"/>
          </a:solid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endParaRPr sz="2300" b="0" i="0" u="none" strike="noStrike" cap="none">
              <a:solidFill>
                <a:srgbClr val="000000"/>
              </a:solidFill>
              <a:latin typeface="Helvetica Neue"/>
              <a:ea typeface="Helvetica Neue"/>
              <a:cs typeface="Helvetica Neue"/>
              <a:sym typeface="Helvetica Neue"/>
            </a:endParaRPr>
          </a:p>
        </p:txBody>
      </p:sp>
      <p:sp>
        <p:nvSpPr>
          <p:cNvPr id="17" name="Shape 17"/>
          <p:cNvSpPr txBox="1">
            <a:spLocks noGrp="1"/>
          </p:cNvSpPr>
          <p:nvPr>
            <p:ph type="sldNum" idx="12"/>
          </p:nvPr>
        </p:nvSpPr>
        <p:spPr>
          <a:xfrm>
            <a:off x="8889725" y="5654"/>
            <a:ext cx="254273" cy="178534"/>
          </a:xfrm>
          <a:prstGeom prst="rect">
            <a:avLst/>
          </a:prstGeom>
          <a:noFill/>
          <a:ln>
            <a:noFill/>
          </a:ln>
        </p:spPr>
        <p:txBody>
          <a:bodyPr lIns="29450" tIns="29450" rIns="29450" bIns="2945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zh-TW" sz="1000" b="0" i="0" u="none" strike="noStrike" cap="none">
                <a:solidFill>
                  <a:srgbClr val="000000"/>
                </a:solidFill>
                <a:latin typeface="Arial"/>
                <a:ea typeface="Arial"/>
                <a:cs typeface="Arial"/>
                <a:sym typeface="Arial"/>
              </a:rPr>
              <a:t>‹#›</a:t>
            </a:fld>
            <a:endParaRPr lang="zh-TW" sz="1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216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3C1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839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97D6851-A346-3D4D-A61A-10EE3EF965C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BB7520BA-34C7-DD41-A6CE-59EAC26F4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F7AE1F56-752B-3342-B78F-3FEC4A135E5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zh-TW" altLang="en-US"/>
          </a:p>
        </p:txBody>
      </p:sp>
      <p:sp>
        <p:nvSpPr>
          <p:cNvPr id="5" name="頁尾版面配置區 4">
            <a:extLst>
              <a:ext uri="{FF2B5EF4-FFF2-40B4-BE49-F238E27FC236}">
                <a16:creationId xmlns:a16="http://schemas.microsoft.com/office/drawing/2014/main" id="{F5591FEF-586D-A946-BD14-A6B8E278D1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AEBBEF5C-C62A-A34C-8AF6-EF21B8E4B4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11131154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6.MOV"/><Relationship Id="rId1" Type="http://schemas.microsoft.com/office/2007/relationships/media" Target="../media/media6.MOV"/><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notesSlide" Target="../notesSlides/notesSlide13.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美工圖案 的圖片&#10;&#10;自動產生的描述">
            <a:extLst>
              <a:ext uri="{FF2B5EF4-FFF2-40B4-BE49-F238E27FC236}">
                <a16:creationId xmlns:a16="http://schemas.microsoft.com/office/drawing/2014/main" id="{FDA8AE0A-D906-CE4C-95EC-2753FB895E29}"/>
              </a:ext>
            </a:extLst>
          </p:cNvPr>
          <p:cNvPicPr>
            <a:picLocks noChangeAspect="1"/>
          </p:cNvPicPr>
          <p:nvPr/>
        </p:nvPicPr>
        <p:blipFill>
          <a:blip r:embed="rId3"/>
          <a:stretch>
            <a:fillRect/>
          </a:stretch>
        </p:blipFill>
        <p:spPr>
          <a:xfrm>
            <a:off x="5768100" y="531663"/>
            <a:ext cx="2776485" cy="6202783"/>
          </a:xfrm>
          <a:prstGeom prst="rect">
            <a:avLst/>
          </a:prstGeom>
        </p:spPr>
      </p:pic>
      <p:sp>
        <p:nvSpPr>
          <p:cNvPr id="8" name="Shape 54">
            <a:extLst>
              <a:ext uri="{FF2B5EF4-FFF2-40B4-BE49-F238E27FC236}">
                <a16:creationId xmlns:a16="http://schemas.microsoft.com/office/drawing/2014/main" id="{9CD7BF6A-AB77-8E4A-BCDB-889E48F226F2}"/>
              </a:ext>
            </a:extLst>
          </p:cNvPr>
          <p:cNvSpPr txBox="1"/>
          <p:nvPr/>
        </p:nvSpPr>
        <p:spPr>
          <a:xfrm>
            <a:off x="-749920" y="1154100"/>
            <a:ext cx="8520600" cy="2052600"/>
          </a:xfrm>
          <a:prstGeom prst="rect">
            <a:avLst/>
          </a:prstGeom>
          <a:noFill/>
          <a:ln>
            <a:noFill/>
          </a:ln>
        </p:spPr>
        <p:txBody>
          <a:bodyPr lIns="91425" tIns="91425" rIns="91425" bIns="91425" anchor="b" anchorCtr="0">
            <a:noAutofit/>
          </a:bodyPr>
          <a:lstStyle/>
          <a:p>
            <a:pPr lvl="0" algn="ctr"/>
            <a:r>
              <a:rPr lang="zh-TW" altLang="en-US" sz="4800" dirty="0">
                <a:solidFill>
                  <a:srgbClr val="F4F5F1"/>
                </a:solidFill>
                <a:latin typeface="PingFang TC" panose="020B0400000000000000" pitchFamily="34" charset="-120"/>
                <a:ea typeface="PingFang TC" panose="020B0400000000000000" pitchFamily="34" charset="-120"/>
              </a:rPr>
              <a:t>設計思考迷你工作坊 </a:t>
            </a:r>
          </a:p>
        </p:txBody>
      </p:sp>
      <p:sp>
        <p:nvSpPr>
          <p:cNvPr id="9" name="Shape 55">
            <a:extLst>
              <a:ext uri="{FF2B5EF4-FFF2-40B4-BE49-F238E27FC236}">
                <a16:creationId xmlns:a16="http://schemas.microsoft.com/office/drawing/2014/main" id="{26A3CDD1-0700-0B4F-A9F8-CB55E3DDB846}"/>
              </a:ext>
            </a:extLst>
          </p:cNvPr>
          <p:cNvSpPr txBox="1"/>
          <p:nvPr/>
        </p:nvSpPr>
        <p:spPr>
          <a:xfrm>
            <a:off x="-749920" y="3145800"/>
            <a:ext cx="8520600" cy="1687200"/>
          </a:xfrm>
          <a:prstGeom prst="rect">
            <a:avLst/>
          </a:prstGeom>
          <a:noFill/>
          <a:ln>
            <a:noFill/>
          </a:ln>
        </p:spPr>
        <p:txBody>
          <a:bodyPr lIns="91425" tIns="91425" rIns="91425" bIns="91425" anchor="t" anchorCtr="0">
            <a:noAutofit/>
          </a:bodyPr>
          <a:lstStyle/>
          <a:p>
            <a:pPr lvl="0" algn="ctr"/>
            <a:r>
              <a:rPr lang="zh-TW" altLang="en-US" sz="2200" dirty="0">
                <a:solidFill>
                  <a:srgbClr val="F4F5F1"/>
                </a:solidFill>
                <a:latin typeface="PingFang TC" panose="020B0400000000000000" pitchFamily="34" charset="-120"/>
                <a:ea typeface="PingFang TC" panose="020B0400000000000000" pitchFamily="34" charset="-120"/>
              </a:rPr>
              <a:t>同理、釐清、發想、原型、驗證</a:t>
            </a:r>
          </a:p>
          <a:p>
            <a:pPr lvl="0" algn="ctr" rtl="0">
              <a:spcBef>
                <a:spcPts val="0"/>
              </a:spcBef>
              <a:buNone/>
            </a:pPr>
            <a:endParaRPr sz="2400" dirty="0">
              <a:solidFill>
                <a:srgbClr val="595959"/>
              </a:solidFill>
              <a:latin typeface="PingFang TC" panose="020B0400000000000000" pitchFamily="34" charset="-120"/>
              <a:ea typeface="PingFang TC" panose="020B0400000000000000" pitchFamily="34" charset="-120"/>
            </a:endParaRPr>
          </a:p>
          <a:p>
            <a:pPr lvl="0" algn="ctr"/>
            <a:r>
              <a:rPr lang="zh-TW" altLang="en-US" sz="2400" dirty="0">
                <a:solidFill>
                  <a:srgbClr val="C00000"/>
                </a:solidFill>
                <a:latin typeface="PingFang TC Light" panose="020B0300000000000000" pitchFamily="34" charset="-120"/>
                <a:ea typeface="PingFang TC Light" panose="020B0300000000000000" pitchFamily="34" charset="-120"/>
              </a:rPr>
              <a:t>講師姓名</a:t>
            </a:r>
            <a:endParaRPr lang="zh-TW" altLang="zh-TW" sz="1800" dirty="0">
              <a:solidFill>
                <a:srgbClr val="C00000"/>
              </a:solidFill>
              <a:latin typeface="PingFang TC Light" panose="020B0300000000000000" pitchFamily="34" charset="-120"/>
              <a:ea typeface="PingFang TC Light" panose="020B0300000000000000" pitchFamily="34" charset="-120"/>
            </a:endParaRPr>
          </a:p>
        </p:txBody>
      </p:sp>
      <p:sp>
        <p:nvSpPr>
          <p:cNvPr id="10" name="矩形 9">
            <a:extLst>
              <a:ext uri="{FF2B5EF4-FFF2-40B4-BE49-F238E27FC236}">
                <a16:creationId xmlns:a16="http://schemas.microsoft.com/office/drawing/2014/main" id="{752CA525-D5AA-BB46-83CD-48C6E73A748B}"/>
              </a:ext>
            </a:extLst>
          </p:cNvPr>
          <p:cNvSpPr/>
          <p:nvPr/>
        </p:nvSpPr>
        <p:spPr>
          <a:xfrm>
            <a:off x="1486830" y="4698475"/>
            <a:ext cx="5207431" cy="400110"/>
          </a:xfrm>
          <a:prstGeom prst="rect">
            <a:avLst/>
          </a:prstGeom>
        </p:spPr>
        <p:txBody>
          <a:bodyPr wrap="square">
            <a:spAutoFit/>
          </a:bodyPr>
          <a:lstStyle/>
          <a:p>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2">
                    <a:lumMod val="2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b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台灣 授權條款釋出。</a:t>
            </a:r>
          </a:p>
        </p:txBody>
      </p:sp>
      <p:pic>
        <p:nvPicPr>
          <p:cNvPr id="11" name="Picture 2" descr="https://mirrors.creativecommons.org/presskit/buttons/88x31/png/by-nc-sa.png">
            <a:extLst>
              <a:ext uri="{FF2B5EF4-FFF2-40B4-BE49-F238E27FC236}">
                <a16:creationId xmlns:a16="http://schemas.microsoft.com/office/drawing/2014/main" id="{443C2BEF-A820-5242-B95D-E4ABFA688E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192" y="4729253"/>
            <a:ext cx="967638" cy="338554"/>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52EEA5B3-1F57-2747-8FA9-3D9497B2636A}"/>
              </a:ext>
            </a:extLst>
          </p:cNvPr>
          <p:cNvPicPr>
            <a:picLocks noChangeAspect="1"/>
          </p:cNvPicPr>
          <p:nvPr/>
        </p:nvPicPr>
        <p:blipFill rotWithShape="1">
          <a:blip r:embed="rId5"/>
          <a:srcRect l="20842" t="13649" r="18784" b="16015"/>
          <a:stretch/>
        </p:blipFill>
        <p:spPr>
          <a:xfrm>
            <a:off x="6527771" y="848707"/>
            <a:ext cx="1294421" cy="1490787"/>
          </a:xfrm>
          <a:prstGeom prst="rect">
            <a:avLst/>
          </a:prstGeom>
        </p:spPr>
      </p:pic>
      <p:sp>
        <p:nvSpPr>
          <p:cNvPr id="14" name="文字方塊 13">
            <a:extLst>
              <a:ext uri="{FF2B5EF4-FFF2-40B4-BE49-F238E27FC236}">
                <a16:creationId xmlns:a16="http://schemas.microsoft.com/office/drawing/2014/main" id="{055ECD06-C1C1-478B-AAA7-A15BD6629E53}"/>
              </a:ext>
            </a:extLst>
          </p:cNvPr>
          <p:cNvSpPr txBox="1"/>
          <p:nvPr/>
        </p:nvSpPr>
        <p:spPr>
          <a:xfrm>
            <a:off x="8361081" y="202239"/>
            <a:ext cx="614271" cy="215444"/>
          </a:xfrm>
          <a:prstGeom prst="rect">
            <a:avLst/>
          </a:prstGeom>
          <a:noFill/>
        </p:spPr>
        <p:txBody>
          <a:bodyPr wrap="none" rtlCol="0">
            <a:spAutoFit/>
          </a:bodyPr>
          <a:lstStyle/>
          <a:p>
            <a:r>
              <a:rPr lang="en-US" altLang="zh-TW" sz="800" dirty="0">
                <a:solidFill>
                  <a:schemeClr val="bg1"/>
                </a:solidFill>
                <a:latin typeface="PingFang TC" panose="020B0400000000000000" pitchFamily="34" charset="-120"/>
                <a:ea typeface="PingFang TC" panose="020B0400000000000000" pitchFamily="34" charset="-120"/>
              </a:rPr>
              <a:t>112.04</a:t>
            </a:r>
            <a:r>
              <a:rPr lang="zh-TW" altLang="en-US" sz="800" dirty="0">
                <a:solidFill>
                  <a:schemeClr val="bg1"/>
                </a:solidFill>
                <a:latin typeface="PingFang TC" panose="020B0400000000000000" pitchFamily="34" charset="-120"/>
                <a:ea typeface="PingFang TC" panose="020B0400000000000000" pitchFamily="34" charset="-120"/>
              </a:rPr>
              <a:t> 版</a:t>
            </a:r>
          </a:p>
        </p:txBody>
      </p:sp>
      <p:grpSp>
        <p:nvGrpSpPr>
          <p:cNvPr id="6" name="群組 5">
            <a:extLst>
              <a:ext uri="{FF2B5EF4-FFF2-40B4-BE49-F238E27FC236}">
                <a16:creationId xmlns:a16="http://schemas.microsoft.com/office/drawing/2014/main" id="{69B9B7B6-2D2F-4053-A3BA-6509F9B2A794}"/>
              </a:ext>
            </a:extLst>
          </p:cNvPr>
          <p:cNvGrpSpPr/>
          <p:nvPr/>
        </p:nvGrpSpPr>
        <p:grpSpPr>
          <a:xfrm>
            <a:off x="256228" y="178479"/>
            <a:ext cx="2191697" cy="262964"/>
            <a:chOff x="256228" y="178479"/>
            <a:chExt cx="2191697" cy="262964"/>
          </a:xfrm>
        </p:grpSpPr>
        <p:sp>
          <p:nvSpPr>
            <p:cNvPr id="3" name="文字方塊 2">
              <a:extLst>
                <a:ext uri="{FF2B5EF4-FFF2-40B4-BE49-F238E27FC236}">
                  <a16:creationId xmlns:a16="http://schemas.microsoft.com/office/drawing/2014/main" id="{9B330A1C-E3C3-46A9-9E5C-E70CB53EF7A4}"/>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solidFill>
                  <a:latin typeface="PingFang TC" panose="020B0400000000000000" pitchFamily="34" charset="-120"/>
                  <a:ea typeface="PingFang TC" panose="020B0400000000000000" pitchFamily="34" charset="-120"/>
                </a:rPr>
                <a:t>教育部跨領域教師發展暨人才培育計畫</a:t>
              </a:r>
              <a:endParaRPr lang="zh-TW" altLang="en-US" sz="800" dirty="0">
                <a:solidFill>
                  <a:schemeClr val="bg1"/>
                </a:solidFill>
                <a:latin typeface="PingFang TC" panose="020B0400000000000000" pitchFamily="34" charset="-120"/>
                <a:ea typeface="PingFang TC" panose="020B0400000000000000" pitchFamily="34" charset="-120"/>
              </a:endParaRPr>
            </a:p>
          </p:txBody>
        </p:sp>
        <p:pic>
          <p:nvPicPr>
            <p:cNvPr id="5" name="圖片 4">
              <a:extLst>
                <a:ext uri="{FF2B5EF4-FFF2-40B4-BE49-F238E27FC236}">
                  <a16:creationId xmlns:a16="http://schemas.microsoft.com/office/drawing/2014/main" id="{FE3345D6-83A3-4623-8979-FCB9EB6B571A}"/>
                </a:ext>
              </a:extLst>
            </p:cNvPr>
            <p:cNvPicPr>
              <a:picLocks noChangeAspect="1"/>
            </p:cNvPicPr>
            <p:nvPr/>
          </p:nvPicPr>
          <p:blipFill>
            <a:blip r:embed="rId6"/>
            <a:stretch>
              <a:fillRect/>
            </a:stretch>
          </p:blipFill>
          <p:spPr>
            <a:xfrm>
              <a:off x="256228" y="178479"/>
              <a:ext cx="262964" cy="262964"/>
            </a:xfrm>
            <a:prstGeom prst="rect">
              <a:avLst/>
            </a:prstGeom>
          </p:spPr>
        </p:pic>
      </p:grpSp>
    </p:spTree>
    <p:extLst>
      <p:ext uri="{BB962C8B-B14F-4D97-AF65-F5344CB8AC3E}">
        <p14:creationId xmlns:p14="http://schemas.microsoft.com/office/powerpoint/2010/main" val="58121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0"/>
          <p:cNvSpPr txBox="1">
            <a:spLocks noGrp="1"/>
          </p:cNvSpPr>
          <p:nvPr>
            <p:ph type="body" idx="1"/>
          </p:nvPr>
        </p:nvSpPr>
        <p:spPr>
          <a:xfrm>
            <a:off x="311700" y="1457275"/>
            <a:ext cx="3999900" cy="35208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buSzPts val="2400"/>
            </a:pPr>
            <a:r>
              <a:rPr lang="zh-TW" alt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a:t>
            </a:r>
            <a:r>
              <a:rPr 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目標與願望</a:t>
            </a:r>
            <a:r>
              <a:rPr lang="zh-TW" alt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lvl="0" indent="0" algn="l" rtl="0">
              <a:lnSpc>
                <a:spcPct val="115000"/>
              </a:lnSpc>
              <a:spcBef>
                <a:spcPts val="1600"/>
              </a:spcBef>
              <a:spcAft>
                <a:spcPts val="0"/>
              </a:spcAft>
              <a:buSzPts val="14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根據前頁資料，列出你的組員想要/需要什麼？</a:t>
            </a:r>
            <a:b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0" lvl="0" indent="0" algn="l" rtl="0">
              <a:lnSpc>
                <a:spcPct val="115000"/>
              </a:lnSpc>
              <a:spcBef>
                <a:spcPts val="1600"/>
              </a:spcBef>
              <a:spcAft>
                <a:spcPts val="0"/>
              </a:spcAft>
              <a:buSzPts val="2400"/>
              <a:buFont typeface="Microsoft JhengHei"/>
              <a:buNone/>
            </a:pPr>
            <a:r>
              <a:rPr 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＊＊洞見＊＊</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endParaRPr lang="en-US" alt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lvl="0" indent="0" algn="l" rtl="0">
              <a:lnSpc>
                <a:spcPct val="115000"/>
              </a:lnSpc>
              <a:spcBef>
                <a:spcPts val="1600"/>
              </a:spcBef>
              <a:spcAft>
                <a:spcPts val="0"/>
              </a:spcAft>
              <a:buSzPts val="24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（從組員分享訊息中，嘗試推論一些他沒提及的點？）</a:t>
            </a:r>
            <a:b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FF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01" name="Google Shape;201;p10"/>
          <p:cNvSpPr txBox="1">
            <a:spLocks noGrp="1"/>
          </p:cNvSpPr>
          <p:nvPr>
            <p:ph type="body" idx="2"/>
          </p:nvPr>
        </p:nvSpPr>
        <p:spPr>
          <a:xfrm>
            <a:off x="4832400" y="1457275"/>
            <a:ext cx="3999900" cy="35208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組員姓名/描述</a:t>
            </a:r>
            <a:endParaRPr>
              <a:latin typeface="PingFang TC Light" panose="020B0300000000000000" pitchFamily="34" charset="-120"/>
              <a:ea typeface="PingFang TC Light" panose="020B0300000000000000" pitchFamily="34" charset="-120"/>
            </a:endParaRPr>
          </a:p>
          <a:p>
            <a:pPr marL="0" lvl="0" indent="0" algn="l" rtl="0">
              <a:lnSpc>
                <a:spcPct val="115000"/>
              </a:lnSpc>
              <a:spcBef>
                <a:spcPts val="1600"/>
              </a:spcBef>
              <a:spcAft>
                <a:spcPts val="0"/>
              </a:spcAft>
              <a:buSzPts val="1400"/>
              <a:buFont typeface="Microsoft JhengHei"/>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想要/需要______________________________</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                                        使用者需要</a:t>
            </a:r>
            <a:endParaRPr>
              <a:latin typeface="PingFang TC Light" panose="020B0300000000000000" pitchFamily="34" charset="-120"/>
              <a:ea typeface="PingFang TC Light" panose="020B0300000000000000" pitchFamily="34" charset="-120"/>
            </a:endParaRPr>
          </a:p>
          <a:p>
            <a:pPr marL="0" lvl="0" indent="0" algn="l" rtl="0">
              <a:lnSpc>
                <a:spcPct val="115000"/>
              </a:lnSpc>
              <a:spcBef>
                <a:spcPts val="1600"/>
              </a:spcBef>
              <a:spcAft>
                <a:spcPts val="0"/>
              </a:spcAft>
              <a:buSzPts val="1400"/>
              <a:buFont typeface="Microsoft JhengHei"/>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因為 (或 但是、出乎意料····)</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                                    洞見</a:t>
            </a:r>
            <a:endParaRPr>
              <a:latin typeface="PingFang TC Light" panose="020B0300000000000000" pitchFamily="34" charset="-120"/>
              <a:ea typeface="PingFang TC Light" panose="020B0300000000000000" pitchFamily="34" charset="-120"/>
            </a:endParaRPr>
          </a:p>
          <a:p>
            <a:pPr marL="0" lvl="0" indent="0" algn="l" rtl="0">
              <a:lnSpc>
                <a:spcPct val="115000"/>
              </a:lnSpc>
              <a:spcBef>
                <a:spcPts val="1600"/>
              </a:spcBef>
              <a:spcAft>
                <a:spcPts val="0"/>
              </a:spcAft>
              <a:buSzPts val="1400"/>
              <a:buFont typeface="Arial"/>
              <a:buNone/>
            </a:pPr>
            <a:endParaRPr>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02" name="Google Shape;202;p10"/>
          <p:cNvSpPr txBox="1"/>
          <p:nvPr/>
        </p:nvSpPr>
        <p:spPr>
          <a:xfrm>
            <a:off x="311700" y="1119804"/>
            <a:ext cx="3999900" cy="230262"/>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FF0000"/>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捕捉</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訪談</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發現(Findings) </a:t>
            </a:r>
            <a:r>
              <a:rPr lang="zh-TW" sz="14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3分鐘</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dirty="0">
              <a:latin typeface="PingFang TC Light" panose="020B0300000000000000" pitchFamily="34" charset="-120"/>
              <a:ea typeface="PingFang TC Light" panose="020B0300000000000000" pitchFamily="34" charset="-120"/>
            </a:endParaRPr>
          </a:p>
        </p:txBody>
      </p:sp>
      <p:sp>
        <p:nvSpPr>
          <p:cNvPr id="203" name="Google Shape;203;p10"/>
          <p:cNvSpPr txBox="1"/>
          <p:nvPr/>
        </p:nvSpPr>
        <p:spPr>
          <a:xfrm>
            <a:off x="4832400" y="1138250"/>
            <a:ext cx="3999900" cy="318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Microsoft JhengHei"/>
              <a:buNone/>
            </a:pPr>
            <a:r>
              <a:rPr lang="zh-TW" sz="18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採用設計觀點 (POV) </a:t>
            </a:r>
            <a:r>
              <a:rPr lang="zh-TW" sz="14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t>3分鐘 </a:t>
            </a:r>
            <a:endParaRPr>
              <a:latin typeface="PingFang TC Light" panose="020B0300000000000000" pitchFamily="34" charset="-120"/>
              <a:ea typeface="PingFang TC Light" panose="020B0300000000000000" pitchFamily="34" charset="-120"/>
            </a:endParaRPr>
          </a:p>
        </p:txBody>
      </p:sp>
      <p:sp>
        <p:nvSpPr>
          <p:cNvPr id="12" name="文字方塊 11">
            <a:extLst>
              <a:ext uri="{FF2B5EF4-FFF2-40B4-BE49-F238E27FC236}">
                <a16:creationId xmlns:a16="http://schemas.microsoft.com/office/drawing/2014/main" id="{A418E63F-53DB-E14A-A904-D739444B38B7}"/>
              </a:ext>
            </a:extLst>
          </p:cNvPr>
          <p:cNvSpPr txBox="1"/>
          <p:nvPr/>
        </p:nvSpPr>
        <p:spPr>
          <a:xfrm>
            <a:off x="264678" y="310177"/>
            <a:ext cx="3409908"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3.</a:t>
            </a:r>
            <a:r>
              <a:rPr kumimoji="1" lang="zh-TW" altLang="en-US" sz="3200" dirty="0">
                <a:latin typeface="PingFang TC Light" panose="020B0300000000000000" pitchFamily="34" charset="-120"/>
                <a:ea typeface="PingFang TC Light" panose="020B0300000000000000" pitchFamily="34" charset="-120"/>
              </a:rPr>
              <a:t>捕捉發現與洞見</a:t>
            </a:r>
          </a:p>
        </p:txBody>
      </p:sp>
      <p:sp>
        <p:nvSpPr>
          <p:cNvPr id="15" name="Google Shape;208;p10">
            <a:extLst>
              <a:ext uri="{FF2B5EF4-FFF2-40B4-BE49-F238E27FC236}">
                <a16:creationId xmlns:a16="http://schemas.microsoft.com/office/drawing/2014/main" id="{5E6E9202-135B-7C4B-AA54-5D59345ED2D3}"/>
              </a:ext>
            </a:extLst>
          </p:cNvPr>
          <p:cNvSpPr/>
          <p:nvPr/>
        </p:nvSpPr>
        <p:spPr>
          <a:xfrm>
            <a:off x="311700" y="763891"/>
            <a:ext cx="837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3</a:t>
            </a:r>
            <a:endParaRPr sz="1800" u="none" strike="noStrike" cap="none" dirty="0">
              <a:solidFill>
                <a:srgbClr val="C00000"/>
              </a:solidFill>
              <a:latin typeface="PingFang TC Light" panose="020B0300000000000000" pitchFamily="34" charset="-120"/>
              <a:ea typeface="PingFang TC Light" panose="020B0300000000000000" pitchFamily="34" charset="-120"/>
              <a:sym typeface="Arial"/>
            </a:endParaRPr>
          </a:p>
        </p:txBody>
      </p:sp>
      <p:sp>
        <p:nvSpPr>
          <p:cNvPr id="16" name="Google Shape;208;p10">
            <a:extLst>
              <a:ext uri="{FF2B5EF4-FFF2-40B4-BE49-F238E27FC236}">
                <a16:creationId xmlns:a16="http://schemas.microsoft.com/office/drawing/2014/main" id="{352AA9C1-51A0-E14C-BE11-6C3EAAAA3EF6}"/>
              </a:ext>
            </a:extLst>
          </p:cNvPr>
          <p:cNvSpPr/>
          <p:nvPr/>
        </p:nvSpPr>
        <p:spPr>
          <a:xfrm>
            <a:off x="4829271" y="763891"/>
            <a:ext cx="837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1800"/>
              <a:buFont typeface="Microsoft JhengHei"/>
              <a:buNone/>
            </a:pPr>
            <a:r>
              <a:rPr lang="zh-TW" sz="1800" u="none" strike="noStrike" cap="none"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步驟4 </a:t>
            </a:r>
            <a:endParaRPr sz="1800" u="none" strike="noStrike" cap="none" dirty="0">
              <a:solidFill>
                <a:srgbClr val="000000"/>
              </a:solidFill>
              <a:latin typeface="PingFang TC Light" panose="020B0300000000000000" pitchFamily="34" charset="-120"/>
              <a:ea typeface="PingFang TC Light" panose="020B0300000000000000" pitchFamily="34" charset="-120"/>
              <a:sym typeface="Arial"/>
            </a:endParaRPr>
          </a:p>
        </p:txBody>
      </p:sp>
      <p:pic>
        <p:nvPicPr>
          <p:cNvPr id="3" name="video 5" descr="video 5">
            <a:hlinkClick r:id="" action="ppaction://media"/>
            <a:extLst>
              <a:ext uri="{FF2B5EF4-FFF2-40B4-BE49-F238E27FC236}">
                <a16:creationId xmlns:a16="http://schemas.microsoft.com/office/drawing/2014/main" id="{146A6E13-089F-364F-9AEF-2169360A5E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922" y="0"/>
            <a:ext cx="1632078" cy="918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1"/>
          <p:cNvSpPr txBox="1">
            <a:spLocks noGrp="1"/>
          </p:cNvSpPr>
          <p:nvPr>
            <p:ph type="body" idx="2"/>
          </p:nvPr>
        </p:nvSpPr>
        <p:spPr>
          <a:xfrm>
            <a:off x="4832400" y="1474209"/>
            <a:ext cx="3999900" cy="3503866"/>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br>
              <a:rPr lang="zh-TW" dirty="0">
                <a:solidFill>
                  <a:srgbClr val="000000"/>
                </a:solidFill>
                <a:latin typeface="Microsoft JhengHei"/>
                <a:ea typeface="Microsoft JhengHei"/>
                <a:cs typeface="Microsoft JhengHei"/>
                <a:sym typeface="Microsoft JhengHei"/>
              </a:rPr>
            </a:br>
            <a:r>
              <a:rPr lang="zh-TW" dirty="0">
                <a:solidFill>
                  <a:srgbClr val="000000"/>
                </a:solidFill>
                <a:latin typeface="Microsoft JhengHei"/>
                <a:ea typeface="Microsoft JhengHei"/>
                <a:cs typeface="Microsoft JhengHei"/>
                <a:sym typeface="Microsoft JhengHei"/>
              </a:rPr>
              <a:t>                     ________________________</a:t>
            </a:r>
            <a:r>
              <a:rPr lang="zh-TW" u="sng" dirty="0">
                <a:solidFill>
                  <a:srgbClr val="000000"/>
                </a:solidFill>
                <a:latin typeface="Microsoft JhengHei"/>
                <a:ea typeface="Microsoft JhengHei"/>
                <a:cs typeface="Microsoft JhengHei"/>
                <a:sym typeface="Microsoft JhengHei"/>
              </a:rPr>
              <a:t>                        </a:t>
            </a:r>
            <a:br>
              <a:rPr lang="zh-TW" dirty="0">
                <a:solidFill>
                  <a:srgbClr val="000000"/>
                </a:solidFill>
                <a:latin typeface="Microsoft JhengHei"/>
                <a:ea typeface="Microsoft JhengHei"/>
                <a:cs typeface="Microsoft JhengHei"/>
                <a:sym typeface="Microsoft JhengHei"/>
              </a:rPr>
            </a:br>
            <a:r>
              <a:rPr lang="zh-TW" dirty="0">
                <a:solidFill>
                  <a:srgbClr val="000000"/>
                </a:solidFill>
                <a:latin typeface="Microsoft JhengHei"/>
                <a:ea typeface="Microsoft JhengHei"/>
                <a:cs typeface="Microsoft JhengHei"/>
                <a:sym typeface="Microsoft JhengHei"/>
              </a:rPr>
              <a:t>                               &lt;組員姓名/描述&gt;</a:t>
            </a:r>
            <a:endParaRPr dirty="0">
              <a:solidFill>
                <a:srgbClr val="000000"/>
              </a:solidFill>
              <a:latin typeface="Microsoft JhengHei"/>
              <a:ea typeface="Microsoft JhengHei"/>
              <a:cs typeface="Microsoft JhengHei"/>
              <a:sym typeface="Microsoft JhengHei"/>
            </a:endParaRPr>
          </a:p>
          <a:p>
            <a:pPr marL="0" lvl="0" indent="0" algn="l" rtl="0">
              <a:lnSpc>
                <a:spcPct val="115000"/>
              </a:lnSpc>
              <a:spcBef>
                <a:spcPts val="1600"/>
              </a:spcBef>
              <a:spcAft>
                <a:spcPts val="0"/>
              </a:spcAft>
              <a:buSzPts val="1400"/>
              <a:buFont typeface="Microsoft JhengHei"/>
              <a:buNone/>
            </a:pPr>
            <a:r>
              <a:rPr lang="zh-TW" dirty="0">
                <a:solidFill>
                  <a:srgbClr val="000000"/>
                </a:solidFill>
                <a:latin typeface="Microsoft JhengHei"/>
                <a:ea typeface="Microsoft JhengHei"/>
                <a:cs typeface="Microsoft JhengHei"/>
                <a:sym typeface="Microsoft JhengHei"/>
              </a:rPr>
              <a:t>      想要/需要______________________________</a:t>
            </a:r>
            <a:br>
              <a:rPr lang="zh-TW" dirty="0">
                <a:solidFill>
                  <a:srgbClr val="000000"/>
                </a:solidFill>
                <a:latin typeface="Microsoft JhengHei"/>
                <a:ea typeface="Microsoft JhengHei"/>
                <a:cs typeface="Microsoft JhengHei"/>
                <a:sym typeface="Microsoft JhengHei"/>
              </a:rPr>
            </a:br>
            <a:r>
              <a:rPr lang="zh-TW" dirty="0">
                <a:solidFill>
                  <a:srgbClr val="000000"/>
                </a:solidFill>
                <a:latin typeface="Microsoft JhengHei"/>
                <a:ea typeface="Microsoft JhengHei"/>
                <a:cs typeface="Microsoft JhengHei"/>
                <a:sym typeface="Microsoft JhengHei"/>
              </a:rPr>
              <a:t>                                  &lt;使用者需要&gt;</a:t>
            </a:r>
            <a:endParaRPr dirty="0">
              <a:solidFill>
                <a:srgbClr val="000000"/>
              </a:solidFill>
              <a:latin typeface="Microsoft JhengHei"/>
              <a:ea typeface="Microsoft JhengHei"/>
              <a:cs typeface="Microsoft JhengHei"/>
              <a:sym typeface="Microsoft JhengHei"/>
            </a:endParaRPr>
          </a:p>
          <a:p>
            <a:pPr marL="0" lvl="0" indent="0" algn="l" rtl="0">
              <a:lnSpc>
                <a:spcPct val="115000"/>
              </a:lnSpc>
              <a:spcBef>
                <a:spcPts val="1600"/>
              </a:spcBef>
              <a:spcAft>
                <a:spcPts val="0"/>
              </a:spcAft>
              <a:buSzPts val="1400"/>
              <a:buFont typeface="Microsoft JhengHei"/>
              <a:buNone/>
            </a:pPr>
            <a:r>
              <a:rPr lang="zh-TW" dirty="0">
                <a:solidFill>
                  <a:srgbClr val="000000"/>
                </a:solidFill>
                <a:latin typeface="Microsoft JhengHei"/>
                <a:ea typeface="Microsoft JhengHei"/>
                <a:cs typeface="Microsoft JhengHei"/>
                <a:sym typeface="Microsoft JhengHei"/>
              </a:rPr>
              <a:t>       因為 (或 但是、出乎意料····)</a:t>
            </a:r>
            <a:br>
              <a:rPr lang="zh-TW" dirty="0">
                <a:solidFill>
                  <a:srgbClr val="000000"/>
                </a:solidFill>
                <a:latin typeface="Microsoft JhengHei"/>
                <a:ea typeface="Microsoft JhengHei"/>
                <a:cs typeface="Microsoft JhengHei"/>
                <a:sym typeface="Microsoft JhengHei"/>
              </a:rPr>
            </a:br>
            <a:br>
              <a:rPr lang="zh-TW" dirty="0">
                <a:solidFill>
                  <a:srgbClr val="000000"/>
                </a:solidFill>
                <a:latin typeface="Microsoft JhengHei"/>
                <a:ea typeface="Microsoft JhengHei"/>
                <a:cs typeface="Microsoft JhengHei"/>
                <a:sym typeface="Microsoft JhengHei"/>
              </a:rPr>
            </a:br>
            <a:r>
              <a:rPr lang="zh-TW" dirty="0">
                <a:solidFill>
                  <a:srgbClr val="000000"/>
                </a:solidFill>
                <a:latin typeface="Microsoft JhengHei"/>
                <a:ea typeface="Microsoft JhengHei"/>
                <a:cs typeface="Microsoft JhengHei"/>
                <a:sym typeface="Microsoft JhengHei"/>
              </a:rPr>
              <a:t>        ______________________________________</a:t>
            </a:r>
            <a:br>
              <a:rPr lang="zh-TW" dirty="0">
                <a:solidFill>
                  <a:srgbClr val="000000"/>
                </a:solidFill>
                <a:latin typeface="Microsoft JhengHei"/>
                <a:ea typeface="Microsoft JhengHei"/>
                <a:cs typeface="Microsoft JhengHei"/>
                <a:sym typeface="Microsoft JhengHei"/>
              </a:rPr>
            </a:br>
            <a:br>
              <a:rPr lang="zh-TW" dirty="0">
                <a:solidFill>
                  <a:srgbClr val="000000"/>
                </a:solidFill>
                <a:latin typeface="Microsoft JhengHei"/>
                <a:ea typeface="Microsoft JhengHei"/>
                <a:cs typeface="Microsoft JhengHei"/>
                <a:sym typeface="Microsoft JhengHei"/>
              </a:rPr>
            </a:br>
            <a:r>
              <a:rPr lang="zh-TW" dirty="0">
                <a:solidFill>
                  <a:srgbClr val="000000"/>
                </a:solidFill>
                <a:latin typeface="Microsoft JhengHei"/>
                <a:ea typeface="Microsoft JhengHei"/>
                <a:cs typeface="Microsoft JhengHei"/>
                <a:sym typeface="Microsoft JhengHei"/>
              </a:rPr>
              <a:t>        ______________________________________</a:t>
            </a:r>
            <a:br>
              <a:rPr lang="zh-TW" dirty="0">
                <a:solidFill>
                  <a:srgbClr val="000000"/>
                </a:solidFill>
                <a:latin typeface="Microsoft JhengHei"/>
                <a:ea typeface="Microsoft JhengHei"/>
                <a:cs typeface="Microsoft JhengHei"/>
                <a:sym typeface="Microsoft JhengHei"/>
              </a:rPr>
            </a:br>
            <a:r>
              <a:rPr lang="zh-TW" dirty="0">
                <a:solidFill>
                  <a:srgbClr val="000000"/>
                </a:solidFill>
                <a:latin typeface="Microsoft JhengHei"/>
                <a:ea typeface="Microsoft JhengHei"/>
                <a:cs typeface="Microsoft JhengHei"/>
                <a:sym typeface="Microsoft JhengHei"/>
              </a:rPr>
              <a:t>                                       &lt;洞見&gt;</a:t>
            </a:r>
            <a:endParaRPr dirty="0">
              <a:solidFill>
                <a:srgbClr val="000000"/>
              </a:solidFill>
              <a:latin typeface="Microsoft JhengHei"/>
              <a:ea typeface="Microsoft JhengHei"/>
              <a:cs typeface="Microsoft JhengHei"/>
              <a:sym typeface="Microsoft JhengHei"/>
            </a:endParaRPr>
          </a:p>
          <a:p>
            <a:pPr marL="0" lvl="0" indent="0" algn="l" rtl="0">
              <a:lnSpc>
                <a:spcPct val="115000"/>
              </a:lnSpc>
              <a:spcBef>
                <a:spcPts val="1600"/>
              </a:spcBef>
              <a:spcAft>
                <a:spcPts val="0"/>
              </a:spcAft>
              <a:buSzPts val="1400"/>
              <a:buFont typeface="Arial"/>
              <a:buNone/>
            </a:pPr>
            <a:endParaRPr dirty="0">
              <a:solidFill>
                <a:srgbClr val="000000"/>
              </a:solidFill>
              <a:latin typeface="Microsoft JhengHei"/>
              <a:ea typeface="Microsoft JhengHei"/>
              <a:cs typeface="Microsoft JhengHei"/>
              <a:sym typeface="Microsoft JhengHei"/>
            </a:endParaRPr>
          </a:p>
        </p:txBody>
      </p:sp>
      <p:pic>
        <p:nvPicPr>
          <p:cNvPr id="565" name="Google Shape;565;p1"/>
          <p:cNvPicPr preferRelativeResize="0"/>
          <p:nvPr/>
        </p:nvPicPr>
        <p:blipFill rotWithShape="1">
          <a:blip r:embed="rId5">
            <a:alphaModFix/>
          </a:blip>
          <a:srcRect/>
          <a:stretch/>
        </p:blipFill>
        <p:spPr>
          <a:xfrm flipH="1">
            <a:off x="5031937" y="1697897"/>
            <a:ext cx="191641" cy="624204"/>
          </a:xfrm>
          <a:prstGeom prst="rect">
            <a:avLst/>
          </a:prstGeom>
          <a:noFill/>
          <a:ln>
            <a:noFill/>
          </a:ln>
        </p:spPr>
      </p:pic>
      <p:sp>
        <p:nvSpPr>
          <p:cNvPr id="11" name="文字方塊 10">
            <a:extLst>
              <a:ext uri="{FF2B5EF4-FFF2-40B4-BE49-F238E27FC236}">
                <a16:creationId xmlns:a16="http://schemas.microsoft.com/office/drawing/2014/main" id="{B5D6D8FE-A96D-E748-A393-EEF4C0FD3F48}"/>
              </a:ext>
            </a:extLst>
          </p:cNvPr>
          <p:cNvSpPr txBox="1"/>
          <p:nvPr/>
        </p:nvSpPr>
        <p:spPr>
          <a:xfrm>
            <a:off x="264678" y="310177"/>
            <a:ext cx="3409908"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4.</a:t>
            </a:r>
            <a:r>
              <a:rPr kumimoji="1" lang="zh-TW" altLang="en-US" sz="3200" dirty="0">
                <a:latin typeface="PingFang TC Light" panose="020B0300000000000000" pitchFamily="34" charset="-120"/>
                <a:ea typeface="PingFang TC Light" panose="020B0300000000000000" pitchFamily="34" charset="-120"/>
              </a:rPr>
              <a:t>整理出設計觀點</a:t>
            </a:r>
          </a:p>
        </p:txBody>
      </p:sp>
      <p:sp>
        <p:nvSpPr>
          <p:cNvPr id="12" name="Google Shape;200;p10">
            <a:extLst>
              <a:ext uri="{FF2B5EF4-FFF2-40B4-BE49-F238E27FC236}">
                <a16:creationId xmlns:a16="http://schemas.microsoft.com/office/drawing/2014/main" id="{9BE57A8A-8627-0E43-AC14-A4B87F058181}"/>
              </a:ext>
            </a:extLst>
          </p:cNvPr>
          <p:cNvSpPr txBox="1">
            <a:spLocks/>
          </p:cNvSpPr>
          <p:nvPr/>
        </p:nvSpPr>
        <p:spPr>
          <a:xfrm>
            <a:off x="311700" y="1457275"/>
            <a:ext cx="3999900" cy="3520800"/>
          </a:xfrm>
          <a:prstGeom prst="rect">
            <a:avLst/>
          </a:prstGeom>
          <a:noFill/>
          <a:ln w="28575" cap="flat" cmpd="sng">
            <a:solidFill>
              <a:schemeClr val="bg1">
                <a:lumMod val="85000"/>
              </a:schemeClr>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buSzPts val="2400"/>
            </a:pPr>
            <a:r>
              <a:rPr lang="zh-TW" altLang="en-US" sz="240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＊＊目標與願望＊＊ </a:t>
            </a:r>
            <a:endPar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spcBef>
                <a:spcPts val="1600"/>
              </a:spcBef>
              <a:buFont typeface="Microsoft JhengHei"/>
              <a:buNone/>
            </a:pPr>
            <a:r>
              <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根據前頁資料，列出你的組員想要</a:t>
            </a:r>
            <a:r>
              <a:rPr lang="en-US" altLang="zh-TW">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需要什麼？</a:t>
            </a:r>
            <a:br>
              <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endPar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spcBef>
                <a:spcPts val="1600"/>
              </a:spcBef>
              <a:buSzPts val="2400"/>
              <a:buFont typeface="Microsoft JhengHei"/>
              <a:buNone/>
            </a:pPr>
            <a:r>
              <a:rPr lang="zh-TW" altLang="en-US" sz="240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＊＊洞見＊＊</a:t>
            </a:r>
            <a:r>
              <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 </a:t>
            </a:r>
          </a:p>
          <a:p>
            <a:pPr marL="0" indent="0">
              <a:spcBef>
                <a:spcPts val="1600"/>
              </a:spcBef>
              <a:buSzPts val="2400"/>
              <a:buFont typeface="Microsoft JhengHei"/>
              <a:buNone/>
            </a:pPr>
            <a:r>
              <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（從組員分享訊息中，嘗試推論一些他沒提及的點？）</a:t>
            </a:r>
            <a:br>
              <a:rPr lang="zh-TW" altLang="en-US">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endParaRPr lang="zh-TW" altLang="en-US"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4" name="Google Shape;202;p10">
            <a:extLst>
              <a:ext uri="{FF2B5EF4-FFF2-40B4-BE49-F238E27FC236}">
                <a16:creationId xmlns:a16="http://schemas.microsoft.com/office/drawing/2014/main" id="{A72D70AD-76FE-BA4B-8A02-C8B4E6F7B994}"/>
              </a:ext>
            </a:extLst>
          </p:cNvPr>
          <p:cNvSpPr txBox="1"/>
          <p:nvPr/>
        </p:nvSpPr>
        <p:spPr>
          <a:xfrm>
            <a:off x="311700" y="1119804"/>
            <a:ext cx="3999900" cy="230262"/>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FF0000"/>
              </a:buClr>
              <a:buSzPts val="1800"/>
              <a:buFont typeface="Microsoft JhengHei"/>
              <a:buNone/>
            </a:pPr>
            <a:r>
              <a:rPr lang="zh-TW"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捕捉訪談發現(Findings) </a:t>
            </a:r>
            <a:r>
              <a:rPr lang="zh-TW" sz="14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3分鐘</a:t>
            </a:r>
            <a:r>
              <a:rPr lang="zh-TW"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chemeClr val="bg1">
                  <a:lumMod val="75000"/>
                </a:schemeClr>
              </a:solidFill>
              <a:latin typeface="PingFang TC Light" panose="020B0300000000000000" pitchFamily="34" charset="-120"/>
              <a:ea typeface="PingFang TC Light" panose="020B0300000000000000" pitchFamily="34" charset="-120"/>
            </a:endParaRPr>
          </a:p>
        </p:txBody>
      </p:sp>
      <p:sp>
        <p:nvSpPr>
          <p:cNvPr id="15" name="Google Shape;203;p10">
            <a:extLst>
              <a:ext uri="{FF2B5EF4-FFF2-40B4-BE49-F238E27FC236}">
                <a16:creationId xmlns:a16="http://schemas.microsoft.com/office/drawing/2014/main" id="{21B0845B-644C-F144-8758-00153D8BD550}"/>
              </a:ext>
            </a:extLst>
          </p:cNvPr>
          <p:cNvSpPr txBox="1"/>
          <p:nvPr/>
        </p:nvSpPr>
        <p:spPr>
          <a:xfrm>
            <a:off x="4832400" y="1138250"/>
            <a:ext cx="3999900" cy="318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Microsoft JhengHei"/>
              <a:buNone/>
            </a:pPr>
            <a:r>
              <a:rPr lang="zh-TW" sz="1800" u="none" strike="noStrike" cap="none"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採用設計觀點 (POV) </a:t>
            </a:r>
            <a:r>
              <a:rPr lang="zh-TW" sz="1400" u="none" strike="noStrike" cap="none"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3分鐘 </a:t>
            </a:r>
            <a:endParaRPr dirty="0">
              <a:solidFill>
                <a:schemeClr val="tx1"/>
              </a:solidFill>
              <a:latin typeface="PingFang TC Light" panose="020B0300000000000000" pitchFamily="34" charset="-120"/>
              <a:ea typeface="PingFang TC Light" panose="020B0300000000000000" pitchFamily="34" charset="-120"/>
            </a:endParaRPr>
          </a:p>
        </p:txBody>
      </p:sp>
      <p:sp>
        <p:nvSpPr>
          <p:cNvPr id="16" name="Google Shape;208;p10">
            <a:extLst>
              <a:ext uri="{FF2B5EF4-FFF2-40B4-BE49-F238E27FC236}">
                <a16:creationId xmlns:a16="http://schemas.microsoft.com/office/drawing/2014/main" id="{61DAFBFD-F574-FD4F-93B4-F3B9C53127AF}"/>
              </a:ext>
            </a:extLst>
          </p:cNvPr>
          <p:cNvSpPr/>
          <p:nvPr/>
        </p:nvSpPr>
        <p:spPr>
          <a:xfrm>
            <a:off x="311700" y="763891"/>
            <a:ext cx="837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1800"/>
              <a:buFont typeface="Microsoft JhengHei"/>
              <a:buNone/>
            </a:pPr>
            <a:r>
              <a:rPr lang="zh-TW"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800"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endParaRPr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sym typeface="Arial"/>
            </a:endParaRPr>
          </a:p>
        </p:txBody>
      </p:sp>
      <p:sp>
        <p:nvSpPr>
          <p:cNvPr id="17" name="Google Shape;208;p10">
            <a:extLst>
              <a:ext uri="{FF2B5EF4-FFF2-40B4-BE49-F238E27FC236}">
                <a16:creationId xmlns:a16="http://schemas.microsoft.com/office/drawing/2014/main" id="{DF09396F-6604-B942-9D03-3F4D69ABF86F}"/>
              </a:ext>
            </a:extLst>
          </p:cNvPr>
          <p:cNvSpPr/>
          <p:nvPr/>
        </p:nvSpPr>
        <p:spPr>
          <a:xfrm>
            <a:off x="4829271" y="763891"/>
            <a:ext cx="837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步驟4 </a:t>
            </a:r>
            <a:endParaRPr sz="1800" u="none" strike="noStrike" cap="none" dirty="0">
              <a:solidFill>
                <a:srgbClr val="C00000"/>
              </a:solidFill>
              <a:latin typeface="PingFang TC Light" panose="020B0300000000000000" pitchFamily="34" charset="-120"/>
              <a:ea typeface="PingFang TC Light" panose="020B0300000000000000" pitchFamily="34" charset="-120"/>
              <a:sym typeface="Arial"/>
            </a:endParaRPr>
          </a:p>
        </p:txBody>
      </p:sp>
      <p:pic>
        <p:nvPicPr>
          <p:cNvPr id="18" name="video 5" descr="video 5">
            <a:hlinkClick r:id="" action="ppaction://media"/>
            <a:extLst>
              <a:ext uri="{FF2B5EF4-FFF2-40B4-BE49-F238E27FC236}">
                <a16:creationId xmlns:a16="http://schemas.microsoft.com/office/drawing/2014/main" id="{7A6DAEAE-E02F-9A49-A86A-7DA4DAC80D5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11922" y="0"/>
            <a:ext cx="1632078" cy="918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2"/>
          <p:cNvSpPr txBox="1">
            <a:spLocks noGrp="1"/>
          </p:cNvSpPr>
          <p:nvPr>
            <p:ph type="body" idx="1"/>
          </p:nvPr>
        </p:nvSpPr>
        <p:spPr>
          <a:xfrm>
            <a:off x="311700" y="1380199"/>
            <a:ext cx="8520600" cy="197209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u="sng"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想要一個在OOOO可以XXXX的皮夾…………</a:t>
            </a: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a:t>
            </a:r>
            <a:r>
              <a:rPr lang="zh-TW" sz="14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請先在左邊先描述你發現與設定的問題)</a:t>
            </a:r>
            <a:endParaRPr dirty="0">
              <a:latin typeface="PingFang TC Light" panose="020B0300000000000000" pitchFamily="34" charset="-120"/>
              <a:ea typeface="PingFang TC Light" panose="020B0300000000000000" pitchFamily="34" charset="-120"/>
            </a:endParaRPr>
          </a:p>
          <a:p>
            <a:pPr marL="0" lvl="0" indent="0" algn="l" rtl="0">
              <a:lnSpc>
                <a:spcPct val="115000"/>
              </a:lnSpc>
              <a:spcBef>
                <a:spcPts val="1600"/>
              </a:spcBef>
              <a:spcAft>
                <a:spcPts val="0"/>
              </a:spcAft>
              <a:buSzPts val="1400"/>
              <a:buFont typeface="Microsoft JhengHei"/>
              <a:buNone/>
            </a:pPr>
            <a:r>
              <a:rPr lang="zh-TW" sz="14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根據這個設定的目標，在下面畫出5個解決方案</a:t>
            </a:r>
            <a:endParaRPr sz="14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28" name="Google Shape;228;p12"/>
          <p:cNvSpPr txBox="1"/>
          <p:nvPr/>
        </p:nvSpPr>
        <p:spPr>
          <a:xfrm>
            <a:off x="261125" y="951667"/>
            <a:ext cx="8270100" cy="43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步驟5</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以</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使用者需求</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為基礎，</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畫(Sketch)</a:t>
            </a:r>
            <a:r>
              <a:rPr lang="zh-TW" sz="1800" u="none" strike="noStrike" cap="none"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出</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至少</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5</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個解決方案  5分鐘</a:t>
            </a:r>
            <a:endParaRPr dirty="0">
              <a:latin typeface="PingFang TC Light" panose="020B0300000000000000" pitchFamily="34" charset="-120"/>
              <a:ea typeface="PingFang TC Light" panose="020B0300000000000000" pitchFamily="34" charset="-120"/>
            </a:endParaRPr>
          </a:p>
        </p:txBody>
      </p:sp>
      <p:sp>
        <p:nvSpPr>
          <p:cNvPr id="229" name="Google Shape;229;p12"/>
          <p:cNvSpPr txBox="1"/>
          <p:nvPr/>
        </p:nvSpPr>
        <p:spPr>
          <a:xfrm>
            <a:off x="311700" y="3299221"/>
            <a:ext cx="8270100" cy="43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Microsoft JhengHei"/>
              <a:buNone/>
            </a:pPr>
            <a:r>
              <a:rPr lang="zh-TW" sz="18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步驟6 方案分享與回饋  10分鐘  </a:t>
            </a:r>
            <a:endParaRPr>
              <a:latin typeface="PingFang TC Light" panose="020B0300000000000000" pitchFamily="34" charset="-120"/>
              <a:ea typeface="PingFang TC Light" panose="020B0300000000000000" pitchFamily="34" charset="-120"/>
            </a:endParaRPr>
          </a:p>
        </p:txBody>
      </p:sp>
      <p:sp>
        <p:nvSpPr>
          <p:cNvPr id="230" name="Google Shape;230;p12"/>
          <p:cNvSpPr txBox="1">
            <a:spLocks noGrp="1"/>
          </p:cNvSpPr>
          <p:nvPr>
            <p:ph type="body" idx="1"/>
          </p:nvPr>
        </p:nvSpPr>
        <p:spPr>
          <a:xfrm>
            <a:off x="311700" y="3666200"/>
            <a:ext cx="8520600" cy="13587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sz="140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(2 人 x 每人5 分鐘)</a:t>
            </a:r>
            <a:endParaRPr>
              <a:latin typeface="PingFang TC Light" panose="020B0300000000000000" pitchFamily="34" charset="-120"/>
              <a:ea typeface="PingFang TC Light" panose="020B0300000000000000" pitchFamily="34" charset="-120"/>
            </a:endParaRPr>
          </a:p>
        </p:txBody>
      </p:sp>
      <p:sp>
        <p:nvSpPr>
          <p:cNvPr id="231" name="Google Shape;231;p12"/>
          <p:cNvSpPr txBox="1">
            <a:spLocks noGrp="1"/>
          </p:cNvSpPr>
          <p:nvPr>
            <p:ph type="body" idx="1"/>
          </p:nvPr>
        </p:nvSpPr>
        <p:spPr>
          <a:xfrm>
            <a:off x="422825"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2" name="Google Shape;232;p12"/>
          <p:cNvSpPr txBox="1">
            <a:spLocks noGrp="1"/>
          </p:cNvSpPr>
          <p:nvPr>
            <p:ph type="body" idx="1"/>
          </p:nvPr>
        </p:nvSpPr>
        <p:spPr>
          <a:xfrm>
            <a:off x="2074250"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3" name="Google Shape;233;p12"/>
          <p:cNvSpPr txBox="1">
            <a:spLocks noGrp="1"/>
          </p:cNvSpPr>
          <p:nvPr>
            <p:ph type="body" idx="1"/>
          </p:nvPr>
        </p:nvSpPr>
        <p:spPr>
          <a:xfrm>
            <a:off x="3725675"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4" name="Google Shape;234;p12"/>
          <p:cNvSpPr txBox="1">
            <a:spLocks noGrp="1"/>
          </p:cNvSpPr>
          <p:nvPr>
            <p:ph type="body" idx="1"/>
          </p:nvPr>
        </p:nvSpPr>
        <p:spPr>
          <a:xfrm>
            <a:off x="5377100"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5" name="Google Shape;235;p12"/>
          <p:cNvSpPr txBox="1">
            <a:spLocks noGrp="1"/>
          </p:cNvSpPr>
          <p:nvPr>
            <p:ph type="body" idx="1"/>
          </p:nvPr>
        </p:nvSpPr>
        <p:spPr>
          <a:xfrm>
            <a:off x="7028525"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Font typeface="Arial"/>
              <a:buNone/>
            </a:pPr>
            <a:r>
              <a:rPr lang="en-US" alt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36" name="Google Shape;236;p12"/>
          <p:cNvSpPr txBox="1"/>
          <p:nvPr/>
        </p:nvSpPr>
        <p:spPr>
          <a:xfrm>
            <a:off x="6144000" y="4685300"/>
            <a:ext cx="2688300" cy="33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Microsoft JhengHei"/>
              <a:buNone/>
            </a:pPr>
            <a:r>
              <a:rPr lang="zh-TW" sz="1400" u="none" strike="noStrike" cap="none">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角色互換 &amp; 輪流訪談</a:t>
            </a:r>
            <a:endParaRPr>
              <a:latin typeface="PingFang TC Light" panose="020B0300000000000000" pitchFamily="34" charset="-120"/>
              <a:ea typeface="PingFang TC Light" panose="020B0300000000000000" pitchFamily="34" charset="-120"/>
            </a:endParaRPr>
          </a:p>
        </p:txBody>
      </p:sp>
      <p:sp>
        <p:nvSpPr>
          <p:cNvPr id="15" name="文字方塊 14">
            <a:extLst>
              <a:ext uri="{FF2B5EF4-FFF2-40B4-BE49-F238E27FC236}">
                <a16:creationId xmlns:a16="http://schemas.microsoft.com/office/drawing/2014/main" id="{3F514C6D-F37F-044E-9E73-1E01203AA46B}"/>
              </a:ext>
            </a:extLst>
          </p:cNvPr>
          <p:cNvSpPr txBox="1"/>
          <p:nvPr/>
        </p:nvSpPr>
        <p:spPr>
          <a:xfrm>
            <a:off x="264678" y="310177"/>
            <a:ext cx="2178802"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5.</a:t>
            </a:r>
            <a:r>
              <a:rPr kumimoji="1" lang="zh-TW" altLang="en-US" sz="3200" dirty="0">
                <a:latin typeface="PingFang TC Light" panose="020B0300000000000000" pitchFamily="34" charset="-120"/>
                <a:ea typeface="PingFang TC Light" panose="020B0300000000000000" pitchFamily="34" charset="-120"/>
              </a:rPr>
              <a:t>發想設計</a:t>
            </a:r>
          </a:p>
        </p:txBody>
      </p:sp>
      <p:pic>
        <p:nvPicPr>
          <p:cNvPr id="5" name="圖片 4">
            <a:extLst>
              <a:ext uri="{FF2B5EF4-FFF2-40B4-BE49-F238E27FC236}">
                <a16:creationId xmlns:a16="http://schemas.microsoft.com/office/drawing/2014/main" id="{B0F6B912-9CF6-6040-AB4B-BE688B4EB49E}"/>
              </a:ext>
            </a:extLst>
          </p:cNvPr>
          <p:cNvPicPr>
            <a:picLocks noChangeAspect="1"/>
          </p:cNvPicPr>
          <p:nvPr/>
        </p:nvPicPr>
        <p:blipFill>
          <a:blip r:embed="rId5"/>
          <a:stretch>
            <a:fillRect/>
          </a:stretch>
        </p:blipFill>
        <p:spPr>
          <a:xfrm>
            <a:off x="807376" y="2409102"/>
            <a:ext cx="724332" cy="724332"/>
          </a:xfrm>
          <a:prstGeom prst="rect">
            <a:avLst/>
          </a:prstGeom>
        </p:spPr>
      </p:pic>
      <p:pic>
        <p:nvPicPr>
          <p:cNvPr id="7" name="圖形 6">
            <a:extLst>
              <a:ext uri="{FF2B5EF4-FFF2-40B4-BE49-F238E27FC236}">
                <a16:creationId xmlns:a16="http://schemas.microsoft.com/office/drawing/2014/main" id="{C5BD6FFE-0875-1847-B634-44EE8E5523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3480" y="2411044"/>
            <a:ext cx="711733" cy="711733"/>
          </a:xfrm>
          <a:prstGeom prst="rect">
            <a:avLst/>
          </a:prstGeom>
        </p:spPr>
      </p:pic>
      <p:pic>
        <p:nvPicPr>
          <p:cNvPr id="11" name="圖形 10">
            <a:extLst>
              <a:ext uri="{FF2B5EF4-FFF2-40B4-BE49-F238E27FC236}">
                <a16:creationId xmlns:a16="http://schemas.microsoft.com/office/drawing/2014/main" id="{C664AF33-EFE8-3742-B377-10D9DDB00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00036" y="2399374"/>
            <a:ext cx="723404" cy="723404"/>
          </a:xfrm>
          <a:prstGeom prst="rect">
            <a:avLst/>
          </a:prstGeom>
        </p:spPr>
      </p:pic>
      <p:pic>
        <p:nvPicPr>
          <p:cNvPr id="13" name="圖形 12">
            <a:extLst>
              <a:ext uri="{FF2B5EF4-FFF2-40B4-BE49-F238E27FC236}">
                <a16:creationId xmlns:a16="http://schemas.microsoft.com/office/drawing/2014/main" id="{6C6E0E07-AF7B-284D-81B9-5CE9DB9E85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24991">
            <a:off x="5763656" y="2655958"/>
            <a:ext cx="462216" cy="462216"/>
          </a:xfrm>
          <a:prstGeom prst="rect">
            <a:avLst/>
          </a:prstGeom>
        </p:spPr>
      </p:pic>
      <p:pic>
        <p:nvPicPr>
          <p:cNvPr id="28" name="圖形 27">
            <a:extLst>
              <a:ext uri="{FF2B5EF4-FFF2-40B4-BE49-F238E27FC236}">
                <a16:creationId xmlns:a16="http://schemas.microsoft.com/office/drawing/2014/main" id="{EF0B7B9A-3998-1F48-AA4D-BACD5135B6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576149">
            <a:off x="6077435" y="2437288"/>
            <a:ext cx="462216" cy="462216"/>
          </a:xfrm>
          <a:prstGeom prst="rect">
            <a:avLst/>
          </a:prstGeom>
        </p:spPr>
      </p:pic>
      <p:pic>
        <p:nvPicPr>
          <p:cNvPr id="2" name="video 4" descr="video 4">
            <a:hlinkClick r:id="" action="ppaction://media"/>
            <a:extLst>
              <a:ext uri="{FF2B5EF4-FFF2-40B4-BE49-F238E27FC236}">
                <a16:creationId xmlns:a16="http://schemas.microsoft.com/office/drawing/2014/main" id="{F9552281-4843-CF49-8876-7651D380853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504758" y="-7241"/>
            <a:ext cx="1639242" cy="921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5" name="Google Shape;245;p13"/>
          <p:cNvSpPr txBox="1">
            <a:spLocks noGrp="1"/>
          </p:cNvSpPr>
          <p:nvPr>
            <p:ph type="body" idx="1"/>
          </p:nvPr>
        </p:nvSpPr>
        <p:spPr>
          <a:xfrm>
            <a:off x="311700" y="1380200"/>
            <a:ext cx="8520600" cy="18708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____________________________________________________</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sz="140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請描述你的問題</a:t>
            </a:r>
            <a:endParaRPr>
              <a:latin typeface="PingFang TC Light" panose="020B0300000000000000" pitchFamily="34" charset="-120"/>
              <a:ea typeface="PingFang TC Light" panose="020B0300000000000000" pitchFamily="34" charset="-120"/>
            </a:endParaRPr>
          </a:p>
        </p:txBody>
      </p:sp>
      <p:sp>
        <p:nvSpPr>
          <p:cNvPr id="246" name="Google Shape;246;p13"/>
          <p:cNvSpPr txBox="1"/>
          <p:nvPr/>
        </p:nvSpPr>
        <p:spPr>
          <a:xfrm>
            <a:off x="311700" y="1012368"/>
            <a:ext cx="8270100" cy="43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Microsoft JhengHei"/>
              <a:buNone/>
            </a:pPr>
            <a:r>
              <a:rPr lang="zh-TW" sz="18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步驟5 為使用者需求，草擬至少5個基本方案  5分鐘</a:t>
            </a:r>
            <a:endParaRPr>
              <a:latin typeface="PingFang TC Light" panose="020B0300000000000000" pitchFamily="34" charset="-120"/>
              <a:ea typeface="PingFang TC Light" panose="020B0300000000000000" pitchFamily="34" charset="-120"/>
            </a:endParaRPr>
          </a:p>
        </p:txBody>
      </p:sp>
      <p:sp>
        <p:nvSpPr>
          <p:cNvPr id="247" name="Google Shape;247;p13"/>
          <p:cNvSpPr txBox="1"/>
          <p:nvPr/>
        </p:nvSpPr>
        <p:spPr>
          <a:xfrm>
            <a:off x="311700" y="3251000"/>
            <a:ext cx="8270100" cy="43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步驟6 </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方案</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分享與回饋  </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10分鐘  </a:t>
            </a:r>
            <a:endParaRPr dirty="0">
              <a:latin typeface="PingFang TC Light" panose="020B0300000000000000" pitchFamily="34" charset="-120"/>
              <a:ea typeface="PingFang TC Light" panose="020B0300000000000000" pitchFamily="34" charset="-120"/>
            </a:endParaRPr>
          </a:p>
        </p:txBody>
      </p:sp>
      <p:sp>
        <p:nvSpPr>
          <p:cNvPr id="248" name="Google Shape;248;p13"/>
          <p:cNvSpPr txBox="1">
            <a:spLocks noGrp="1"/>
          </p:cNvSpPr>
          <p:nvPr>
            <p:ph type="body" idx="1"/>
          </p:nvPr>
        </p:nvSpPr>
        <p:spPr>
          <a:xfrm>
            <a:off x="311700" y="3666200"/>
            <a:ext cx="8520600" cy="13587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sz="140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(2 人 x 每人5 分鐘)</a:t>
            </a:r>
            <a:endParaRPr>
              <a:latin typeface="PingFang TC Light" panose="020B0300000000000000" pitchFamily="34" charset="-120"/>
              <a:ea typeface="PingFang TC Light" panose="020B0300000000000000" pitchFamily="34" charset="-120"/>
            </a:endParaRPr>
          </a:p>
        </p:txBody>
      </p:sp>
      <p:sp>
        <p:nvSpPr>
          <p:cNvPr id="249" name="Google Shape;249;p13"/>
          <p:cNvSpPr txBox="1">
            <a:spLocks noGrp="1"/>
          </p:cNvSpPr>
          <p:nvPr>
            <p:ph type="body" idx="1"/>
          </p:nvPr>
        </p:nvSpPr>
        <p:spPr>
          <a:xfrm>
            <a:off x="422825"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0" name="Google Shape;250;p13"/>
          <p:cNvSpPr txBox="1">
            <a:spLocks noGrp="1"/>
          </p:cNvSpPr>
          <p:nvPr>
            <p:ph type="body" idx="1"/>
          </p:nvPr>
        </p:nvSpPr>
        <p:spPr>
          <a:xfrm>
            <a:off x="2074250"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1" name="Google Shape;251;p13"/>
          <p:cNvSpPr txBox="1">
            <a:spLocks noGrp="1"/>
          </p:cNvSpPr>
          <p:nvPr>
            <p:ph type="body" idx="1"/>
          </p:nvPr>
        </p:nvSpPr>
        <p:spPr>
          <a:xfrm>
            <a:off x="3725675"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2" name="Google Shape;252;p13"/>
          <p:cNvSpPr txBox="1">
            <a:spLocks noGrp="1"/>
          </p:cNvSpPr>
          <p:nvPr>
            <p:ph type="body" idx="1"/>
          </p:nvPr>
        </p:nvSpPr>
        <p:spPr>
          <a:xfrm>
            <a:off x="5377100"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3" name="Google Shape;253;p13"/>
          <p:cNvSpPr txBox="1">
            <a:spLocks noGrp="1"/>
          </p:cNvSpPr>
          <p:nvPr>
            <p:ph type="body" idx="1"/>
          </p:nvPr>
        </p:nvSpPr>
        <p:spPr>
          <a:xfrm>
            <a:off x="7028525"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endParaRPr>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54" name="Google Shape;254;p13"/>
          <p:cNvSpPr txBox="1"/>
          <p:nvPr/>
        </p:nvSpPr>
        <p:spPr>
          <a:xfrm>
            <a:off x="6144000" y="4685300"/>
            <a:ext cx="2688300" cy="33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Microsoft JhengHei"/>
              <a:buNone/>
            </a:pPr>
            <a:r>
              <a:rPr lang="zh-TW" sz="1400" u="none" strike="noStrike" cap="none">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角色互換 &amp; 輪流訪談</a:t>
            </a:r>
            <a:endParaRPr>
              <a:latin typeface="PingFang TC Light" panose="020B0300000000000000" pitchFamily="34" charset="-120"/>
              <a:ea typeface="PingFang TC Light" panose="020B0300000000000000" pitchFamily="34" charset="-120"/>
            </a:endParaRPr>
          </a:p>
        </p:txBody>
      </p:sp>
      <p:sp>
        <p:nvSpPr>
          <p:cNvPr id="256" name="Google Shape;256;p13"/>
          <p:cNvSpPr/>
          <p:nvPr/>
        </p:nvSpPr>
        <p:spPr>
          <a:xfrm>
            <a:off x="1937300" y="3723684"/>
            <a:ext cx="55435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Microsoft JhengHei"/>
              <a:buNone/>
            </a:pPr>
            <a:r>
              <a:rPr lang="zh-TW" sz="1400" u="none" strike="noStrike" cap="none">
                <a:solidFill>
                  <a:schemeClr val="dk1"/>
                </a:solidFill>
                <a:latin typeface="PingFang TC Light" panose="020B0300000000000000" pitchFamily="34" charset="-120"/>
                <a:ea typeface="PingFang TC Light" panose="020B0300000000000000" pitchFamily="34" charset="-120"/>
                <a:cs typeface="Microsoft JhengHei"/>
                <a:sym typeface="Microsoft JhengHei"/>
              </a:rPr>
              <a:t>依據步驟五所提出的5個基本方案與隊友進行說明分享、回饋與討論 </a:t>
            </a:r>
            <a:endParaRPr sz="1400" u="none" strike="noStrike" cap="none">
              <a:solidFill>
                <a:schemeClr val="dk1"/>
              </a:solidFill>
              <a:latin typeface="PingFang TC Light" panose="020B0300000000000000" pitchFamily="34" charset="-120"/>
              <a:ea typeface="PingFang TC Light" panose="020B0300000000000000" pitchFamily="34" charset="-120"/>
              <a:sym typeface="Arial"/>
            </a:endParaRPr>
          </a:p>
        </p:txBody>
      </p:sp>
      <p:sp>
        <p:nvSpPr>
          <p:cNvPr id="16" name="文字方塊 15">
            <a:extLst>
              <a:ext uri="{FF2B5EF4-FFF2-40B4-BE49-F238E27FC236}">
                <a16:creationId xmlns:a16="http://schemas.microsoft.com/office/drawing/2014/main" id="{9D91B191-4B1C-9944-A904-2D86991CDBBA}"/>
              </a:ext>
            </a:extLst>
          </p:cNvPr>
          <p:cNvSpPr txBox="1"/>
          <p:nvPr/>
        </p:nvSpPr>
        <p:spPr>
          <a:xfrm>
            <a:off x="264678" y="310177"/>
            <a:ext cx="3163045" cy="584775"/>
          </a:xfrm>
          <a:prstGeom prst="rect">
            <a:avLst/>
          </a:prstGeom>
          <a:noFill/>
        </p:spPr>
        <p:txBody>
          <a:bodyPr wrap="none" rtlCol="0">
            <a:spAutoFit/>
          </a:bodyPr>
          <a:lstStyle/>
          <a:p>
            <a:r>
              <a:rPr kumimoji="1" lang="zh-TW" altLang="en-US" sz="3200" dirty="0">
                <a:latin typeface="PingFang TC Light" panose="020B0300000000000000" pitchFamily="34" charset="-120"/>
                <a:ea typeface="PingFang TC Light" panose="020B0300000000000000" pitchFamily="34" charset="-120"/>
              </a:rPr>
              <a:t>６</a:t>
            </a:r>
            <a:r>
              <a:rPr kumimoji="1" lang="en-US" altLang="zh-TW" sz="3200" dirty="0">
                <a:latin typeface="PingFang TC Light" panose="020B0300000000000000" pitchFamily="34" charset="-120"/>
                <a:ea typeface="PingFang TC Light" panose="020B0300000000000000" pitchFamily="34" charset="-120"/>
              </a:rPr>
              <a:t>.</a:t>
            </a:r>
            <a:r>
              <a:rPr kumimoji="1" lang="zh-TW" altLang="en-US" sz="3200" dirty="0">
                <a:latin typeface="PingFang TC Light" panose="020B0300000000000000" pitchFamily="34" charset="-120"/>
                <a:ea typeface="PingFang TC Light" panose="020B0300000000000000" pitchFamily="34" charset="-120"/>
              </a:rPr>
              <a:t>分享回饋修正</a:t>
            </a:r>
          </a:p>
        </p:txBody>
      </p:sp>
      <p:pic>
        <p:nvPicPr>
          <p:cNvPr id="6" name="video 6" descr="video 6">
            <a:hlinkClick r:id="" action="ppaction://media"/>
            <a:extLst>
              <a:ext uri="{FF2B5EF4-FFF2-40B4-BE49-F238E27FC236}">
                <a16:creationId xmlns:a16="http://schemas.microsoft.com/office/drawing/2014/main" id="{A9A1E0E1-9094-F142-B0BD-98BE7C9031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4089" y="-9331"/>
            <a:ext cx="1639242" cy="921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14"/>
          <p:cNvSpPr txBox="1">
            <a:spLocks noGrp="1"/>
          </p:cNvSpPr>
          <p:nvPr>
            <p:ph type="body" idx="1"/>
          </p:nvPr>
        </p:nvSpPr>
        <p:spPr>
          <a:xfrm>
            <a:off x="311700" y="1631071"/>
            <a:ext cx="8520600" cy="30480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sz="1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畫(Sketch)出</a:t>
            </a:r>
            <a:r>
              <a:rPr lang="zh-TW" sz="14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偉大想法，畫的越詳細越好!</a:t>
            </a:r>
            <a:endParaRPr dirty="0">
              <a:latin typeface="PingFang TC Light" panose="020B0300000000000000" pitchFamily="34" charset="-120"/>
              <a:ea typeface="PingFang TC Light" panose="020B0300000000000000" pitchFamily="34" charset="-120"/>
            </a:endParaRPr>
          </a:p>
        </p:txBody>
      </p:sp>
      <p:sp>
        <p:nvSpPr>
          <p:cNvPr id="263" name="Google Shape;263;p14"/>
          <p:cNvSpPr txBox="1"/>
          <p:nvPr/>
        </p:nvSpPr>
        <p:spPr>
          <a:xfrm>
            <a:off x="254557" y="1123176"/>
            <a:ext cx="66570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Microsoft JhengHei"/>
              <a:buNone/>
            </a:pP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反思與產生</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1個新的方案 </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3分鐘</a:t>
            </a:r>
            <a:endParaRPr dirty="0">
              <a:latin typeface="PingFang TC Light" panose="020B0300000000000000" pitchFamily="34" charset="-120"/>
              <a:ea typeface="PingFang TC Light" panose="020B0300000000000000" pitchFamily="34" charset="-120"/>
            </a:endParaRPr>
          </a:p>
        </p:txBody>
      </p:sp>
      <p:sp>
        <p:nvSpPr>
          <p:cNvPr id="266" name="Google Shape;266;p14"/>
          <p:cNvSpPr/>
          <p:nvPr/>
        </p:nvSpPr>
        <p:spPr>
          <a:xfrm>
            <a:off x="254557" y="898082"/>
            <a:ext cx="8418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步驟7 </a:t>
            </a:r>
            <a:endParaRPr sz="1800" u="none" strike="noStrike" cap="none" dirty="0">
              <a:solidFill>
                <a:srgbClr val="C00000"/>
              </a:solidFill>
              <a:latin typeface="PingFang TC Light" panose="020B0300000000000000" pitchFamily="34" charset="-120"/>
              <a:ea typeface="PingFang TC Light" panose="020B0300000000000000" pitchFamily="34" charset="-120"/>
              <a:sym typeface="Arial"/>
            </a:endParaRPr>
          </a:p>
        </p:txBody>
      </p:sp>
      <p:sp>
        <p:nvSpPr>
          <p:cNvPr id="8" name="文字方塊 7">
            <a:extLst>
              <a:ext uri="{FF2B5EF4-FFF2-40B4-BE49-F238E27FC236}">
                <a16:creationId xmlns:a16="http://schemas.microsoft.com/office/drawing/2014/main" id="{A6BC114E-E4FF-2A47-81B0-45FF7135F7F0}"/>
              </a:ext>
            </a:extLst>
          </p:cNvPr>
          <p:cNvSpPr txBox="1"/>
          <p:nvPr/>
        </p:nvSpPr>
        <p:spPr>
          <a:xfrm>
            <a:off x="264678" y="310177"/>
            <a:ext cx="3796232"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7.</a:t>
            </a:r>
            <a:r>
              <a:rPr kumimoji="1" lang="zh-TW" altLang="en-US" sz="3200" dirty="0">
                <a:latin typeface="PingFang TC Light" panose="020B0300000000000000" pitchFamily="34" charset="-120"/>
                <a:ea typeface="PingFang TC Light" panose="020B0300000000000000" pitchFamily="34" charset="-120"/>
              </a:rPr>
              <a:t>根據回饋不斷迭代</a:t>
            </a:r>
          </a:p>
        </p:txBody>
      </p:sp>
      <p:pic>
        <p:nvPicPr>
          <p:cNvPr id="10" name="video 5" descr="video 5">
            <a:hlinkClick r:id="" action="ppaction://media"/>
            <a:extLst>
              <a:ext uri="{FF2B5EF4-FFF2-40B4-BE49-F238E27FC236}">
                <a16:creationId xmlns:a16="http://schemas.microsoft.com/office/drawing/2014/main" id="{A2129227-12C3-3249-9A21-FE7F039571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922" y="0"/>
            <a:ext cx="1632078" cy="918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15"/>
          <p:cNvSpPr txBox="1">
            <a:spLocks noGrp="1"/>
          </p:cNvSpPr>
          <p:nvPr>
            <p:ph type="body" idx="1"/>
          </p:nvPr>
        </p:nvSpPr>
        <p:spPr>
          <a:xfrm>
            <a:off x="311700" y="1335424"/>
            <a:ext cx="3999900" cy="3462087"/>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實際建構某些能讓組員互動的事物</a:t>
            </a:r>
            <a:endParaRPr lang="en-US" alt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0" lvl="0" indent="0" algn="l" rtl="0">
              <a:lnSpc>
                <a:spcPct val="115000"/>
              </a:lnSpc>
              <a:spcBef>
                <a:spcPts val="0"/>
              </a:spcBef>
              <a:spcAft>
                <a:spcPts val="0"/>
              </a:spcAft>
              <a:buSzPts val="1400"/>
              <a:buFont typeface="Microsoft JhengHei"/>
              <a:buNone/>
            </a:pP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(動手製作出你設計的原型-Prototype)</a:t>
            </a:r>
            <a:endParaRPr dirty="0">
              <a:solidFill>
                <a:srgbClr val="C00000"/>
              </a:solidFill>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SzPts val="1400"/>
              <a:buFont typeface="Arial"/>
              <a:buChar char="•"/>
            </a:pP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要有</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功能</a:t>
            </a: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(晶片位置、防盜功能…..)</a:t>
            </a:r>
            <a:endParaRPr dirty="0">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SzPts val="1400"/>
              <a:buFont typeface="Arial"/>
              <a:buChar char="•"/>
            </a:pP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要可以</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操作</a:t>
            </a: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(可以打開，可以折疊…)</a:t>
            </a:r>
            <a:endParaRPr dirty="0">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SzPts val="1400"/>
              <a:buFont typeface="Arial"/>
              <a:buChar char="•"/>
            </a:pP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要</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具體呈現</a:t>
            </a: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(呈現越細節越好)</a:t>
            </a:r>
            <a:endParaRPr dirty="0">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SzPts val="1400"/>
              <a:buFont typeface="Arial"/>
              <a:buChar char="•"/>
            </a:pP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哪裡是什麼功能就要表現出來？(</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摺出來、畫出來</a:t>
            </a:r>
            <a:r>
              <a:rPr lang="zh-TW"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a:t>
            </a:r>
            <a:endParaRPr dirty="0">
              <a:latin typeface="PingFang TC Light" panose="020B0300000000000000" pitchFamily="34" charset="-120"/>
              <a:ea typeface="PingFang TC Light" panose="020B0300000000000000" pitchFamily="34" charset="-120"/>
            </a:endParaRPr>
          </a:p>
        </p:txBody>
      </p:sp>
      <p:sp>
        <p:nvSpPr>
          <p:cNvPr id="273" name="Google Shape;273;p15"/>
          <p:cNvSpPr txBox="1">
            <a:spLocks noGrp="1"/>
          </p:cNvSpPr>
          <p:nvPr>
            <p:ph type="body" idx="2"/>
          </p:nvPr>
        </p:nvSpPr>
        <p:spPr>
          <a:xfrm>
            <a:off x="4832400" y="1335475"/>
            <a:ext cx="3999900" cy="3462036"/>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Arial"/>
              <a:buNone/>
            </a:pPr>
            <a:endParaRPr>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74" name="Google Shape;274;p15"/>
          <p:cNvSpPr txBox="1"/>
          <p:nvPr/>
        </p:nvSpPr>
        <p:spPr>
          <a:xfrm>
            <a:off x="4896075" y="1082563"/>
            <a:ext cx="5610600" cy="115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Arial"/>
              <a:buNone/>
            </a:pPr>
            <a:r>
              <a:rPr lang="zh-TW" sz="1800" b="0" i="0" u="none" strike="noStrike" cap="none">
                <a:solidFill>
                  <a:srgbClr val="BFBFBF"/>
                </a:solidFill>
                <a:latin typeface="Arial"/>
                <a:ea typeface="Arial"/>
                <a:cs typeface="Arial"/>
                <a:sym typeface="Arial"/>
              </a:rPr>
              <a:t>步驟9 方案分享與意見回饋 </a:t>
            </a:r>
            <a:r>
              <a:rPr lang="zh-TW" sz="1400" b="0" i="0" u="none" strike="noStrike" cap="none">
                <a:solidFill>
                  <a:srgbClr val="BFBFBF"/>
                </a:solidFill>
                <a:latin typeface="Arial"/>
                <a:ea typeface="Arial"/>
                <a:cs typeface="Arial"/>
                <a:sym typeface="Arial"/>
              </a:rPr>
              <a:t>8分鐘</a:t>
            </a:r>
            <a:endParaRPr/>
          </a:p>
        </p:txBody>
      </p:sp>
      <p:sp>
        <p:nvSpPr>
          <p:cNvPr id="276" name="Google Shape;276;p15"/>
          <p:cNvSpPr txBox="1">
            <a:spLocks noGrp="1"/>
          </p:cNvSpPr>
          <p:nvPr>
            <p:ph type="body" idx="2"/>
          </p:nvPr>
        </p:nvSpPr>
        <p:spPr>
          <a:xfrm>
            <a:off x="4948925" y="14161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可行的地方</a:t>
            </a:r>
            <a:endParaRPr dirty="0">
              <a:latin typeface="PingFang TC Light" panose="020B0300000000000000" pitchFamily="34" charset="-120"/>
              <a:ea typeface="PingFang TC Light" panose="020B0300000000000000" pitchFamily="34" charset="-120"/>
            </a:endParaRPr>
          </a:p>
        </p:txBody>
      </p:sp>
      <p:sp>
        <p:nvSpPr>
          <p:cNvPr id="277" name="Google Shape;277;p15"/>
          <p:cNvSpPr txBox="1">
            <a:spLocks noGrp="1"/>
          </p:cNvSpPr>
          <p:nvPr>
            <p:ph type="body" idx="2"/>
          </p:nvPr>
        </p:nvSpPr>
        <p:spPr>
          <a:xfrm>
            <a:off x="6907525" y="14161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可以改進的地方</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endParaRPr>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78" name="Google Shape;278;p15"/>
          <p:cNvSpPr txBox="1">
            <a:spLocks noGrp="1"/>
          </p:cNvSpPr>
          <p:nvPr>
            <p:ph type="body" idx="2"/>
          </p:nvPr>
        </p:nvSpPr>
        <p:spPr>
          <a:xfrm>
            <a:off x="4966250" y="29050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問題</a:t>
            </a:r>
            <a:endParaRPr>
              <a:latin typeface="PingFang TC Light" panose="020B0300000000000000" pitchFamily="34" charset="-120"/>
              <a:ea typeface="PingFang TC Light" panose="020B0300000000000000" pitchFamily="34" charset="-120"/>
            </a:endParaRPr>
          </a:p>
        </p:txBody>
      </p:sp>
      <p:sp>
        <p:nvSpPr>
          <p:cNvPr id="279" name="Google Shape;279;p15"/>
          <p:cNvSpPr txBox="1">
            <a:spLocks noGrp="1"/>
          </p:cNvSpPr>
          <p:nvPr>
            <p:ph type="body" idx="2"/>
          </p:nvPr>
        </p:nvSpPr>
        <p:spPr>
          <a:xfrm>
            <a:off x="6924850" y="29050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想法</a:t>
            </a:r>
            <a:b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endParaRPr>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80" name="Google Shape;280;p15"/>
          <p:cNvSpPr txBox="1"/>
          <p:nvPr/>
        </p:nvSpPr>
        <p:spPr>
          <a:xfrm>
            <a:off x="4832400" y="4856376"/>
            <a:ext cx="3000000" cy="1830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BFBFBF"/>
              </a:buClr>
              <a:buSzPts val="1400"/>
              <a:buFont typeface="Microsoft JhengHei"/>
              <a:buNone/>
            </a:pPr>
            <a:r>
              <a:rPr lang="zh-TW" sz="1400" u="none" strike="noStrike" cap="none"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(2 人 x 每人4 分鐘)</a:t>
            </a:r>
            <a:endParaRPr dirty="0">
              <a:latin typeface="PingFang TC Light" panose="020B0300000000000000" pitchFamily="34" charset="-120"/>
              <a:ea typeface="PingFang TC Light" panose="020B0300000000000000" pitchFamily="34" charset="-120"/>
            </a:endParaRPr>
          </a:p>
        </p:txBody>
      </p:sp>
      <p:sp>
        <p:nvSpPr>
          <p:cNvPr id="282" name="Google Shape;282;p15"/>
          <p:cNvSpPr/>
          <p:nvPr/>
        </p:nvSpPr>
        <p:spPr>
          <a:xfrm>
            <a:off x="311700" y="955797"/>
            <a:ext cx="3999900" cy="646290"/>
          </a:xfrm>
          <a:prstGeom prst="rect">
            <a:avLst/>
          </a:prstGeom>
          <a:noFill/>
          <a:ln>
            <a:noFill/>
          </a:ln>
        </p:spPr>
        <p:txBody>
          <a:bodyPr spcFirstLastPara="1" wrap="square" lIns="91425" tIns="45700" rIns="91425" bIns="45700" anchor="t" anchorCtr="0">
            <a:spAutoFit/>
          </a:bodyPr>
          <a:lstStyle/>
          <a:p>
            <a:pPr>
              <a:buSzPts val="1800"/>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步驟8</a:t>
            </a:r>
            <a:r>
              <a:rPr lang="zh-TW" altLang="en-US"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動手</a:t>
            </a:r>
            <a:r>
              <a:rPr lang="zh-TW" altLang="en-US" sz="1800" dirty="0">
                <a:latin typeface="PingFang TC Light" panose="020B0300000000000000" pitchFamily="34" charset="-120"/>
                <a:ea typeface="PingFang TC Light" panose="020B0300000000000000" pitchFamily="34" charset="-120"/>
                <a:cs typeface="Microsoft JhengHei"/>
                <a:sym typeface="Microsoft JhengHei"/>
              </a:rPr>
              <a:t>建構最終的</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解決方案 </a:t>
            </a:r>
            <a:r>
              <a:rPr lang="en-US" altLang="zh-TW" dirty="0">
                <a:latin typeface="PingFang TC Light" panose="020B0300000000000000" pitchFamily="34" charset="-120"/>
                <a:ea typeface="PingFang TC Light" panose="020B0300000000000000" pitchFamily="34" charset="-120"/>
                <a:cs typeface="Microsoft JhengHei"/>
                <a:sym typeface="Microsoft JhengHei"/>
              </a:rPr>
              <a:t>7</a:t>
            </a:r>
            <a:r>
              <a:rPr lang="zh-TW" altLang="en-US" dirty="0">
                <a:latin typeface="PingFang TC Light" panose="020B0300000000000000" pitchFamily="34" charset="-120"/>
                <a:ea typeface="PingFang TC Light" panose="020B0300000000000000" pitchFamily="34" charset="-120"/>
                <a:cs typeface="Microsoft JhengHei"/>
                <a:sym typeface="Microsoft JhengHei"/>
              </a:rPr>
              <a:t>分鐘</a:t>
            </a:r>
            <a:endParaRPr lang="zh-TW" altLang="en-US" sz="1800" dirty="0">
              <a:latin typeface="PingFang TC Light" panose="020B0300000000000000" pitchFamily="34" charset="-120"/>
              <a:ea typeface="PingFang TC Light" panose="020B0300000000000000" pitchFamily="34" charset="-120"/>
            </a:endParaRPr>
          </a:p>
          <a:p>
            <a:pPr marL="0" marR="0" lvl="0" indent="0" algn="l" rtl="0">
              <a:lnSpc>
                <a:spcPct val="100000"/>
              </a:lnSpc>
              <a:spcBef>
                <a:spcPts val="0"/>
              </a:spcBef>
              <a:spcAft>
                <a:spcPts val="0"/>
              </a:spcAft>
              <a:buClr>
                <a:srgbClr val="000000"/>
              </a:buClr>
              <a:buSzPts val="1800"/>
              <a:buFont typeface="Microsoft JhengHei"/>
              <a:buNone/>
            </a:pP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sz="1800" u="none" strike="noStrike" cap="none" dirty="0">
              <a:solidFill>
                <a:srgbClr val="000000"/>
              </a:solidFill>
              <a:latin typeface="PingFang TC Light" panose="020B0300000000000000" pitchFamily="34" charset="-120"/>
              <a:ea typeface="PingFang TC Light" panose="020B0300000000000000" pitchFamily="34" charset="-120"/>
              <a:sym typeface="Arial"/>
            </a:endParaRPr>
          </a:p>
        </p:txBody>
      </p:sp>
      <p:sp>
        <p:nvSpPr>
          <p:cNvPr id="17" name="文字方塊 16">
            <a:extLst>
              <a:ext uri="{FF2B5EF4-FFF2-40B4-BE49-F238E27FC236}">
                <a16:creationId xmlns:a16="http://schemas.microsoft.com/office/drawing/2014/main" id="{EBC5D213-08EC-1246-B7DC-48D4CEDB6977}"/>
              </a:ext>
            </a:extLst>
          </p:cNvPr>
          <p:cNvSpPr txBox="1"/>
          <p:nvPr/>
        </p:nvSpPr>
        <p:spPr>
          <a:xfrm>
            <a:off x="264678" y="310177"/>
            <a:ext cx="1358064"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8.</a:t>
            </a:r>
            <a:r>
              <a:rPr kumimoji="1" lang="zh-TW" altLang="en-US" sz="3200" dirty="0">
                <a:latin typeface="PingFang TC Light" panose="020B0300000000000000" pitchFamily="34" charset="-120"/>
                <a:ea typeface="PingFang TC Light" panose="020B0300000000000000" pitchFamily="34" charset="-120"/>
              </a:rPr>
              <a:t>建構</a:t>
            </a:r>
          </a:p>
        </p:txBody>
      </p:sp>
      <p:pic>
        <p:nvPicPr>
          <p:cNvPr id="5" name="圖形 4">
            <a:extLst>
              <a:ext uri="{FF2B5EF4-FFF2-40B4-BE49-F238E27FC236}">
                <a16:creationId xmlns:a16="http://schemas.microsoft.com/office/drawing/2014/main" id="{C84B71DB-8B49-B842-8E5F-DE1C3B0F3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4671" y="4035860"/>
            <a:ext cx="770971" cy="770971"/>
          </a:xfrm>
          <a:prstGeom prst="rect">
            <a:avLst/>
          </a:prstGeom>
        </p:spPr>
      </p:pic>
      <p:pic>
        <p:nvPicPr>
          <p:cNvPr id="7" name="圖形 6">
            <a:extLst>
              <a:ext uri="{FF2B5EF4-FFF2-40B4-BE49-F238E27FC236}">
                <a16:creationId xmlns:a16="http://schemas.microsoft.com/office/drawing/2014/main" id="{8154CE16-0D2C-9B4D-88BA-42F29337A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5611" y="4015742"/>
            <a:ext cx="651308" cy="651308"/>
          </a:xfrm>
          <a:prstGeom prst="rect">
            <a:avLst/>
          </a:prstGeom>
        </p:spPr>
      </p:pic>
      <p:pic>
        <p:nvPicPr>
          <p:cNvPr id="9" name="圖形 8">
            <a:extLst>
              <a:ext uri="{FF2B5EF4-FFF2-40B4-BE49-F238E27FC236}">
                <a16:creationId xmlns:a16="http://schemas.microsoft.com/office/drawing/2014/main" id="{D0929C69-D6DB-6944-854F-BD85EAEBA2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25281" y="3971676"/>
            <a:ext cx="739861" cy="739861"/>
          </a:xfrm>
          <a:prstGeom prst="rect">
            <a:avLst/>
          </a:prstGeom>
        </p:spPr>
      </p:pic>
      <p:pic>
        <p:nvPicPr>
          <p:cNvPr id="2" name="video 2" descr="video 2">
            <a:hlinkClick r:id="" action="ppaction://media"/>
            <a:extLst>
              <a:ext uri="{FF2B5EF4-FFF2-40B4-BE49-F238E27FC236}">
                <a16:creationId xmlns:a16="http://schemas.microsoft.com/office/drawing/2014/main" id="{1059ECF3-DDE5-3D41-BB56-98716F154FE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514281" y="-7742"/>
            <a:ext cx="1639243" cy="921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p16"/>
          <p:cNvSpPr txBox="1">
            <a:spLocks noGrp="1"/>
          </p:cNvSpPr>
          <p:nvPr>
            <p:ph type="body" idx="1"/>
          </p:nvPr>
        </p:nvSpPr>
        <p:spPr>
          <a:xfrm>
            <a:off x="311700" y="1335425"/>
            <a:ext cx="3999900" cy="3462086"/>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endParaRPr dirty="0">
              <a:latin typeface="PingFang TC Light" panose="020B0300000000000000" pitchFamily="34" charset="-120"/>
              <a:ea typeface="PingFang TC Light" panose="020B0300000000000000" pitchFamily="34" charset="-120"/>
            </a:endParaRPr>
          </a:p>
        </p:txBody>
      </p:sp>
      <p:sp>
        <p:nvSpPr>
          <p:cNvPr id="293" name="Google Shape;293;p16"/>
          <p:cNvSpPr txBox="1">
            <a:spLocks noGrp="1"/>
          </p:cNvSpPr>
          <p:nvPr>
            <p:ph type="body" idx="2"/>
          </p:nvPr>
        </p:nvSpPr>
        <p:spPr>
          <a:xfrm>
            <a:off x="4832400" y="1335475"/>
            <a:ext cx="3999900" cy="3462036"/>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Arial"/>
              <a:buNone/>
            </a:pP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96" name="Google Shape;296;p16"/>
          <p:cNvSpPr txBox="1">
            <a:spLocks noGrp="1"/>
          </p:cNvSpPr>
          <p:nvPr>
            <p:ph type="body" idx="2"/>
          </p:nvPr>
        </p:nvSpPr>
        <p:spPr>
          <a:xfrm>
            <a:off x="4948925" y="14161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可行的地方</a:t>
            </a:r>
            <a:endParaRPr dirty="0">
              <a:latin typeface="PingFang TC Light" panose="020B0300000000000000" pitchFamily="34" charset="-120"/>
              <a:ea typeface="PingFang TC Light" panose="020B0300000000000000" pitchFamily="34" charset="-120"/>
            </a:endParaRPr>
          </a:p>
        </p:txBody>
      </p:sp>
      <p:sp>
        <p:nvSpPr>
          <p:cNvPr id="297" name="Google Shape;297;p16"/>
          <p:cNvSpPr txBox="1">
            <a:spLocks noGrp="1"/>
          </p:cNvSpPr>
          <p:nvPr>
            <p:ph type="body" idx="2"/>
          </p:nvPr>
        </p:nvSpPr>
        <p:spPr>
          <a:xfrm>
            <a:off x="6907525" y="14161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可以改進的地方</a:t>
            </a:r>
            <a:b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98" name="Google Shape;298;p16"/>
          <p:cNvSpPr txBox="1">
            <a:spLocks noGrp="1"/>
          </p:cNvSpPr>
          <p:nvPr>
            <p:ph type="body" idx="2"/>
          </p:nvPr>
        </p:nvSpPr>
        <p:spPr>
          <a:xfrm>
            <a:off x="4966250" y="29050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問題</a:t>
            </a:r>
            <a:endParaRPr>
              <a:latin typeface="PingFang TC Light" panose="020B0300000000000000" pitchFamily="34" charset="-120"/>
              <a:ea typeface="PingFang TC Light" panose="020B0300000000000000" pitchFamily="34" charset="-120"/>
            </a:endParaRPr>
          </a:p>
        </p:txBody>
      </p:sp>
      <p:sp>
        <p:nvSpPr>
          <p:cNvPr id="299" name="Google Shape;299;p16"/>
          <p:cNvSpPr txBox="1">
            <a:spLocks noGrp="1"/>
          </p:cNvSpPr>
          <p:nvPr>
            <p:ph type="body" idx="2"/>
          </p:nvPr>
        </p:nvSpPr>
        <p:spPr>
          <a:xfrm>
            <a:off x="6924850" y="29050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想法</a:t>
            </a:r>
            <a:b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6" name="Google Shape;274;p15">
            <a:extLst>
              <a:ext uri="{FF2B5EF4-FFF2-40B4-BE49-F238E27FC236}">
                <a16:creationId xmlns:a16="http://schemas.microsoft.com/office/drawing/2014/main" id="{62F68157-BC4B-564C-866B-F7F6D8F324E3}"/>
              </a:ext>
            </a:extLst>
          </p:cNvPr>
          <p:cNvSpPr txBox="1"/>
          <p:nvPr/>
        </p:nvSpPr>
        <p:spPr>
          <a:xfrm>
            <a:off x="4896075" y="1082563"/>
            <a:ext cx="5610600" cy="115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Arial"/>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sym typeface="Arial"/>
              </a:rPr>
              <a:t>步驟9 </a:t>
            </a:r>
            <a:r>
              <a:rPr lang="zh-TW" sz="1800" u="none" strike="noStrike" cap="none" dirty="0">
                <a:solidFill>
                  <a:schemeClr val="tx1"/>
                </a:solidFill>
                <a:latin typeface="PingFang TC Light" panose="020B0300000000000000" pitchFamily="34" charset="-120"/>
                <a:ea typeface="PingFang TC Light" panose="020B0300000000000000" pitchFamily="34" charset="-120"/>
                <a:sym typeface="Arial"/>
              </a:rPr>
              <a:t>方案分享與意見回饋 </a:t>
            </a:r>
            <a:r>
              <a:rPr lang="zh-TW" sz="1400" u="none" strike="noStrike" cap="none" dirty="0">
                <a:solidFill>
                  <a:schemeClr val="tx1"/>
                </a:solidFill>
                <a:latin typeface="PingFang TC Light" panose="020B0300000000000000" pitchFamily="34" charset="-120"/>
                <a:ea typeface="PingFang TC Light" panose="020B0300000000000000" pitchFamily="34" charset="-120"/>
                <a:sym typeface="Arial"/>
              </a:rPr>
              <a:t>8分鐘</a:t>
            </a:r>
            <a:endParaRPr dirty="0">
              <a:solidFill>
                <a:schemeClr val="tx1"/>
              </a:solidFill>
              <a:latin typeface="PingFang TC Light" panose="020B0300000000000000" pitchFamily="34" charset="-120"/>
              <a:ea typeface="PingFang TC Light" panose="020B0300000000000000" pitchFamily="34" charset="-120"/>
            </a:endParaRPr>
          </a:p>
        </p:txBody>
      </p:sp>
      <p:sp>
        <p:nvSpPr>
          <p:cNvPr id="17" name="Google Shape;282;p15">
            <a:extLst>
              <a:ext uri="{FF2B5EF4-FFF2-40B4-BE49-F238E27FC236}">
                <a16:creationId xmlns:a16="http://schemas.microsoft.com/office/drawing/2014/main" id="{60EF2CD0-D1B5-3A42-9FA8-206DC4501A1F}"/>
              </a:ext>
            </a:extLst>
          </p:cNvPr>
          <p:cNvSpPr/>
          <p:nvPr/>
        </p:nvSpPr>
        <p:spPr>
          <a:xfrm>
            <a:off x="311700" y="955797"/>
            <a:ext cx="3999900" cy="646290"/>
          </a:xfrm>
          <a:prstGeom prst="rect">
            <a:avLst/>
          </a:prstGeom>
          <a:noFill/>
          <a:ln>
            <a:noFill/>
          </a:ln>
        </p:spPr>
        <p:txBody>
          <a:bodyPr spcFirstLastPara="1" wrap="square" lIns="91425" tIns="45700" rIns="91425" bIns="45700" anchor="t" anchorCtr="0">
            <a:spAutoFit/>
          </a:bodyPr>
          <a:lstStyle/>
          <a:p>
            <a:pPr>
              <a:buSzPts val="1800"/>
            </a:pPr>
            <a:r>
              <a:rPr lang="zh-TW"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步驟8</a:t>
            </a:r>
            <a:r>
              <a:rPr lang="zh-TW" altLang="en-US"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 </a:t>
            </a:r>
            <a:r>
              <a:rPr lang="zh-TW" altLang="en-US" sz="1800"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動手建構最終的解決方案 </a:t>
            </a:r>
            <a:r>
              <a:rPr lang="en-US" altLang="zh-TW"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7</a:t>
            </a:r>
            <a:r>
              <a:rPr lang="zh-TW" altLang="en-US"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endParaRPr lang="zh-TW" altLang="en-US" sz="1800" dirty="0">
              <a:solidFill>
                <a:schemeClr val="bg1">
                  <a:lumMod val="75000"/>
                </a:schemeClr>
              </a:solidFill>
              <a:latin typeface="PingFang TC Light" panose="020B0300000000000000" pitchFamily="34" charset="-120"/>
              <a:ea typeface="PingFang TC Light" panose="020B0300000000000000" pitchFamily="34" charset="-120"/>
            </a:endParaRPr>
          </a:p>
          <a:p>
            <a:pPr marL="0" marR="0" lvl="0" indent="0" algn="l" rtl="0">
              <a:lnSpc>
                <a:spcPct val="100000"/>
              </a:lnSpc>
              <a:spcBef>
                <a:spcPts val="0"/>
              </a:spcBef>
              <a:spcAft>
                <a:spcPts val="0"/>
              </a:spcAft>
              <a:buClr>
                <a:srgbClr val="000000"/>
              </a:buClr>
              <a:buSzPts val="1800"/>
              <a:buFont typeface="Microsoft JhengHei"/>
              <a:buNone/>
            </a:pPr>
            <a:r>
              <a:rPr lang="zh-TW"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 </a:t>
            </a:r>
            <a:endParaRPr sz="1800" u="none" strike="noStrike" cap="none" dirty="0">
              <a:solidFill>
                <a:schemeClr val="bg1">
                  <a:lumMod val="75000"/>
                </a:schemeClr>
              </a:solidFill>
              <a:latin typeface="PingFang TC Light" panose="020B0300000000000000" pitchFamily="34" charset="-120"/>
              <a:ea typeface="PingFang TC Light" panose="020B0300000000000000" pitchFamily="34" charset="-120"/>
              <a:sym typeface="Arial"/>
            </a:endParaRPr>
          </a:p>
        </p:txBody>
      </p:sp>
      <p:sp>
        <p:nvSpPr>
          <p:cNvPr id="19" name="Google Shape;280;p15">
            <a:extLst>
              <a:ext uri="{FF2B5EF4-FFF2-40B4-BE49-F238E27FC236}">
                <a16:creationId xmlns:a16="http://schemas.microsoft.com/office/drawing/2014/main" id="{F20B2343-A347-A747-B449-2759E64705CF}"/>
              </a:ext>
            </a:extLst>
          </p:cNvPr>
          <p:cNvSpPr txBox="1"/>
          <p:nvPr/>
        </p:nvSpPr>
        <p:spPr>
          <a:xfrm>
            <a:off x="4832400" y="4856376"/>
            <a:ext cx="3000000" cy="1830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BFBFBF"/>
              </a:buClr>
              <a:buSzPts val="1400"/>
              <a:buFont typeface="Microsoft JhengHei"/>
              <a:buNone/>
            </a:pPr>
            <a:r>
              <a:rPr lang="zh-TW" sz="1400" u="none" strike="noStrike" cap="none"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(2 人 x 每人4 分鐘)</a:t>
            </a:r>
            <a:endParaRPr dirty="0">
              <a:solidFill>
                <a:schemeClr val="tx1"/>
              </a:solidFill>
              <a:latin typeface="PingFang TC Light" panose="020B0300000000000000" pitchFamily="34" charset="-120"/>
              <a:ea typeface="PingFang TC Light" panose="020B0300000000000000" pitchFamily="34" charset="-120"/>
            </a:endParaRPr>
          </a:p>
        </p:txBody>
      </p:sp>
      <p:sp>
        <p:nvSpPr>
          <p:cNvPr id="20" name="文字方塊 19">
            <a:extLst>
              <a:ext uri="{FF2B5EF4-FFF2-40B4-BE49-F238E27FC236}">
                <a16:creationId xmlns:a16="http://schemas.microsoft.com/office/drawing/2014/main" id="{5C0DB824-E2FC-9F41-84F3-E30C90197960}"/>
              </a:ext>
            </a:extLst>
          </p:cNvPr>
          <p:cNvSpPr txBox="1"/>
          <p:nvPr/>
        </p:nvSpPr>
        <p:spPr>
          <a:xfrm>
            <a:off x="264678" y="310177"/>
            <a:ext cx="1358064"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9.</a:t>
            </a:r>
            <a:r>
              <a:rPr kumimoji="1" lang="zh-TW" altLang="en-US" sz="3200" dirty="0">
                <a:latin typeface="PingFang TC Light" panose="020B0300000000000000" pitchFamily="34" charset="-120"/>
                <a:ea typeface="PingFang TC Light" panose="020B0300000000000000" pitchFamily="34" charset="-120"/>
              </a:rPr>
              <a:t>交付</a:t>
            </a:r>
          </a:p>
        </p:txBody>
      </p:sp>
      <p:pic>
        <p:nvPicPr>
          <p:cNvPr id="2" name="video" descr="video">
            <a:hlinkClick r:id="" action="ppaction://media"/>
            <a:extLst>
              <a:ext uri="{FF2B5EF4-FFF2-40B4-BE49-F238E27FC236}">
                <a16:creationId xmlns:a16="http://schemas.microsoft.com/office/drawing/2014/main" id="{EE414492-12FF-834A-AADC-5F1A0C529C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2694" y="-7742"/>
            <a:ext cx="1639243" cy="921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604E3B-F938-424B-9C95-11A2465F5E95}"/>
              </a:ext>
            </a:extLst>
          </p:cNvPr>
          <p:cNvSpPr>
            <a:spLocks noGrp="1"/>
          </p:cNvSpPr>
          <p:nvPr>
            <p:ph type="ctrTitle"/>
          </p:nvPr>
        </p:nvSpPr>
        <p:spPr>
          <a:xfrm>
            <a:off x="157163" y="242887"/>
            <a:ext cx="8825212" cy="4704348"/>
          </a:xfrm>
        </p:spPr>
        <p:txBody>
          <a:bodyPr/>
          <a:lstStyle/>
          <a:p>
            <a:r>
              <a:rPr lang="zh-TW" altLang="en-US" sz="9600" dirty="0">
                <a:solidFill>
                  <a:srgbClr val="CA3356"/>
                </a:solidFill>
                <a:latin typeface="PingFang TC Light" panose="020B0300000000000000" pitchFamily="34" charset="-120"/>
                <a:ea typeface="PingFang TC Light" panose="020B0300000000000000" pitchFamily="34" charset="-120"/>
              </a:rPr>
              <a:t>給彼此一個掌聲</a:t>
            </a:r>
            <a:br>
              <a:rPr lang="zh-TW" altLang="en-US" sz="9600" dirty="0">
                <a:solidFill>
                  <a:schemeClr val="bg1"/>
                </a:solidFill>
                <a:latin typeface="PingFang TC Light" panose="020B0300000000000000" pitchFamily="34" charset="-120"/>
                <a:ea typeface="PingFang TC Light" panose="020B0300000000000000" pitchFamily="34" charset="-120"/>
              </a:rPr>
            </a:br>
            <a:r>
              <a:rPr lang="zh-TW" altLang="en-US" sz="9600" dirty="0">
                <a:solidFill>
                  <a:schemeClr val="bg1"/>
                </a:solidFill>
                <a:latin typeface="PingFang TC Light" panose="020B0300000000000000" pitchFamily="34" charset="-120"/>
                <a:ea typeface="PingFang TC Light" panose="020B0300000000000000" pitchFamily="34" charset="-120"/>
              </a:rPr>
              <a:t>謝謝他為你動手做了夢幻皮夾</a:t>
            </a:r>
          </a:p>
        </p:txBody>
      </p:sp>
    </p:spTree>
    <p:extLst>
      <p:ext uri="{BB962C8B-B14F-4D97-AF65-F5344CB8AC3E}">
        <p14:creationId xmlns:p14="http://schemas.microsoft.com/office/powerpoint/2010/main" val="386990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282223" y="2119099"/>
            <a:ext cx="8575092" cy="1102519"/>
          </a:xfrm>
        </p:spPr>
        <p:txBody>
          <a:bodyPr/>
          <a:lstStyle/>
          <a:p>
            <a:r>
              <a:rPr lang="zh-CN" altLang="en-US" sz="8800" dirty="0">
                <a:latin typeface="PingFang TC Light" panose="020B0300000000000000" pitchFamily="34" charset="-120"/>
                <a:ea typeface="PingFang TC Light" panose="020B0300000000000000" pitchFamily="34" charset="-120"/>
              </a:rPr>
              <a:t>相較於</a:t>
            </a:r>
            <a:br>
              <a:rPr lang="en-US" altLang="zh-CN" sz="8800" dirty="0">
                <a:latin typeface="PingFang TC Light" panose="020B0300000000000000" pitchFamily="34" charset="-120"/>
                <a:ea typeface="PingFang TC Light" panose="020B0300000000000000" pitchFamily="34" charset="-120"/>
              </a:rPr>
            </a:br>
            <a:r>
              <a:rPr lang="zh-CN" altLang="en-US" sz="8800" dirty="0">
                <a:latin typeface="PingFang TC Light" panose="020B0300000000000000" pitchFamily="34" charset="-120"/>
                <a:ea typeface="PingFang TC Light" panose="020B0300000000000000" pitchFamily="34" charset="-120"/>
              </a:rPr>
              <a:t>第一個</a:t>
            </a:r>
            <a:r>
              <a:rPr lang="zh-CN" altLang="en-US" sz="8800" dirty="0">
                <a:solidFill>
                  <a:srgbClr val="FFC000"/>
                </a:solidFill>
                <a:latin typeface="PingFang TC Light" panose="020B0300000000000000" pitchFamily="34" charset="-120"/>
                <a:ea typeface="PingFang TC Light" panose="020B0300000000000000" pitchFamily="34" charset="-120"/>
              </a:rPr>
              <a:t>想像皮夾</a:t>
            </a:r>
            <a:br>
              <a:rPr lang="zh-CN" altLang="en-US" sz="8800" dirty="0">
                <a:latin typeface="PingFang TC Light" panose="020B0300000000000000" pitchFamily="34" charset="-120"/>
                <a:ea typeface="PingFang TC Light" panose="020B0300000000000000" pitchFamily="34" charset="-120"/>
              </a:rPr>
            </a:br>
            <a:r>
              <a:rPr lang="zh-CN" altLang="en-US" sz="8800" dirty="0">
                <a:latin typeface="PingFang TC Light" panose="020B0300000000000000" pitchFamily="34" charset="-120"/>
                <a:ea typeface="PingFang TC Light" panose="020B0300000000000000" pitchFamily="34" charset="-120"/>
              </a:rPr>
              <a:t>你比較</a:t>
            </a:r>
            <a:br>
              <a:rPr lang="en-US" altLang="zh-CN" sz="8800" dirty="0">
                <a:latin typeface="PingFang TC Light" panose="020B0300000000000000" pitchFamily="34" charset="-120"/>
                <a:ea typeface="PingFang TC Light" panose="020B0300000000000000" pitchFamily="34" charset="-120"/>
              </a:rPr>
            </a:br>
            <a:r>
              <a:rPr lang="zh-CN" altLang="en-US" sz="8800" dirty="0">
                <a:latin typeface="PingFang TC Light" panose="020B0300000000000000" pitchFamily="34" charset="-120"/>
                <a:ea typeface="PingFang TC Light" panose="020B0300000000000000" pitchFamily="34" charset="-120"/>
              </a:rPr>
              <a:t>愛</a:t>
            </a:r>
            <a:r>
              <a:rPr lang="zh-CN" altLang="en-US" sz="8800" dirty="0">
                <a:solidFill>
                  <a:srgbClr val="FFC000"/>
                </a:solidFill>
                <a:latin typeface="PingFang TC Light" panose="020B0300000000000000" pitchFamily="34" charset="-120"/>
                <a:ea typeface="PingFang TC Light" panose="020B0300000000000000" pitchFamily="34" charset="-120"/>
              </a:rPr>
              <a:t>夢幻皮夾</a:t>
            </a:r>
            <a:r>
              <a:rPr lang="zh-CN" altLang="en-US" sz="8800" dirty="0">
                <a:latin typeface="PingFang TC Light" panose="020B0300000000000000" pitchFamily="34" charset="-120"/>
                <a:ea typeface="PingFang TC Light" panose="020B0300000000000000" pitchFamily="34" charset="-120"/>
              </a:rPr>
              <a:t>嗎？</a:t>
            </a:r>
          </a:p>
        </p:txBody>
      </p:sp>
    </p:spTree>
    <p:extLst>
      <p:ext uri="{BB962C8B-B14F-4D97-AF65-F5344CB8AC3E}">
        <p14:creationId xmlns:p14="http://schemas.microsoft.com/office/powerpoint/2010/main" val="3182634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237068" y="2119099"/>
            <a:ext cx="8462202" cy="1102519"/>
          </a:xfrm>
        </p:spPr>
        <p:txBody>
          <a:bodyPr/>
          <a:lstStyle/>
          <a:p>
            <a:r>
              <a:rPr lang="zh-CN" altLang="en-US" sz="8800" dirty="0">
                <a:latin typeface="PingFang TC Light" panose="020B0300000000000000" pitchFamily="34" charset="-120"/>
                <a:ea typeface="PingFang TC Light" panose="020B0300000000000000" pitchFamily="34" charset="-120"/>
              </a:rPr>
              <a:t>跟你的夥伴說說</a:t>
            </a:r>
            <a:br>
              <a:rPr lang="zh-CN" altLang="en-US" sz="8800" dirty="0">
                <a:latin typeface="PingFang TC Light" panose="020B0300000000000000" pitchFamily="34" charset="-120"/>
                <a:ea typeface="PingFang TC Light" panose="020B0300000000000000" pitchFamily="34" charset="-120"/>
              </a:rPr>
            </a:br>
            <a:r>
              <a:rPr lang="zh-CN" altLang="en-US" sz="8800" dirty="0">
                <a:latin typeface="PingFang TC Light" panose="020B0300000000000000" pitchFamily="34" charset="-120"/>
                <a:ea typeface="PingFang TC Light" panose="020B0300000000000000" pitchFamily="34" charset="-120"/>
              </a:rPr>
              <a:t>你比較</a:t>
            </a:r>
            <a:r>
              <a:rPr lang="zh-CN" altLang="en-US" sz="8800" dirty="0">
                <a:solidFill>
                  <a:srgbClr val="FFC000"/>
                </a:solidFill>
                <a:latin typeface="PingFang TC Light" panose="020B0300000000000000" pitchFamily="34" charset="-120"/>
                <a:ea typeface="PingFang TC Light" panose="020B0300000000000000" pitchFamily="34" charset="-120"/>
              </a:rPr>
              <a:t>愛哪一個？為什麼？</a:t>
            </a:r>
          </a:p>
        </p:txBody>
      </p:sp>
    </p:spTree>
    <p:extLst>
      <p:ext uri="{BB962C8B-B14F-4D97-AF65-F5344CB8AC3E}">
        <p14:creationId xmlns:p14="http://schemas.microsoft.com/office/powerpoint/2010/main" val="185603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2" name="Google Shape;112;p2"/>
          <p:cNvSpPr/>
          <p:nvPr/>
        </p:nvSpPr>
        <p:spPr>
          <a:xfrm>
            <a:off x="1363429" y="1089213"/>
            <a:ext cx="6417141" cy="27699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400"/>
              <a:buFont typeface="Microsoft JhengHei"/>
              <a:buNone/>
            </a:pPr>
            <a:r>
              <a:rPr lang="zh-TW" sz="12000" u="none" strike="noStrike" cap="none" dirty="0">
                <a:solidFill>
                  <a:srgbClr val="CA3356"/>
                </a:solidFill>
                <a:latin typeface="PingFang TC Light" panose="020B0300000000000000" pitchFamily="34" charset="-120"/>
                <a:ea typeface="PingFang TC Light" panose="020B0300000000000000" pitchFamily="34" charset="-120"/>
                <a:cs typeface="Microsoft JhengHei"/>
                <a:sym typeface="Microsoft JhengHei"/>
              </a:rPr>
              <a:t>設計挑戰</a:t>
            </a:r>
            <a:endParaRPr sz="12000" u="none" strike="noStrike" cap="none" dirty="0">
              <a:solidFill>
                <a:srgbClr val="CA3356"/>
              </a:solidFill>
              <a:latin typeface="PingFang TC Light" panose="020B0300000000000000" pitchFamily="34" charset="-120"/>
              <a:ea typeface="PingFang TC Light" panose="020B0300000000000000" pitchFamily="34" charset="-120"/>
              <a:cs typeface="Microsoft JhengHei"/>
              <a:sym typeface="Microsoft JhengHei"/>
            </a:endParaRPr>
          </a:p>
          <a:p>
            <a:pPr marL="0" marR="0" lvl="0" indent="0" algn="ctr" rtl="0">
              <a:lnSpc>
                <a:spcPct val="100000"/>
              </a:lnSpc>
              <a:spcBef>
                <a:spcPts val="0"/>
              </a:spcBef>
              <a:spcAft>
                <a:spcPts val="0"/>
              </a:spcAft>
              <a:buClr>
                <a:srgbClr val="FEEDD8"/>
              </a:buClr>
              <a:buSzPts val="5400"/>
              <a:buFont typeface="Microsoft JhengHei"/>
              <a:buNone/>
            </a:pPr>
            <a:r>
              <a:rPr lang="zh-TW" sz="54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你也可以是個設計人</a:t>
            </a:r>
            <a:endParaRPr dirty="0">
              <a:solidFill>
                <a:schemeClr val="bg1">
                  <a:lumMod val="75000"/>
                </a:schemeClr>
              </a:solidFill>
              <a:latin typeface="PingFang TC Light" panose="020B0300000000000000" pitchFamily="34" charset="-120"/>
              <a:ea typeface="PingFang TC Light" panose="020B0300000000000000"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185738" y="2034879"/>
            <a:ext cx="8768062" cy="1102519"/>
          </a:xfrm>
        </p:spPr>
        <p:txBody>
          <a:bodyPr/>
          <a:lstStyle/>
          <a:p>
            <a:pPr algn="ctr"/>
            <a:r>
              <a:rPr lang="zh-CN" altLang="en-US" sz="25000" dirty="0">
                <a:solidFill>
                  <a:schemeClr val="bg1"/>
                </a:solidFill>
                <a:latin typeface="PingFang TC Light" panose="020B0300000000000000" pitchFamily="34" charset="-120"/>
                <a:ea typeface="PingFang TC Light" panose="020B0300000000000000" pitchFamily="34" charset="-120"/>
              </a:rPr>
              <a:t>反思</a:t>
            </a:r>
          </a:p>
        </p:txBody>
      </p:sp>
    </p:spTree>
    <p:extLst>
      <p:ext uri="{BB962C8B-B14F-4D97-AF65-F5344CB8AC3E}">
        <p14:creationId xmlns:p14="http://schemas.microsoft.com/office/powerpoint/2010/main" val="30146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24" name="圖片 23">
            <a:extLst>
              <a:ext uri="{FF2B5EF4-FFF2-40B4-BE49-F238E27FC236}">
                <a16:creationId xmlns:a16="http://schemas.microsoft.com/office/drawing/2014/main" id="{DCAFC2F7-4E38-534A-AECA-5E43519D1813}"/>
              </a:ext>
            </a:extLst>
          </p:cNvPr>
          <p:cNvPicPr>
            <a:picLocks noChangeAspect="1"/>
          </p:cNvPicPr>
          <p:nvPr/>
        </p:nvPicPr>
        <p:blipFill rotWithShape="1">
          <a:blip r:embed="rId3">
            <a:alphaModFix amt="35000"/>
          </a:blip>
          <a:srcRect l="12292" t="30964" r="7418" b="36723"/>
          <a:stretch/>
        </p:blipFill>
        <p:spPr>
          <a:xfrm>
            <a:off x="386311" y="753812"/>
            <a:ext cx="8430489" cy="3505253"/>
          </a:xfrm>
          <a:prstGeom prst="rect">
            <a:avLst/>
          </a:prstGeom>
        </p:spPr>
      </p:pic>
      <p:sp>
        <p:nvSpPr>
          <p:cNvPr id="350" name="Google Shape;350;p22"/>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EMPATHY</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同理</a:t>
            </a:r>
            <a:endParaRPr/>
          </a:p>
        </p:txBody>
      </p:sp>
      <p:sp>
        <p:nvSpPr>
          <p:cNvPr id="351" name="Google Shape;351;p22"/>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DEFINE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釐清</a:t>
            </a:r>
            <a:endParaRPr/>
          </a:p>
        </p:txBody>
      </p:sp>
      <p:sp>
        <p:nvSpPr>
          <p:cNvPr id="352" name="Google Shape;352;p22"/>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IDEATE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發想</a:t>
            </a:r>
            <a:endParaRPr/>
          </a:p>
        </p:txBody>
      </p:sp>
      <p:sp>
        <p:nvSpPr>
          <p:cNvPr id="353" name="Google Shape;353;p22"/>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TEST</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驗證</a:t>
            </a:r>
            <a:endParaRPr/>
          </a:p>
        </p:txBody>
      </p:sp>
      <p:sp>
        <p:nvSpPr>
          <p:cNvPr id="355" name="Google Shape;355;p22"/>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PROTOTYPE</a:t>
            </a:r>
            <a:endParaRPr/>
          </a:p>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原型</a:t>
            </a:r>
            <a:endParaRPr/>
          </a:p>
        </p:txBody>
      </p:sp>
      <p:cxnSp>
        <p:nvCxnSpPr>
          <p:cNvPr id="356" name="Google Shape;356;p22"/>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357" name="Google Shape;357;p22"/>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358" name="Google Shape;358;p22"/>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359" name="Google Shape;359;p22"/>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360" name="Google Shape;360;p22"/>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361" name="Google Shape;361;p22"/>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362" name="Google Shape;362;p22"/>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363" name="Google Shape;363;p22"/>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
        <p:nvSpPr>
          <p:cNvPr id="364" name="Google Shape;364;p22"/>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Font typeface="Arial"/>
              <a:buNone/>
            </a:pPr>
            <a:r>
              <a:rPr lang="zh-TW" sz="2000" dirty="0">
                <a:solidFill>
                  <a:srgbClr val="FFFFFF"/>
                </a:solidFill>
              </a:rPr>
              <a:t>同理：要創造有意義的創新，需要知道你的使用者、並關心他們的生活。</a:t>
            </a:r>
            <a:endParaRPr sz="2000" dirty="0"/>
          </a:p>
        </p:txBody>
      </p:sp>
      <p:sp>
        <p:nvSpPr>
          <p:cNvPr id="365" name="Google Shape;365;p22"/>
          <p:cNvSpPr txBox="1"/>
          <p:nvPr/>
        </p:nvSpPr>
        <p:spPr>
          <a:xfrm>
            <a:off x="1976643" y="539600"/>
            <a:ext cx="510909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夢幻皮夾與設計思考的連結</a:t>
            </a:r>
            <a:endParaRPr dirty="0"/>
          </a:p>
        </p:txBody>
      </p:sp>
      <p:sp>
        <p:nvSpPr>
          <p:cNvPr id="366" name="Google Shape;366;p22"/>
          <p:cNvSpPr txBox="1"/>
          <p:nvPr/>
        </p:nvSpPr>
        <p:spPr>
          <a:xfrm>
            <a:off x="720355" y="3288429"/>
            <a:ext cx="105189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1.初步訪談</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2.深入訪談</a:t>
            </a:r>
            <a:endParaRPr/>
          </a:p>
        </p:txBody>
      </p:sp>
      <p:sp>
        <p:nvSpPr>
          <p:cNvPr id="367" name="Google Shape;367;p22"/>
          <p:cNvSpPr txBox="1"/>
          <p:nvPr/>
        </p:nvSpPr>
        <p:spPr>
          <a:xfrm>
            <a:off x="2079513" y="3288429"/>
            <a:ext cx="15905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3.捕捉發現與洞見</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4.整理出設計觀點</a:t>
            </a:r>
            <a:endParaRPr/>
          </a:p>
        </p:txBody>
      </p:sp>
      <p:sp>
        <p:nvSpPr>
          <p:cNvPr id="368" name="Google Shape;368;p22"/>
          <p:cNvSpPr txBox="1"/>
          <p:nvPr/>
        </p:nvSpPr>
        <p:spPr>
          <a:xfrm>
            <a:off x="3789852" y="3288429"/>
            <a:ext cx="177003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5.發想設計</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6.分享回饋修正</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7.根據回饋不斷迭代</a:t>
            </a:r>
            <a:endParaRPr/>
          </a:p>
        </p:txBody>
      </p:sp>
      <p:sp>
        <p:nvSpPr>
          <p:cNvPr id="369" name="Google Shape;369;p22"/>
          <p:cNvSpPr txBox="1"/>
          <p:nvPr/>
        </p:nvSpPr>
        <p:spPr>
          <a:xfrm>
            <a:off x="5796911" y="3288429"/>
            <a:ext cx="6928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8.建構</a:t>
            </a:r>
            <a:endParaRPr/>
          </a:p>
        </p:txBody>
      </p:sp>
      <p:sp>
        <p:nvSpPr>
          <p:cNvPr id="370" name="Google Shape;370;p22"/>
          <p:cNvSpPr txBox="1"/>
          <p:nvPr/>
        </p:nvSpPr>
        <p:spPr>
          <a:xfrm>
            <a:off x="7434901" y="3288429"/>
            <a:ext cx="69281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dirty="0">
                <a:solidFill>
                  <a:srgbClr val="000000"/>
                </a:solidFill>
                <a:latin typeface="Arial"/>
                <a:ea typeface="Arial"/>
                <a:cs typeface="Arial"/>
                <a:sym typeface="Arial"/>
              </a:rPr>
              <a:t>9.</a:t>
            </a:r>
            <a:r>
              <a:rPr lang="zh-TW" altLang="en-US" dirty="0"/>
              <a:t>交付</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8" name="Google Shape;378;p23"/>
          <p:cNvSpPr/>
          <p:nvPr/>
        </p:nvSpPr>
        <p:spPr>
          <a:xfrm>
            <a:off x="6988526" y="4704588"/>
            <a:ext cx="1843774" cy="3000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350"/>
              <a:buFont typeface="Microsoft JhengHei"/>
              <a:buNone/>
            </a:pPr>
            <a:r>
              <a:rPr lang="zh-TW"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錢包與設計思考反思1</a:t>
            </a:r>
            <a:endParaRPr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6" name="文字方塊 5">
            <a:extLst>
              <a:ext uri="{FF2B5EF4-FFF2-40B4-BE49-F238E27FC236}">
                <a16:creationId xmlns:a16="http://schemas.microsoft.com/office/drawing/2014/main" id="{978409C5-9CB7-B740-AED1-60CC617C5CE6}"/>
              </a:ext>
            </a:extLst>
          </p:cNvPr>
          <p:cNvSpPr txBox="1"/>
          <p:nvPr/>
        </p:nvSpPr>
        <p:spPr>
          <a:xfrm>
            <a:off x="264678" y="310177"/>
            <a:ext cx="2202847"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10.</a:t>
            </a:r>
            <a:r>
              <a:rPr kumimoji="1" lang="zh-TW" altLang="en-US" sz="3200" dirty="0">
                <a:latin typeface="PingFang TC Light" panose="020B0300000000000000" pitchFamily="34" charset="-120"/>
                <a:ea typeface="PingFang TC Light" panose="020B0300000000000000" pitchFamily="34" charset="-120"/>
              </a:rPr>
              <a:t>反思</a:t>
            </a:r>
            <a:r>
              <a:rPr kumimoji="1" lang="en-US" altLang="zh-TW" sz="3200" dirty="0">
                <a:latin typeface="PingFang TC Light" panose="020B0300000000000000" pitchFamily="34" charset="-120"/>
                <a:ea typeface="PingFang TC Light" panose="020B0300000000000000" pitchFamily="34" charset="-120"/>
              </a:rPr>
              <a:t>(</a:t>
            </a:r>
            <a:r>
              <a:rPr kumimoji="1" lang="zh-CN" altLang="en-US" sz="3200" dirty="0">
                <a:latin typeface="PingFang TC Light" panose="020B0300000000000000" pitchFamily="34" charset="-120"/>
                <a:ea typeface="PingFang TC Light" panose="020B0300000000000000" pitchFamily="34" charset="-120"/>
              </a:rPr>
              <a:t>ㄧ</a:t>
            </a:r>
            <a:r>
              <a:rPr kumimoji="1" lang="en-US" altLang="zh-TW" sz="3200" dirty="0">
                <a:latin typeface="PingFang TC Light" panose="020B0300000000000000" pitchFamily="34" charset="-120"/>
                <a:ea typeface="PingFang TC Light" panose="020B0300000000000000" pitchFamily="34" charset="-120"/>
              </a:rPr>
              <a:t>)</a:t>
            </a:r>
            <a:endParaRPr kumimoji="1" lang="zh-TW" altLang="en-US" sz="3200" dirty="0">
              <a:latin typeface="PingFang TC Light" panose="020B0300000000000000" pitchFamily="34" charset="-120"/>
              <a:ea typeface="PingFang TC Light" panose="020B0300000000000000" pitchFamily="34" charset="-120"/>
            </a:endParaRPr>
          </a:p>
        </p:txBody>
      </p:sp>
      <p:sp>
        <p:nvSpPr>
          <p:cNvPr id="7" name="Google Shape;282;p15">
            <a:extLst>
              <a:ext uri="{FF2B5EF4-FFF2-40B4-BE49-F238E27FC236}">
                <a16:creationId xmlns:a16="http://schemas.microsoft.com/office/drawing/2014/main" id="{815DC39D-431A-D045-85F3-E3F1F1FD5680}"/>
              </a:ext>
            </a:extLst>
          </p:cNvPr>
          <p:cNvSpPr/>
          <p:nvPr/>
        </p:nvSpPr>
        <p:spPr>
          <a:xfrm>
            <a:off x="311699" y="899232"/>
            <a:ext cx="5489026" cy="369291"/>
          </a:xfrm>
          <a:prstGeom prst="rect">
            <a:avLst/>
          </a:prstGeom>
          <a:noFill/>
          <a:ln>
            <a:noFill/>
          </a:ln>
        </p:spPr>
        <p:txBody>
          <a:bodyPr spcFirstLastPara="1" wrap="square" lIns="91425" tIns="45700" rIns="91425" bIns="45700" anchor="t" anchorCtr="0">
            <a:spAutoFit/>
          </a:bodyPr>
          <a:lstStyle/>
          <a:p>
            <a:pPr>
              <a:buSzPts val="1800"/>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10 </a:t>
            </a:r>
            <a:r>
              <a:rPr lang="zh-TW" altLang="en-US" sz="1800"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你發現，在夢幻皮夾工作坊的過程中</a:t>
            </a:r>
            <a:r>
              <a:rPr lang="en-US" altLang="zh-TW" sz="1800"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 12</a:t>
            </a:r>
            <a:r>
              <a:rPr lang="zh-TW" altLang="en-US"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分鐘</a:t>
            </a:r>
            <a:endParaRPr lang="zh-TW" altLang="en-US" sz="1800" dirty="0">
              <a:solidFill>
                <a:schemeClr val="tx1"/>
              </a:solidFill>
              <a:latin typeface="PingFang TC Light" panose="020B0300000000000000" pitchFamily="34" charset="-120"/>
              <a:ea typeface="PingFang TC Light" panose="020B0300000000000000" pitchFamily="34" charset="-120"/>
            </a:endParaRPr>
          </a:p>
        </p:txBody>
      </p:sp>
      <p:sp>
        <p:nvSpPr>
          <p:cNvPr id="11" name="Google Shape;262;p14">
            <a:extLst>
              <a:ext uri="{FF2B5EF4-FFF2-40B4-BE49-F238E27FC236}">
                <a16:creationId xmlns:a16="http://schemas.microsoft.com/office/drawing/2014/main" id="{C902D159-B3ED-1849-BFC1-E0C54E63D44C}"/>
              </a:ext>
            </a:extLst>
          </p:cNvPr>
          <p:cNvSpPr txBox="1">
            <a:spLocks/>
          </p:cNvSpPr>
          <p:nvPr/>
        </p:nvSpPr>
        <p:spPr>
          <a:xfrm>
            <a:off x="425998" y="1370576"/>
            <a:ext cx="407742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1. </a:t>
            </a:r>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傳統單向授課</a:t>
            </a:r>
            <a:r>
              <a:rPr lang="en" altLang="zh-TW"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vs.</a:t>
            </a:r>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夢幻皮夾工作坊，</a:t>
            </a:r>
          </a:p>
          <a:p>
            <a:pPr marL="0" indent="0"/>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你發現什麼</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不同的體驗</a:t>
            </a:r>
            <a:endParaRPr lang="en-US" altLang="zh-TW"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(6</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人 </a:t>
            </a:r>
            <a:r>
              <a:rPr lang="en"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x </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每人</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endParaRPr lang="zh-TW" altLang="en-US" dirty="0">
              <a:solidFill>
                <a:schemeClr val="bg2">
                  <a:lumMod val="75000"/>
                </a:schemeClr>
              </a:solidFill>
              <a:latin typeface="PingFang TC Light" panose="020B0300000000000000" pitchFamily="34" charset="-120"/>
              <a:ea typeface="PingFang TC Light" panose="020B0300000000000000" pitchFamily="34" charset="-120"/>
            </a:endParaRPr>
          </a:p>
        </p:txBody>
      </p:sp>
      <p:sp>
        <p:nvSpPr>
          <p:cNvPr id="12" name="Google Shape;262;p14">
            <a:extLst>
              <a:ext uri="{FF2B5EF4-FFF2-40B4-BE49-F238E27FC236}">
                <a16:creationId xmlns:a16="http://schemas.microsoft.com/office/drawing/2014/main" id="{F9B5F6D5-85CF-5449-AA3F-B1904F75457B}"/>
              </a:ext>
            </a:extLst>
          </p:cNvPr>
          <p:cNvSpPr txBox="1">
            <a:spLocks/>
          </p:cNvSpPr>
          <p:nvPr/>
        </p:nvSpPr>
        <p:spPr>
          <a:xfrm>
            <a:off x="4696248" y="1370576"/>
            <a:ext cx="399055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 </a:t>
            </a:r>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夢幻皮夾的操作流程中，</a:t>
            </a:r>
          </a:p>
          <a:p>
            <a:pPr marL="0" indent="0"/>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你發現哪些</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特色</a:t>
            </a:r>
            <a:endParaRPr lang="en-US" altLang="zh-TW"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(6</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人 </a:t>
            </a:r>
            <a:r>
              <a:rPr lang="en"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x </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每人</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p>
        </p:txBody>
      </p:sp>
    </p:spTree>
    <p:extLst>
      <p:ext uri="{BB962C8B-B14F-4D97-AF65-F5344CB8AC3E}">
        <p14:creationId xmlns:p14="http://schemas.microsoft.com/office/powerpoint/2010/main" val="145060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8" name="Google Shape;378;p23"/>
          <p:cNvSpPr/>
          <p:nvPr/>
        </p:nvSpPr>
        <p:spPr>
          <a:xfrm>
            <a:off x="6988526" y="4704588"/>
            <a:ext cx="1843774" cy="3000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350"/>
              <a:buFont typeface="Microsoft JhengHei"/>
              <a:buNone/>
            </a:pPr>
            <a:r>
              <a:rPr lang="zh-TW"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錢包與設計思考反思</a:t>
            </a:r>
            <a:r>
              <a:rPr lang="en-US" altLang="zh-TW"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2</a:t>
            </a:r>
            <a:endParaRPr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6" name="文字方塊 5">
            <a:extLst>
              <a:ext uri="{FF2B5EF4-FFF2-40B4-BE49-F238E27FC236}">
                <a16:creationId xmlns:a16="http://schemas.microsoft.com/office/drawing/2014/main" id="{978409C5-9CB7-B740-AED1-60CC617C5CE6}"/>
              </a:ext>
            </a:extLst>
          </p:cNvPr>
          <p:cNvSpPr txBox="1"/>
          <p:nvPr/>
        </p:nvSpPr>
        <p:spPr>
          <a:xfrm>
            <a:off x="264678" y="310177"/>
            <a:ext cx="2117887"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11.</a:t>
            </a:r>
            <a:r>
              <a:rPr kumimoji="1" lang="zh-TW" altLang="en-US" sz="3200" dirty="0">
                <a:latin typeface="PingFang TC Light" panose="020B0300000000000000" pitchFamily="34" charset="-120"/>
                <a:ea typeface="PingFang TC Light" panose="020B0300000000000000" pitchFamily="34" charset="-120"/>
              </a:rPr>
              <a:t>反思</a:t>
            </a:r>
            <a:r>
              <a:rPr kumimoji="1" lang="en-US" altLang="zh-TW" sz="3200" dirty="0">
                <a:latin typeface="PingFang TC Light" panose="020B0300000000000000" pitchFamily="34" charset="-120"/>
                <a:ea typeface="PingFang TC Light" panose="020B0300000000000000" pitchFamily="34" charset="-120"/>
              </a:rPr>
              <a:t>(</a:t>
            </a:r>
            <a:r>
              <a:rPr kumimoji="1" lang="zh-CN" altLang="en-US" sz="3200" dirty="0">
                <a:latin typeface="PingFang TC Light" panose="020B0300000000000000" pitchFamily="34" charset="-120"/>
                <a:ea typeface="PingFang TC Light" panose="020B0300000000000000" pitchFamily="34" charset="-120"/>
              </a:rPr>
              <a:t>二</a:t>
            </a:r>
            <a:r>
              <a:rPr kumimoji="1" lang="en-US" altLang="zh-TW" sz="3200" dirty="0">
                <a:latin typeface="PingFang TC Light" panose="020B0300000000000000" pitchFamily="34" charset="-120"/>
                <a:ea typeface="PingFang TC Light" panose="020B0300000000000000" pitchFamily="34" charset="-120"/>
              </a:rPr>
              <a:t>)</a:t>
            </a:r>
            <a:endParaRPr kumimoji="1" lang="zh-TW" altLang="en-US" sz="3200" dirty="0">
              <a:latin typeface="PingFang TC Light" panose="020B0300000000000000" pitchFamily="34" charset="-120"/>
              <a:ea typeface="PingFang TC Light" panose="020B0300000000000000" pitchFamily="34" charset="-120"/>
            </a:endParaRPr>
          </a:p>
        </p:txBody>
      </p:sp>
      <p:sp>
        <p:nvSpPr>
          <p:cNvPr id="7" name="Google Shape;282;p15">
            <a:extLst>
              <a:ext uri="{FF2B5EF4-FFF2-40B4-BE49-F238E27FC236}">
                <a16:creationId xmlns:a16="http://schemas.microsoft.com/office/drawing/2014/main" id="{815DC39D-431A-D045-85F3-E3F1F1FD5680}"/>
              </a:ext>
            </a:extLst>
          </p:cNvPr>
          <p:cNvSpPr/>
          <p:nvPr/>
        </p:nvSpPr>
        <p:spPr>
          <a:xfrm>
            <a:off x="311698" y="899232"/>
            <a:ext cx="6089101" cy="369291"/>
          </a:xfrm>
          <a:prstGeom prst="rect">
            <a:avLst/>
          </a:prstGeom>
          <a:noFill/>
          <a:ln>
            <a:noFill/>
          </a:ln>
        </p:spPr>
        <p:txBody>
          <a:bodyPr spcFirstLastPara="1" wrap="square" lIns="91425" tIns="45700" rIns="91425" bIns="45700" anchor="t" anchorCtr="0">
            <a:spAutoFit/>
          </a:bodyPr>
          <a:lstStyle/>
          <a:p>
            <a:pPr>
              <a:buSzPts val="1800"/>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11</a:t>
            </a:r>
            <a:r>
              <a:rPr lang="zh-TW" altLang="en-US"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r>
              <a:rPr lang="zh-TW" altLang="en-US" sz="1800"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你是否願意，把</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夢幻皮夾</a:t>
            </a:r>
            <a:r>
              <a:rPr lang="en-US" altLang="zh-TW"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設計思考</a:t>
            </a:r>
            <a:r>
              <a:rPr lang="zh-TW" altLang="en-US" sz="1800"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帶到課堂 </a:t>
            </a:r>
            <a:r>
              <a:rPr lang="en-US" altLang="zh-TW" sz="1800"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12</a:t>
            </a:r>
            <a:r>
              <a:rPr lang="zh-TW" altLang="en-US"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分鐘</a:t>
            </a:r>
            <a:endParaRPr lang="zh-TW" altLang="en-US" sz="1800" dirty="0">
              <a:solidFill>
                <a:schemeClr val="tx1"/>
              </a:solidFill>
              <a:latin typeface="PingFang TC Light" panose="020B0300000000000000" pitchFamily="34" charset="-120"/>
              <a:ea typeface="PingFang TC Light" panose="020B0300000000000000" pitchFamily="34" charset="-120"/>
            </a:endParaRPr>
          </a:p>
        </p:txBody>
      </p:sp>
      <p:sp>
        <p:nvSpPr>
          <p:cNvPr id="11" name="Google Shape;262;p14">
            <a:extLst>
              <a:ext uri="{FF2B5EF4-FFF2-40B4-BE49-F238E27FC236}">
                <a16:creationId xmlns:a16="http://schemas.microsoft.com/office/drawing/2014/main" id="{C902D159-B3ED-1849-BFC1-E0C54E63D44C}"/>
              </a:ext>
            </a:extLst>
          </p:cNvPr>
          <p:cNvSpPr txBox="1">
            <a:spLocks/>
          </p:cNvSpPr>
          <p:nvPr/>
        </p:nvSpPr>
        <p:spPr>
          <a:xfrm>
            <a:off x="425998" y="1370576"/>
            <a:ext cx="407742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 </a:t>
            </a:r>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你是否願意把一個小時的</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「夢幻皮夾」操作，直接帶到課堂上</a:t>
            </a:r>
            <a:endParaRPr lang="en-US" altLang="zh-TW"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請說明</a:t>
            </a:r>
            <a:r>
              <a:rPr lang="zh-TW" altLang="en-US" dirty="0">
                <a:solidFill>
                  <a:schemeClr val="bg2">
                    <a:lumMod val="75000"/>
                  </a:schemeClr>
                </a:solidFill>
                <a:latin typeface="PingFang TC Light" panose="020B0300000000000000" pitchFamily="34" charset="-120"/>
                <a:ea typeface="PingFang TC Light" panose="020B0300000000000000" pitchFamily="34" charset="-120"/>
                <a:sym typeface="Microsoft JhengHei"/>
              </a:rPr>
              <a:t>願意</a:t>
            </a:r>
            <a:r>
              <a:rPr lang="en-US" altLang="zh-TW" dirty="0">
                <a:solidFill>
                  <a:schemeClr val="bg2">
                    <a:lumMod val="75000"/>
                  </a:schemeClr>
                </a:solidFill>
                <a:latin typeface="PingFang TC Light" panose="020B0300000000000000" pitchFamily="34" charset="-120"/>
                <a:ea typeface="PingFang TC Light" panose="020B0300000000000000" pitchFamily="34" charset="-120"/>
                <a:sym typeface="Microsoft JhengHei"/>
              </a:rPr>
              <a:t>/</a:t>
            </a:r>
            <a:r>
              <a:rPr lang="zh-TW" altLang="en-US" dirty="0">
                <a:solidFill>
                  <a:schemeClr val="bg2">
                    <a:lumMod val="75000"/>
                  </a:schemeClr>
                </a:solidFill>
                <a:latin typeface="PingFang TC Light" panose="020B0300000000000000" pitchFamily="34" charset="-120"/>
                <a:ea typeface="PingFang TC Light" panose="020B0300000000000000" pitchFamily="34" charset="-120"/>
                <a:sym typeface="Microsoft JhengHei"/>
              </a:rPr>
              <a:t>或不願意的原因</a:t>
            </a:r>
          </a:p>
          <a:p>
            <a:pPr marL="0" indent="0"/>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(6</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人 </a:t>
            </a:r>
            <a:r>
              <a:rPr lang="en"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x </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每人</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p>
        </p:txBody>
      </p:sp>
      <p:sp>
        <p:nvSpPr>
          <p:cNvPr id="12" name="Google Shape;262;p14">
            <a:extLst>
              <a:ext uri="{FF2B5EF4-FFF2-40B4-BE49-F238E27FC236}">
                <a16:creationId xmlns:a16="http://schemas.microsoft.com/office/drawing/2014/main" id="{F9B5F6D5-85CF-5449-AA3F-B1904F75457B}"/>
              </a:ext>
            </a:extLst>
          </p:cNvPr>
          <p:cNvSpPr txBox="1">
            <a:spLocks/>
          </p:cNvSpPr>
          <p:nvPr/>
        </p:nvSpPr>
        <p:spPr>
          <a:xfrm>
            <a:off x="4696248" y="1370576"/>
            <a:ext cx="399055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4. </a:t>
            </a:r>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你是否願意把</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設計思考的元素</a:t>
            </a:r>
            <a:r>
              <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（同理、釐清、發想、原型、驗證）</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融入到你的課程。</a:t>
            </a:r>
            <a:b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b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請說明想融入哪些元素、課程怎麼設計</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或已經融入</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或不願意的原因</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或不知道怎麼做</a:t>
            </a:r>
            <a:b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(6</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人 </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x </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每人</a:t>
            </a:r>
            <a:r>
              <a:rPr lang="en-US" altLang="zh-TW"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r>
              <a:rPr lang="zh-TW" altLang="en-US"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分鐘）</a:t>
            </a:r>
          </a:p>
          <a:p>
            <a:pPr marL="0" indent="0"/>
            <a:endPar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Tree>
    <p:extLst>
      <p:ext uri="{BB962C8B-B14F-4D97-AF65-F5344CB8AC3E}">
        <p14:creationId xmlns:p14="http://schemas.microsoft.com/office/powerpoint/2010/main" val="3301447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185738" y="2168229"/>
            <a:ext cx="8768062" cy="1102519"/>
          </a:xfrm>
        </p:spPr>
        <p:txBody>
          <a:bodyPr/>
          <a:lstStyle/>
          <a:p>
            <a:pPr algn="ctr"/>
            <a:r>
              <a:rPr lang="zh-CN" altLang="en-US" sz="12000" dirty="0">
                <a:solidFill>
                  <a:schemeClr val="bg1"/>
                </a:solidFill>
                <a:latin typeface="PingFang TC Light" panose="020B0300000000000000" pitchFamily="34" charset="-120"/>
                <a:ea typeface="PingFang TC Light" panose="020B0300000000000000" pitchFamily="34" charset="-120"/>
              </a:rPr>
              <a:t>兩兩分享</a:t>
            </a:r>
          </a:p>
        </p:txBody>
      </p:sp>
    </p:spTree>
    <p:extLst>
      <p:ext uri="{BB962C8B-B14F-4D97-AF65-F5344CB8AC3E}">
        <p14:creationId xmlns:p14="http://schemas.microsoft.com/office/powerpoint/2010/main" val="834517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46429FE-9382-C743-884F-C6126059249B}"/>
              </a:ext>
            </a:extLst>
          </p:cNvPr>
          <p:cNvSpPr>
            <a:spLocks noGrp="1"/>
          </p:cNvSpPr>
          <p:nvPr>
            <p:ph type="body" idx="1"/>
          </p:nvPr>
        </p:nvSpPr>
        <p:spPr/>
        <p:txBody>
          <a:bodyPr/>
          <a:lstStyle/>
          <a:p>
            <a:endParaRPr lang="zh-TW" altLang="en-US"/>
          </a:p>
        </p:txBody>
      </p:sp>
      <p:sp>
        <p:nvSpPr>
          <p:cNvPr id="5" name="標題 4">
            <a:extLst>
              <a:ext uri="{FF2B5EF4-FFF2-40B4-BE49-F238E27FC236}">
                <a16:creationId xmlns:a16="http://schemas.microsoft.com/office/drawing/2014/main" id="{97AC3B31-DF02-F247-9F9C-790A7C9CF1FF}"/>
              </a:ext>
            </a:extLst>
          </p:cNvPr>
          <p:cNvSpPr>
            <a:spLocks noGrp="1"/>
          </p:cNvSpPr>
          <p:nvPr>
            <p:ph type="title"/>
          </p:nvPr>
        </p:nvSpPr>
        <p:spPr>
          <a:noFill/>
        </p:spPr>
        <p:txBody>
          <a:bodyPr wrap="none" rtlCol="0">
            <a:spAutoFit/>
          </a:bodyPr>
          <a:lstStyle/>
          <a:p>
            <a:pPr>
              <a:buClr>
                <a:srgbClr val="000000"/>
              </a:buClr>
            </a:pPr>
            <a:r>
              <a:rPr kumimoji="1" lang="zh-TW" altLang="zh-TW" sz="3200" dirty="0">
                <a:solidFill>
                  <a:srgbClr val="000000"/>
                </a:solidFill>
                <a:latin typeface="PingFang TC Light" panose="020B0300000000000000" pitchFamily="34" charset="-120"/>
                <a:ea typeface="PingFang TC Light" panose="020B0300000000000000" pitchFamily="34" charset="-120"/>
                <a:sym typeface="Microsoft JhengHei"/>
              </a:rPr>
              <a:t>設計思考迷你工作坊說明</a:t>
            </a:r>
            <a:endParaRPr kumimoji="1" lang="zh-TW" altLang="en-US" sz="3200" dirty="0">
              <a:solidFill>
                <a:srgbClr val="000000"/>
              </a:solidFill>
              <a:latin typeface="PingFang TC Light" panose="020B0300000000000000" pitchFamily="34" charset="-120"/>
              <a:ea typeface="PingFang TC Light" panose="020B0300000000000000" pitchFamily="34" charset="-120"/>
            </a:endParaRPr>
          </a:p>
        </p:txBody>
      </p:sp>
      <p:sp>
        <p:nvSpPr>
          <p:cNvPr id="7" name="文字版面配置區 6">
            <a:extLst>
              <a:ext uri="{FF2B5EF4-FFF2-40B4-BE49-F238E27FC236}">
                <a16:creationId xmlns:a16="http://schemas.microsoft.com/office/drawing/2014/main" id="{B3DBC203-9847-AE49-994E-8F6C090CA839}"/>
              </a:ext>
            </a:extLst>
          </p:cNvPr>
          <p:cNvSpPr>
            <a:spLocks noGrp="1"/>
          </p:cNvSpPr>
          <p:nvPr>
            <p:ph type="body" idx="2"/>
          </p:nvPr>
        </p:nvSpPr>
        <p:spPr/>
        <p:txBody>
          <a:bodyPr/>
          <a:lstStyle/>
          <a:p>
            <a:endParaRPr lang="zh-TW" altLang="en-US"/>
          </a:p>
        </p:txBody>
      </p:sp>
      <p:sp>
        <p:nvSpPr>
          <p:cNvPr id="16" name="Google Shape;262;p14">
            <a:extLst>
              <a:ext uri="{FF2B5EF4-FFF2-40B4-BE49-F238E27FC236}">
                <a16:creationId xmlns:a16="http://schemas.microsoft.com/office/drawing/2014/main" id="{34B95C0C-86F8-1D46-961B-20D3D2BEB286}"/>
              </a:ext>
            </a:extLst>
          </p:cNvPr>
          <p:cNvSpPr txBox="1">
            <a:spLocks/>
          </p:cNvSpPr>
          <p:nvPr/>
        </p:nvSpPr>
        <p:spPr>
          <a:xfrm>
            <a:off x="311700" y="1152475"/>
            <a:ext cx="3999900" cy="34164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請各位老師</a:t>
            </a:r>
            <a:r>
              <a:rPr lang="en-US" altLang="zh-TW"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人分成</a:t>
            </a:r>
            <a:r>
              <a:rPr lang="en-US" altLang="zh-TW"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1</a:t>
            </a:r>
            <a: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組</a:t>
            </a:r>
            <a:endParaRPr lang="en-US" altLang="zh-TW"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操作時間</a:t>
            </a:r>
            <a:r>
              <a:rPr lang="en-US" altLang="zh-TW"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60</a:t>
            </a:r>
            <a: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分鐘</a:t>
            </a:r>
          </a:p>
          <a:p>
            <a:pPr marL="0" indent="0"/>
            <a:r>
              <a:rPr lang="zh-TW" altLang="en-US" sz="1600" dirty="0">
                <a:solidFill>
                  <a:srgbClr val="CA3356"/>
                </a:solidFill>
                <a:latin typeface="PingFang TC Light" panose="020B0300000000000000" pitchFamily="34" charset="-120"/>
                <a:ea typeface="PingFang TC Light" panose="020B0300000000000000" pitchFamily="34" charset="-120"/>
                <a:cs typeface="Microsoft JhengHei"/>
                <a:sym typeface="Microsoft JhengHei"/>
              </a:rPr>
              <a:t>操作重點</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1.</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設計「超夢幻皮夾」</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開始以同理心，為組員設計有用、有意義的事物</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1,2)</a:t>
            </a:r>
            <a:b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問題重組</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3,4)</a:t>
            </a:r>
            <a:b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4.</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發想</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 </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產生可以測試的替代方案</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5,6)</a:t>
            </a:r>
            <a:b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5.</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根據回饋不斷迭代</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7)</a:t>
            </a:r>
            <a:b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6.</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建構與驗證</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步驟</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8,9)</a:t>
            </a:r>
          </a:p>
        </p:txBody>
      </p:sp>
      <p:sp>
        <p:nvSpPr>
          <p:cNvPr id="17" name="Google Shape;262;p14">
            <a:extLst>
              <a:ext uri="{FF2B5EF4-FFF2-40B4-BE49-F238E27FC236}">
                <a16:creationId xmlns:a16="http://schemas.microsoft.com/office/drawing/2014/main" id="{42D01C82-8308-AA43-9605-783DF106653C}"/>
              </a:ext>
            </a:extLst>
          </p:cNvPr>
          <p:cNvSpPr txBox="1">
            <a:spLocks/>
          </p:cNvSpPr>
          <p:nvPr/>
        </p:nvSpPr>
        <p:spPr>
          <a:xfrm>
            <a:off x="4832400" y="1152475"/>
            <a:ext cx="3999900" cy="341639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t>根據隊友為彼此設計的超夢幻皮夾</a:t>
            </a:r>
            <a:br>
              <a:rPr lang="en-US" altLang="zh-TW"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br>
            <a:r>
              <a:rPr lang="zh-TW" altLang="en-US" sz="1600" dirty="0">
                <a:solidFill>
                  <a:srgbClr val="CA3356"/>
                </a:solidFill>
                <a:latin typeface="PingFang TC Light" panose="020B0300000000000000" pitchFamily="34" charset="-120"/>
                <a:ea typeface="PingFang TC Light" panose="020B0300000000000000" pitchFamily="34" charset="-120"/>
                <a:cs typeface="Microsoft JhengHei"/>
                <a:sym typeface="Microsoft JhengHei"/>
              </a:rPr>
              <a:t>演練步驟</a:t>
            </a:r>
            <a:br>
              <a:rPr lang="zh-TW" altLang="en-US" sz="1600" dirty="0">
                <a:solidFill>
                  <a:schemeClr val="bg1">
                    <a:lumMod val="50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1.</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訪談</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深入訪談</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捕捉訪談發現</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4.</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採用設計觀點</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5.</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為使用者需求草擬至少</a:t>
            </a: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5</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個基本方案</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6.</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方案分享與回饋</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7.</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反思與產生新的方案</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8.</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建構解決方案</a:t>
            </a:r>
            <a:b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9.</a:t>
            </a:r>
            <a:r>
              <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方案分享與意見回饋</a:t>
            </a:r>
          </a:p>
        </p:txBody>
      </p:sp>
      <p:sp>
        <p:nvSpPr>
          <p:cNvPr id="8" name="向右箭號 7">
            <a:extLst>
              <a:ext uri="{FF2B5EF4-FFF2-40B4-BE49-F238E27FC236}">
                <a16:creationId xmlns:a16="http://schemas.microsoft.com/office/drawing/2014/main" id="{2B088CC3-7356-3B48-8FF0-D5E8846E9B91}"/>
              </a:ext>
            </a:extLst>
          </p:cNvPr>
          <p:cNvSpPr/>
          <p:nvPr/>
        </p:nvSpPr>
        <p:spPr>
          <a:xfrm>
            <a:off x="4423719" y="2650609"/>
            <a:ext cx="296562" cy="210065"/>
          </a:xfrm>
          <a:prstGeom prst="rightArrow">
            <a:avLst/>
          </a:prstGeom>
          <a:solidFill>
            <a:srgbClr val="A3C1AD"/>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18" name="圖片 17">
            <a:extLst>
              <a:ext uri="{FF2B5EF4-FFF2-40B4-BE49-F238E27FC236}">
                <a16:creationId xmlns:a16="http://schemas.microsoft.com/office/drawing/2014/main" id="{B01DB49F-9FA2-474D-91DA-373450B22E18}"/>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413" name="Google Shape;413;p26"/>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Font typeface="Arial"/>
              <a:buNone/>
            </a:pPr>
            <a:r>
              <a:rPr lang="zh-TW" sz="2000" dirty="0">
                <a:solidFill>
                  <a:srgbClr val="FFFFFF"/>
                </a:solidFill>
              </a:rPr>
              <a:t>同理：要創造有意義的創新，需要知道你的使用者、並關心他們的生活。</a:t>
            </a:r>
            <a:endParaRPr sz="2000" dirty="0"/>
          </a:p>
        </p:txBody>
      </p:sp>
      <p:sp>
        <p:nvSpPr>
          <p:cNvPr id="414" name="Google Shape;414;p26"/>
          <p:cNvSpPr txBox="1"/>
          <p:nvPr/>
        </p:nvSpPr>
        <p:spPr>
          <a:xfrm>
            <a:off x="2058266" y="539600"/>
            <a:ext cx="47740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1: Empathy(同理)</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51" name="Google Shape;350;p22">
            <a:extLst>
              <a:ext uri="{FF2B5EF4-FFF2-40B4-BE49-F238E27FC236}">
                <a16:creationId xmlns:a16="http://schemas.microsoft.com/office/drawing/2014/main" id="{111605BE-0F16-2E40-B9E1-19E9D863D35B}"/>
              </a:ext>
            </a:extLst>
          </p:cNvPr>
          <p:cNvSpPr/>
          <p:nvPr/>
        </p:nvSpPr>
        <p:spPr>
          <a:xfrm>
            <a:off x="508782"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EMPATHY</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同理</a:t>
            </a:r>
            <a:endParaRPr/>
          </a:p>
        </p:txBody>
      </p:sp>
      <p:sp>
        <p:nvSpPr>
          <p:cNvPr id="52" name="Google Shape;351;p22">
            <a:extLst>
              <a:ext uri="{FF2B5EF4-FFF2-40B4-BE49-F238E27FC236}">
                <a16:creationId xmlns:a16="http://schemas.microsoft.com/office/drawing/2014/main" id="{21386FED-A9D2-8741-9F24-8416D828DEC5}"/>
              </a:ext>
            </a:extLst>
          </p:cNvPr>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DEFINE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釐清</a:t>
            </a:r>
            <a:endParaRPr/>
          </a:p>
        </p:txBody>
      </p:sp>
      <p:sp>
        <p:nvSpPr>
          <p:cNvPr id="53" name="Google Shape;352;p22">
            <a:extLst>
              <a:ext uri="{FF2B5EF4-FFF2-40B4-BE49-F238E27FC236}">
                <a16:creationId xmlns:a16="http://schemas.microsoft.com/office/drawing/2014/main" id="{C8E3D98F-A026-9D46-86BA-228DF3C85DBD}"/>
              </a:ext>
            </a:extLst>
          </p:cNvPr>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IDEATE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發想</a:t>
            </a:r>
            <a:endParaRPr/>
          </a:p>
        </p:txBody>
      </p:sp>
      <p:sp>
        <p:nvSpPr>
          <p:cNvPr id="54" name="Google Shape;353;p22">
            <a:extLst>
              <a:ext uri="{FF2B5EF4-FFF2-40B4-BE49-F238E27FC236}">
                <a16:creationId xmlns:a16="http://schemas.microsoft.com/office/drawing/2014/main" id="{68620E61-61C7-C04B-922C-C9EB7D030398}"/>
              </a:ext>
            </a:extLst>
          </p:cNvPr>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54;p22">
            <a:extLst>
              <a:ext uri="{FF2B5EF4-FFF2-40B4-BE49-F238E27FC236}">
                <a16:creationId xmlns:a16="http://schemas.microsoft.com/office/drawing/2014/main" id="{959DE776-5450-E241-9418-81A06778CD54}"/>
              </a:ext>
            </a:extLst>
          </p:cNvPr>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TEST</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驗證</a:t>
            </a:r>
            <a:endParaRPr/>
          </a:p>
        </p:txBody>
      </p:sp>
      <p:sp>
        <p:nvSpPr>
          <p:cNvPr id="56" name="Google Shape;355;p22">
            <a:extLst>
              <a:ext uri="{FF2B5EF4-FFF2-40B4-BE49-F238E27FC236}">
                <a16:creationId xmlns:a16="http://schemas.microsoft.com/office/drawing/2014/main" id="{502C460A-8B89-B74D-860C-F1573937BFB0}"/>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PROTOTYPE</a:t>
            </a:r>
            <a:endParaRPr/>
          </a:p>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原型</a:t>
            </a:r>
            <a:endParaRPr/>
          </a:p>
        </p:txBody>
      </p:sp>
      <p:cxnSp>
        <p:nvCxnSpPr>
          <p:cNvPr id="57" name="Google Shape;356;p22">
            <a:extLst>
              <a:ext uri="{FF2B5EF4-FFF2-40B4-BE49-F238E27FC236}">
                <a16:creationId xmlns:a16="http://schemas.microsoft.com/office/drawing/2014/main" id="{79AC015D-A503-A14B-812E-291A053CE603}"/>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58" name="Google Shape;357;p22">
            <a:extLst>
              <a:ext uri="{FF2B5EF4-FFF2-40B4-BE49-F238E27FC236}">
                <a16:creationId xmlns:a16="http://schemas.microsoft.com/office/drawing/2014/main" id="{96DA789D-F46F-DC43-9D6D-4AA1B23C2BE7}"/>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59" name="Google Shape;358;p22">
            <a:extLst>
              <a:ext uri="{FF2B5EF4-FFF2-40B4-BE49-F238E27FC236}">
                <a16:creationId xmlns:a16="http://schemas.microsoft.com/office/drawing/2014/main" id="{41FC1972-952D-564E-B874-603D7D3350E9}"/>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60" name="Google Shape;359;p22">
            <a:extLst>
              <a:ext uri="{FF2B5EF4-FFF2-40B4-BE49-F238E27FC236}">
                <a16:creationId xmlns:a16="http://schemas.microsoft.com/office/drawing/2014/main" id="{EDE439CA-D7A3-E644-B43C-44EAFA0840F7}"/>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61" name="Google Shape;360;p22">
            <a:extLst>
              <a:ext uri="{FF2B5EF4-FFF2-40B4-BE49-F238E27FC236}">
                <a16:creationId xmlns:a16="http://schemas.microsoft.com/office/drawing/2014/main" id="{D7ACED7A-E6CE-4941-81F8-95E984DBF801}"/>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62" name="Google Shape;361;p22">
            <a:extLst>
              <a:ext uri="{FF2B5EF4-FFF2-40B4-BE49-F238E27FC236}">
                <a16:creationId xmlns:a16="http://schemas.microsoft.com/office/drawing/2014/main" id="{D0780EBF-09F4-9D40-9F0A-9CDA176A0A13}"/>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63" name="Google Shape;362;p22">
            <a:extLst>
              <a:ext uri="{FF2B5EF4-FFF2-40B4-BE49-F238E27FC236}">
                <a16:creationId xmlns:a16="http://schemas.microsoft.com/office/drawing/2014/main" id="{4E820547-C0FB-B84F-8043-27D55532C4CF}"/>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64" name="Google Shape;363;p22">
            <a:extLst>
              <a:ext uri="{FF2B5EF4-FFF2-40B4-BE49-F238E27FC236}">
                <a16:creationId xmlns:a16="http://schemas.microsoft.com/office/drawing/2014/main" id="{0C160CDB-5E14-7845-9095-1D8EB43E66F4}"/>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30036C0-AC29-5148-9C5D-F862CBCCFFB8}"/>
              </a:ext>
            </a:extLst>
          </p:cNvPr>
          <p:cNvSpPr>
            <a:spLocks noGrp="1"/>
          </p:cNvSpPr>
          <p:nvPr>
            <p:ph type="title"/>
          </p:nvPr>
        </p:nvSpPr>
        <p:spPr>
          <a:xfrm>
            <a:off x="628650" y="553245"/>
            <a:ext cx="7886700" cy="619571"/>
          </a:xfrm>
        </p:spPr>
        <p:txBody>
          <a:bodyPr>
            <a:normAutofit/>
          </a:bodyPr>
          <a:lstStyle/>
          <a:p>
            <a:r>
              <a:rPr lang="zh-TW" altLang="en-US" dirty="0"/>
              <a:t>同理心的第一步：</a:t>
            </a:r>
            <a:r>
              <a:rPr lang="zh-TW" altLang="en-US" dirty="0">
                <a:solidFill>
                  <a:srgbClr val="C00000"/>
                </a:solidFill>
              </a:rPr>
              <a:t>訪談</a:t>
            </a:r>
            <a:r>
              <a:rPr lang="en-US" altLang="zh-TW" dirty="0">
                <a:solidFill>
                  <a:srgbClr val="C00000"/>
                </a:solidFill>
              </a:rPr>
              <a:t>(</a:t>
            </a:r>
            <a:r>
              <a:rPr lang="en" altLang="zh-TW" dirty="0">
                <a:solidFill>
                  <a:srgbClr val="C00000"/>
                </a:solidFill>
              </a:rPr>
              <a:t>Interview)</a:t>
            </a:r>
            <a:endParaRPr lang="zh-TW" altLang="en-US" dirty="0">
              <a:solidFill>
                <a:srgbClr val="C00000"/>
              </a:solidFill>
            </a:endParaRPr>
          </a:p>
        </p:txBody>
      </p:sp>
      <p:sp>
        <p:nvSpPr>
          <p:cNvPr id="7" name="Google Shape;423;p27">
            <a:extLst>
              <a:ext uri="{FF2B5EF4-FFF2-40B4-BE49-F238E27FC236}">
                <a16:creationId xmlns:a16="http://schemas.microsoft.com/office/drawing/2014/main" id="{4C65F481-5CD7-8144-841F-9E714875F227}"/>
              </a:ext>
            </a:extLst>
          </p:cNvPr>
          <p:cNvSpPr txBox="1"/>
          <p:nvPr/>
        </p:nvSpPr>
        <p:spPr>
          <a:xfrm>
            <a:off x="628650" y="1162617"/>
            <a:ext cx="3863837" cy="82520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Microsoft JhengHei"/>
              <a:buNone/>
            </a:pPr>
            <a:r>
              <a:rPr lang="zh-TW" sz="2000" u="none" strike="noStrike" cap="none" dirty="0">
                <a:solidFill>
                  <a:schemeClr val="bg1">
                    <a:lumMod val="65000"/>
                  </a:schemeClr>
                </a:solidFill>
                <a:latin typeface="PingFang TC" panose="020B0400000000000000" pitchFamily="34" charset="-120"/>
                <a:ea typeface="PingFang TC" panose="020B0400000000000000" pitchFamily="34" charset="-120"/>
                <a:cs typeface="Microsoft JhengHei"/>
                <a:sym typeface="Microsoft JhengHei"/>
              </a:rPr>
              <a:t>開始以同理心為組員設計有用、有意義的事物</a:t>
            </a:r>
            <a:endParaRPr sz="2000" dirty="0">
              <a:solidFill>
                <a:schemeClr val="bg1">
                  <a:lumMod val="65000"/>
                </a:schemeClr>
              </a:solidFill>
              <a:latin typeface="PingFang TC" panose="020B0400000000000000" pitchFamily="34" charset="-120"/>
              <a:ea typeface="PingFang TC" panose="020B0400000000000000" pitchFamily="34" charset="-120"/>
            </a:endParaRPr>
          </a:p>
        </p:txBody>
      </p:sp>
      <p:pic>
        <p:nvPicPr>
          <p:cNvPr id="2" name="圖片 1">
            <a:extLst>
              <a:ext uri="{FF2B5EF4-FFF2-40B4-BE49-F238E27FC236}">
                <a16:creationId xmlns:a16="http://schemas.microsoft.com/office/drawing/2014/main" id="{6E06D7DD-46A9-8C4A-B75B-C5A2BF221D99}"/>
              </a:ext>
            </a:extLst>
          </p:cNvPr>
          <p:cNvPicPr>
            <a:picLocks noChangeAspect="1"/>
          </p:cNvPicPr>
          <p:nvPr/>
        </p:nvPicPr>
        <p:blipFill rotWithShape="1">
          <a:blip r:embed="rId2"/>
          <a:srcRect l="693" t="-5344" b="39167"/>
          <a:stretch/>
        </p:blipFill>
        <p:spPr>
          <a:xfrm>
            <a:off x="1869888" y="1782188"/>
            <a:ext cx="7274112" cy="3361312"/>
          </a:xfrm>
          <a:prstGeom prst="rect">
            <a:avLst/>
          </a:prstGeom>
        </p:spPr>
      </p:pic>
      <p:pic>
        <p:nvPicPr>
          <p:cNvPr id="11" name="圖形 10">
            <a:extLst>
              <a:ext uri="{FF2B5EF4-FFF2-40B4-BE49-F238E27FC236}">
                <a16:creationId xmlns:a16="http://schemas.microsoft.com/office/drawing/2014/main" id="{3B6664DD-C3F5-3948-87E6-27C3BE99B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2486" y="1162617"/>
            <a:ext cx="2011431" cy="2011431"/>
          </a:xfrm>
          <a:prstGeom prst="rect">
            <a:avLst/>
          </a:prstGeom>
        </p:spPr>
      </p:pic>
    </p:spTree>
    <p:extLst>
      <p:ext uri="{BB962C8B-B14F-4D97-AF65-F5344CB8AC3E}">
        <p14:creationId xmlns:p14="http://schemas.microsoft.com/office/powerpoint/2010/main" val="1811739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30036C0-AC29-5148-9C5D-F862CBCCFFB8}"/>
              </a:ext>
            </a:extLst>
          </p:cNvPr>
          <p:cNvSpPr>
            <a:spLocks noGrp="1"/>
          </p:cNvSpPr>
          <p:nvPr>
            <p:ph type="title"/>
          </p:nvPr>
        </p:nvSpPr>
        <p:spPr>
          <a:xfrm>
            <a:off x="628650" y="553245"/>
            <a:ext cx="7886700" cy="619571"/>
          </a:xfrm>
        </p:spPr>
        <p:txBody>
          <a:bodyPr>
            <a:normAutofit/>
          </a:bodyPr>
          <a:lstStyle/>
          <a:p>
            <a:r>
              <a:rPr lang="zh-TW" altLang="en-US" dirty="0"/>
              <a:t>關於組員對皮夾的思考，我們收集了很多想法</a:t>
            </a:r>
            <a:endParaRPr lang="zh-TW" altLang="en-US" dirty="0">
              <a:solidFill>
                <a:srgbClr val="C00000"/>
              </a:solidFill>
            </a:endParaRPr>
          </a:p>
        </p:txBody>
      </p:sp>
      <p:sp>
        <p:nvSpPr>
          <p:cNvPr id="9" name="文字方塊 8">
            <a:extLst>
              <a:ext uri="{FF2B5EF4-FFF2-40B4-BE49-F238E27FC236}">
                <a16:creationId xmlns:a16="http://schemas.microsoft.com/office/drawing/2014/main" id="{F65667C0-A022-A14D-94D8-0BF6B0B0BB3A}"/>
              </a:ext>
            </a:extLst>
          </p:cNvPr>
          <p:cNvSpPr txBox="1"/>
          <p:nvPr/>
        </p:nvSpPr>
        <p:spPr>
          <a:xfrm rot="1398521">
            <a:off x="3094594" y="1891014"/>
            <a:ext cx="3927335" cy="584775"/>
          </a:xfrm>
          <a:prstGeom prst="rect">
            <a:avLst/>
          </a:prstGeom>
          <a:noFill/>
        </p:spPr>
        <p:txBody>
          <a:bodyPr wrap="square" rtlCol="0">
            <a:spAutoFit/>
          </a:bodyPr>
          <a:lstStyle/>
          <a:p>
            <a:pPr algn="ctr"/>
            <a:r>
              <a:rPr kumimoji="1" lang="en-US" altLang="zh-TW" sz="3200" dirty="0">
                <a:solidFill>
                  <a:schemeClr val="bg1">
                    <a:lumMod val="65000"/>
                  </a:schemeClr>
                </a:solidFill>
              </a:rPr>
              <a:t>CONVERGENT</a:t>
            </a:r>
            <a:endParaRPr kumimoji="1" lang="zh-TW" altLang="en-US" sz="3200" dirty="0">
              <a:solidFill>
                <a:schemeClr val="bg1">
                  <a:lumMod val="65000"/>
                </a:schemeClr>
              </a:solidFill>
            </a:endParaRPr>
          </a:p>
        </p:txBody>
      </p:sp>
      <p:grpSp>
        <p:nvGrpSpPr>
          <p:cNvPr id="37" name="群組 36">
            <a:extLst>
              <a:ext uri="{FF2B5EF4-FFF2-40B4-BE49-F238E27FC236}">
                <a16:creationId xmlns:a16="http://schemas.microsoft.com/office/drawing/2014/main" id="{A4B1FDBB-18BD-7D46-A189-1404107C95EA}"/>
              </a:ext>
            </a:extLst>
          </p:cNvPr>
          <p:cNvGrpSpPr/>
          <p:nvPr/>
        </p:nvGrpSpPr>
        <p:grpSpPr>
          <a:xfrm>
            <a:off x="-12233" y="1669116"/>
            <a:ext cx="6697987" cy="2874632"/>
            <a:chOff x="-12233" y="1669116"/>
            <a:chExt cx="6697987" cy="2874632"/>
          </a:xfrm>
        </p:grpSpPr>
        <p:pic>
          <p:nvPicPr>
            <p:cNvPr id="36" name="圖片 35">
              <a:extLst>
                <a:ext uri="{FF2B5EF4-FFF2-40B4-BE49-F238E27FC236}">
                  <a16:creationId xmlns:a16="http://schemas.microsoft.com/office/drawing/2014/main" id="{CF838108-8A72-2043-8998-0554D651078A}"/>
                </a:ext>
              </a:extLst>
            </p:cNvPr>
            <p:cNvPicPr>
              <a:picLocks noChangeAspect="1"/>
            </p:cNvPicPr>
            <p:nvPr/>
          </p:nvPicPr>
          <p:blipFill>
            <a:blip r:embed="rId2"/>
            <a:stretch>
              <a:fillRect/>
            </a:stretch>
          </p:blipFill>
          <p:spPr>
            <a:xfrm>
              <a:off x="-12233" y="1669116"/>
              <a:ext cx="6697987" cy="2874632"/>
            </a:xfrm>
            <a:prstGeom prst="rect">
              <a:avLst/>
            </a:prstGeom>
          </p:spPr>
        </p:pic>
        <p:sp>
          <p:nvSpPr>
            <p:cNvPr id="6" name="文字方塊 5">
              <a:extLst>
                <a:ext uri="{FF2B5EF4-FFF2-40B4-BE49-F238E27FC236}">
                  <a16:creationId xmlns:a16="http://schemas.microsoft.com/office/drawing/2014/main" id="{9FFDE8EB-6DA9-7543-9BBF-FC03A8C6E4B5}"/>
                </a:ext>
              </a:extLst>
            </p:cNvPr>
            <p:cNvSpPr txBox="1"/>
            <p:nvPr/>
          </p:nvSpPr>
          <p:spPr>
            <a:xfrm rot="20167255">
              <a:off x="94903" y="1844486"/>
              <a:ext cx="3200552" cy="584775"/>
            </a:xfrm>
            <a:prstGeom prst="rect">
              <a:avLst/>
            </a:prstGeom>
            <a:noFill/>
          </p:spPr>
          <p:txBody>
            <a:bodyPr wrap="square" rtlCol="0">
              <a:spAutoFit/>
            </a:bodyPr>
            <a:lstStyle/>
            <a:p>
              <a:pPr algn="ctr"/>
              <a:r>
                <a:rPr kumimoji="1" lang="en-US" altLang="zh-TW" sz="3200" dirty="0">
                  <a:solidFill>
                    <a:schemeClr val="bg1">
                      <a:lumMod val="65000"/>
                    </a:schemeClr>
                  </a:solidFill>
                </a:rPr>
                <a:t>DIVERGENT</a:t>
              </a:r>
              <a:endParaRPr kumimoji="1" lang="zh-TW" altLang="en-US" sz="3200" dirty="0">
                <a:solidFill>
                  <a:schemeClr val="bg1">
                    <a:lumMod val="65000"/>
                  </a:schemeClr>
                </a:solidFill>
              </a:endParaRPr>
            </a:p>
          </p:txBody>
        </p:sp>
        <p:sp>
          <p:nvSpPr>
            <p:cNvPr id="12" name="橢圓 11">
              <a:extLst>
                <a:ext uri="{FF2B5EF4-FFF2-40B4-BE49-F238E27FC236}">
                  <a16:creationId xmlns:a16="http://schemas.microsoft.com/office/drawing/2014/main" id="{789929C9-2BE7-9B4D-9A01-CCD627DD4708}"/>
                </a:ext>
              </a:extLst>
            </p:cNvPr>
            <p:cNvSpPr/>
            <p:nvPr/>
          </p:nvSpPr>
          <p:spPr>
            <a:xfrm>
              <a:off x="2179247" y="2307096"/>
              <a:ext cx="285653" cy="2856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橢圓 12">
              <a:extLst>
                <a:ext uri="{FF2B5EF4-FFF2-40B4-BE49-F238E27FC236}">
                  <a16:creationId xmlns:a16="http://schemas.microsoft.com/office/drawing/2014/main" id="{C5F69A9F-6EDD-0B42-A38B-071799849590}"/>
                </a:ext>
              </a:extLst>
            </p:cNvPr>
            <p:cNvSpPr/>
            <p:nvPr/>
          </p:nvSpPr>
          <p:spPr>
            <a:xfrm>
              <a:off x="2258744" y="2829040"/>
              <a:ext cx="432320" cy="432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橢圓 13">
              <a:extLst>
                <a:ext uri="{FF2B5EF4-FFF2-40B4-BE49-F238E27FC236}">
                  <a16:creationId xmlns:a16="http://schemas.microsoft.com/office/drawing/2014/main" id="{76D74A97-FC97-2541-BFA7-62BC605C86A8}"/>
                </a:ext>
              </a:extLst>
            </p:cNvPr>
            <p:cNvSpPr/>
            <p:nvPr/>
          </p:nvSpPr>
          <p:spPr>
            <a:xfrm>
              <a:off x="1786849" y="2678252"/>
              <a:ext cx="301576" cy="301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橢圓 14">
              <a:extLst>
                <a:ext uri="{FF2B5EF4-FFF2-40B4-BE49-F238E27FC236}">
                  <a16:creationId xmlns:a16="http://schemas.microsoft.com/office/drawing/2014/main" id="{C475F3C6-C351-6A40-984F-4300DB1DFCCD}"/>
                </a:ext>
              </a:extLst>
            </p:cNvPr>
            <p:cNvSpPr/>
            <p:nvPr/>
          </p:nvSpPr>
          <p:spPr>
            <a:xfrm>
              <a:off x="960460" y="2783897"/>
              <a:ext cx="577475" cy="577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橢圓 15">
              <a:extLst>
                <a:ext uri="{FF2B5EF4-FFF2-40B4-BE49-F238E27FC236}">
                  <a16:creationId xmlns:a16="http://schemas.microsoft.com/office/drawing/2014/main" id="{17D91D7D-593E-EC4D-9409-C695BEA6BC77}"/>
                </a:ext>
              </a:extLst>
            </p:cNvPr>
            <p:cNvSpPr/>
            <p:nvPr/>
          </p:nvSpPr>
          <p:spPr>
            <a:xfrm>
              <a:off x="1759195" y="3261360"/>
              <a:ext cx="550754" cy="55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橢圓 16">
              <a:extLst>
                <a:ext uri="{FF2B5EF4-FFF2-40B4-BE49-F238E27FC236}">
                  <a16:creationId xmlns:a16="http://schemas.microsoft.com/office/drawing/2014/main" id="{12618A89-F205-F841-AF19-808ABEDBBFA4}"/>
                </a:ext>
              </a:extLst>
            </p:cNvPr>
            <p:cNvSpPr/>
            <p:nvPr/>
          </p:nvSpPr>
          <p:spPr>
            <a:xfrm>
              <a:off x="2603403" y="3508481"/>
              <a:ext cx="301576" cy="301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橢圓 17">
              <a:extLst>
                <a:ext uri="{FF2B5EF4-FFF2-40B4-BE49-F238E27FC236}">
                  <a16:creationId xmlns:a16="http://schemas.microsoft.com/office/drawing/2014/main" id="{B6BE54DC-2E78-7740-9812-BD35A1FBBF1E}"/>
                </a:ext>
              </a:extLst>
            </p:cNvPr>
            <p:cNvSpPr/>
            <p:nvPr/>
          </p:nvSpPr>
          <p:spPr>
            <a:xfrm>
              <a:off x="2786007" y="1990109"/>
              <a:ext cx="550754" cy="55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a16="http://schemas.microsoft.com/office/drawing/2014/main" id="{1E422FCC-1432-5244-8DDF-D459F3FABBE3}"/>
                </a:ext>
              </a:extLst>
            </p:cNvPr>
            <p:cNvSpPr/>
            <p:nvPr/>
          </p:nvSpPr>
          <p:spPr>
            <a:xfrm>
              <a:off x="2998852" y="2939800"/>
              <a:ext cx="369271" cy="369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a16="http://schemas.microsoft.com/office/drawing/2014/main" id="{5E4D9AA0-C4DD-E54A-9506-D14BEE021C6F}"/>
                </a:ext>
              </a:extLst>
            </p:cNvPr>
            <p:cNvSpPr/>
            <p:nvPr/>
          </p:nvSpPr>
          <p:spPr>
            <a:xfrm>
              <a:off x="3061384" y="3906000"/>
              <a:ext cx="306739" cy="3067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a16="http://schemas.microsoft.com/office/drawing/2014/main" id="{3B5A38E0-1EDD-3F47-9B69-B41496A6ED75}"/>
                </a:ext>
              </a:extLst>
            </p:cNvPr>
            <p:cNvSpPr/>
            <p:nvPr/>
          </p:nvSpPr>
          <p:spPr>
            <a:xfrm>
              <a:off x="3699128" y="2441961"/>
              <a:ext cx="301576" cy="301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a16="http://schemas.microsoft.com/office/drawing/2014/main" id="{BFAE5D2D-78C1-1142-9E20-02C0C64A0DCC}"/>
                </a:ext>
              </a:extLst>
            </p:cNvPr>
            <p:cNvSpPr/>
            <p:nvPr/>
          </p:nvSpPr>
          <p:spPr>
            <a:xfrm>
              <a:off x="3803561" y="3353844"/>
              <a:ext cx="205103" cy="205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橢圓 22">
              <a:extLst>
                <a:ext uri="{FF2B5EF4-FFF2-40B4-BE49-F238E27FC236}">
                  <a16:creationId xmlns:a16="http://schemas.microsoft.com/office/drawing/2014/main" id="{0B4957D3-4451-314D-9410-ADC924430ABD}"/>
                </a:ext>
              </a:extLst>
            </p:cNvPr>
            <p:cNvSpPr/>
            <p:nvPr/>
          </p:nvSpPr>
          <p:spPr>
            <a:xfrm>
              <a:off x="4310086" y="3604954"/>
              <a:ext cx="205103" cy="205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橢圓 23">
              <a:extLst>
                <a:ext uri="{FF2B5EF4-FFF2-40B4-BE49-F238E27FC236}">
                  <a16:creationId xmlns:a16="http://schemas.microsoft.com/office/drawing/2014/main" id="{555D429D-56F6-234B-8C1E-272E34373199}"/>
                </a:ext>
              </a:extLst>
            </p:cNvPr>
            <p:cNvSpPr/>
            <p:nvPr/>
          </p:nvSpPr>
          <p:spPr>
            <a:xfrm>
              <a:off x="5044542" y="2881848"/>
              <a:ext cx="199220" cy="19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a16="http://schemas.microsoft.com/office/drawing/2014/main" id="{7B7A2290-8766-F84C-8AA6-6ABACE152FEC}"/>
                </a:ext>
              </a:extLst>
            </p:cNvPr>
            <p:cNvSpPr/>
            <p:nvPr/>
          </p:nvSpPr>
          <p:spPr>
            <a:xfrm>
              <a:off x="4416253" y="2897880"/>
              <a:ext cx="294640" cy="294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橢圓 25">
              <a:extLst>
                <a:ext uri="{FF2B5EF4-FFF2-40B4-BE49-F238E27FC236}">
                  <a16:creationId xmlns:a16="http://schemas.microsoft.com/office/drawing/2014/main" id="{F266C991-B42F-1940-82C9-AD8BFCFDC64D}"/>
                </a:ext>
              </a:extLst>
            </p:cNvPr>
            <p:cNvSpPr/>
            <p:nvPr/>
          </p:nvSpPr>
          <p:spPr>
            <a:xfrm>
              <a:off x="2767241" y="2642644"/>
              <a:ext cx="205103" cy="205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a:extLst>
                <a:ext uri="{FF2B5EF4-FFF2-40B4-BE49-F238E27FC236}">
                  <a16:creationId xmlns:a16="http://schemas.microsoft.com/office/drawing/2014/main" id="{2FB9EB1C-036C-9047-A003-DC7C3AB67EFC}"/>
                </a:ext>
              </a:extLst>
            </p:cNvPr>
            <p:cNvSpPr/>
            <p:nvPr/>
          </p:nvSpPr>
          <p:spPr>
            <a:xfrm>
              <a:off x="5517338" y="3162708"/>
              <a:ext cx="147864" cy="1478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40" name="直線箭頭接點 39">
            <a:extLst>
              <a:ext uri="{FF2B5EF4-FFF2-40B4-BE49-F238E27FC236}">
                <a16:creationId xmlns:a16="http://schemas.microsoft.com/office/drawing/2014/main" id="{8C2D051D-5F9D-2F4B-BCBC-33424E2E6E30}"/>
              </a:ext>
            </a:extLst>
          </p:cNvPr>
          <p:cNvCxnSpPr>
            <a:cxnSpLocks/>
            <a:stCxn id="36" idx="1"/>
          </p:cNvCxnSpPr>
          <p:nvPr/>
        </p:nvCxnSpPr>
        <p:spPr>
          <a:xfrm>
            <a:off x="-12233" y="3106432"/>
            <a:ext cx="6989594" cy="6509"/>
          </a:xfrm>
          <a:prstGeom prst="straightConnector1">
            <a:avLst/>
          </a:prstGeom>
          <a:ln w="50800" cmpd="thickThin">
            <a:solidFill>
              <a:schemeClr val="bg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BC81A757-EAB8-AF44-9DB4-70013D6A08AB}"/>
              </a:ext>
            </a:extLst>
          </p:cNvPr>
          <p:cNvSpPr txBox="1"/>
          <p:nvPr/>
        </p:nvSpPr>
        <p:spPr>
          <a:xfrm>
            <a:off x="2415060" y="2591872"/>
            <a:ext cx="1723549" cy="1015663"/>
          </a:xfrm>
          <a:prstGeom prst="rect">
            <a:avLst/>
          </a:prstGeom>
          <a:noFill/>
        </p:spPr>
        <p:txBody>
          <a:bodyPr wrap="none" rtlCol="0">
            <a:spAutoFit/>
          </a:bodyPr>
          <a:lstStyle/>
          <a:p>
            <a:pPr algn="ctr"/>
            <a:r>
              <a:rPr kumimoji="1" lang="zh-CN" altLang="en-US" sz="6000" dirty="0">
                <a:latin typeface="PingFang TC Light" panose="020B0300000000000000" pitchFamily="34" charset="-120"/>
                <a:ea typeface="PingFang TC Light" panose="020B0300000000000000" pitchFamily="34" charset="-120"/>
              </a:rPr>
              <a:t>想法</a:t>
            </a:r>
            <a:endParaRPr kumimoji="1" lang="zh-TW" altLang="en-US" sz="6000" dirty="0">
              <a:latin typeface="PingFang TC Light" panose="020B0300000000000000" pitchFamily="34" charset="-120"/>
              <a:ea typeface="PingFang TC Light" panose="020B0300000000000000" pitchFamily="34" charset="-120"/>
            </a:endParaRPr>
          </a:p>
        </p:txBody>
      </p:sp>
      <p:sp>
        <p:nvSpPr>
          <p:cNvPr id="43" name="文字方塊 42">
            <a:extLst>
              <a:ext uri="{FF2B5EF4-FFF2-40B4-BE49-F238E27FC236}">
                <a16:creationId xmlns:a16="http://schemas.microsoft.com/office/drawing/2014/main" id="{C21B35D3-2F77-7B48-B2BD-37841D9C7AF4}"/>
              </a:ext>
            </a:extLst>
          </p:cNvPr>
          <p:cNvSpPr txBox="1"/>
          <p:nvPr/>
        </p:nvSpPr>
        <p:spPr>
          <a:xfrm>
            <a:off x="7133678" y="2591872"/>
            <a:ext cx="1723549" cy="1015663"/>
          </a:xfrm>
          <a:prstGeom prst="rect">
            <a:avLst/>
          </a:prstGeom>
          <a:noFill/>
        </p:spPr>
        <p:txBody>
          <a:bodyPr wrap="none" rtlCol="0">
            <a:spAutoFit/>
          </a:bodyPr>
          <a:lstStyle/>
          <a:p>
            <a:pPr algn="ctr"/>
            <a:r>
              <a:rPr kumimoji="1" lang="zh-CN" altLang="en-US" sz="6000" dirty="0">
                <a:solidFill>
                  <a:srgbClr val="CA3356"/>
                </a:solidFill>
                <a:latin typeface="PingFang TC Light" panose="020B0300000000000000" pitchFamily="34" charset="-120"/>
                <a:ea typeface="PingFang TC Light" panose="020B0300000000000000" pitchFamily="34" charset="-120"/>
              </a:rPr>
              <a:t>發現</a:t>
            </a:r>
            <a:endParaRPr kumimoji="1" lang="zh-TW" altLang="en-US" sz="6000" dirty="0">
              <a:solidFill>
                <a:srgbClr val="CA3356"/>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35009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18" name="圖片 17">
            <a:extLst>
              <a:ext uri="{FF2B5EF4-FFF2-40B4-BE49-F238E27FC236}">
                <a16:creationId xmlns:a16="http://schemas.microsoft.com/office/drawing/2014/main" id="{BB6CB85F-7E02-C742-8A2A-B56DD07394EF}"/>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488" name="Google Shape;488;p29"/>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2400"/>
              <a:buFont typeface="Arial"/>
              <a:buNone/>
            </a:pPr>
            <a:r>
              <a:rPr lang="zh-TW" sz="2000" dirty="0">
                <a:solidFill>
                  <a:srgbClr val="FFFFFF"/>
                </a:solidFill>
              </a:rPr>
              <a:t>釐清：建構正確的問題是創造正確解決方案的唯一方法。</a:t>
            </a:r>
            <a:endParaRPr sz="2000" dirty="0"/>
          </a:p>
        </p:txBody>
      </p:sp>
      <p:sp>
        <p:nvSpPr>
          <p:cNvPr id="489" name="Google Shape;489;p29"/>
          <p:cNvSpPr txBox="1"/>
          <p:nvPr/>
        </p:nvSpPr>
        <p:spPr>
          <a:xfrm>
            <a:off x="2058266" y="539599"/>
            <a:ext cx="43236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2: Define(釐清)</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33" name="Google Shape;350;p22">
            <a:extLst>
              <a:ext uri="{FF2B5EF4-FFF2-40B4-BE49-F238E27FC236}">
                <a16:creationId xmlns:a16="http://schemas.microsoft.com/office/drawing/2014/main" id="{3623654D-B6F7-FB4D-BAEE-0BAAC20346D3}"/>
              </a:ext>
            </a:extLst>
          </p:cNvPr>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EMPATHY</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同理</a:t>
            </a:r>
            <a:endParaRPr/>
          </a:p>
        </p:txBody>
      </p:sp>
      <p:sp>
        <p:nvSpPr>
          <p:cNvPr id="34" name="Google Shape;351;p22">
            <a:extLst>
              <a:ext uri="{FF2B5EF4-FFF2-40B4-BE49-F238E27FC236}">
                <a16:creationId xmlns:a16="http://schemas.microsoft.com/office/drawing/2014/main" id="{2E0E0CD6-762C-2148-BBD4-2DFBD30F00E8}"/>
              </a:ext>
            </a:extLst>
          </p:cNvPr>
          <p:cNvSpPr/>
          <p:nvPr/>
        </p:nvSpPr>
        <p:spPr>
          <a:xfrm>
            <a:off x="2146764"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DEFINE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釐清</a:t>
            </a:r>
            <a:endParaRPr/>
          </a:p>
        </p:txBody>
      </p:sp>
      <p:sp>
        <p:nvSpPr>
          <p:cNvPr id="35" name="Google Shape;352;p22">
            <a:extLst>
              <a:ext uri="{FF2B5EF4-FFF2-40B4-BE49-F238E27FC236}">
                <a16:creationId xmlns:a16="http://schemas.microsoft.com/office/drawing/2014/main" id="{9C7E284B-007C-B041-B32A-0EE156478777}"/>
              </a:ext>
            </a:extLst>
          </p:cNvPr>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IDEATE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發想</a:t>
            </a:r>
            <a:endParaRPr/>
          </a:p>
        </p:txBody>
      </p:sp>
      <p:sp>
        <p:nvSpPr>
          <p:cNvPr id="36" name="Google Shape;353;p22">
            <a:extLst>
              <a:ext uri="{FF2B5EF4-FFF2-40B4-BE49-F238E27FC236}">
                <a16:creationId xmlns:a16="http://schemas.microsoft.com/office/drawing/2014/main" id="{7A361F71-4929-C740-B712-E8158139D901}"/>
              </a:ext>
            </a:extLst>
          </p:cNvPr>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54;p22">
            <a:extLst>
              <a:ext uri="{FF2B5EF4-FFF2-40B4-BE49-F238E27FC236}">
                <a16:creationId xmlns:a16="http://schemas.microsoft.com/office/drawing/2014/main" id="{BD4E88DB-E205-304C-8475-9DC63EE0971F}"/>
              </a:ext>
            </a:extLst>
          </p:cNvPr>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TEST</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驗證</a:t>
            </a:r>
            <a:endParaRPr/>
          </a:p>
        </p:txBody>
      </p:sp>
      <p:sp>
        <p:nvSpPr>
          <p:cNvPr id="38" name="Google Shape;355;p22">
            <a:extLst>
              <a:ext uri="{FF2B5EF4-FFF2-40B4-BE49-F238E27FC236}">
                <a16:creationId xmlns:a16="http://schemas.microsoft.com/office/drawing/2014/main" id="{F20E404C-647E-4149-A981-28C599BD675E}"/>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PROTOTYPE</a:t>
            </a:r>
            <a:endParaRPr/>
          </a:p>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原型</a:t>
            </a:r>
            <a:endParaRPr/>
          </a:p>
        </p:txBody>
      </p:sp>
      <p:cxnSp>
        <p:nvCxnSpPr>
          <p:cNvPr id="39" name="Google Shape;356;p22">
            <a:extLst>
              <a:ext uri="{FF2B5EF4-FFF2-40B4-BE49-F238E27FC236}">
                <a16:creationId xmlns:a16="http://schemas.microsoft.com/office/drawing/2014/main" id="{D793FFA5-89C4-B644-865A-F3074418065B}"/>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40" name="Google Shape;357;p22">
            <a:extLst>
              <a:ext uri="{FF2B5EF4-FFF2-40B4-BE49-F238E27FC236}">
                <a16:creationId xmlns:a16="http://schemas.microsoft.com/office/drawing/2014/main" id="{86ACCCD0-4433-524B-BD0D-8955CAF4511E}"/>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41" name="Google Shape;358;p22">
            <a:extLst>
              <a:ext uri="{FF2B5EF4-FFF2-40B4-BE49-F238E27FC236}">
                <a16:creationId xmlns:a16="http://schemas.microsoft.com/office/drawing/2014/main" id="{649D5116-3CA0-7A46-A115-B19B5999CF38}"/>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42" name="Google Shape;359;p22">
            <a:extLst>
              <a:ext uri="{FF2B5EF4-FFF2-40B4-BE49-F238E27FC236}">
                <a16:creationId xmlns:a16="http://schemas.microsoft.com/office/drawing/2014/main" id="{6756DCD4-31DD-884C-96B3-18CA8DF49CDC}"/>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43" name="Google Shape;360;p22">
            <a:extLst>
              <a:ext uri="{FF2B5EF4-FFF2-40B4-BE49-F238E27FC236}">
                <a16:creationId xmlns:a16="http://schemas.microsoft.com/office/drawing/2014/main" id="{63C824AC-CEAA-8C45-B752-16E5FA76B36C}"/>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44" name="Google Shape;361;p22">
            <a:extLst>
              <a:ext uri="{FF2B5EF4-FFF2-40B4-BE49-F238E27FC236}">
                <a16:creationId xmlns:a16="http://schemas.microsoft.com/office/drawing/2014/main" id="{B7E2059E-C86C-7B49-8F52-70220C3B3988}"/>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45" name="Google Shape;362;p22">
            <a:extLst>
              <a:ext uri="{FF2B5EF4-FFF2-40B4-BE49-F238E27FC236}">
                <a16:creationId xmlns:a16="http://schemas.microsoft.com/office/drawing/2014/main" id="{E8615ACA-C84F-AA4B-AEBA-E4BC0FC69628}"/>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46" name="Google Shape;363;p22">
            <a:extLst>
              <a:ext uri="{FF2B5EF4-FFF2-40B4-BE49-F238E27FC236}">
                <a16:creationId xmlns:a16="http://schemas.microsoft.com/office/drawing/2014/main" id="{93148DBE-3527-5F48-B525-A84E09801550}"/>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B36767-6C9A-F849-9AB3-A6F461F58946}"/>
              </a:ext>
            </a:extLst>
          </p:cNvPr>
          <p:cNvSpPr>
            <a:spLocks noGrp="1"/>
          </p:cNvSpPr>
          <p:nvPr>
            <p:ph type="title"/>
          </p:nvPr>
        </p:nvSpPr>
        <p:spPr>
          <a:xfrm>
            <a:off x="563670" y="445025"/>
            <a:ext cx="8268629" cy="572700"/>
          </a:xfrm>
        </p:spPr>
        <p:txBody>
          <a:bodyPr/>
          <a:lstStyle/>
          <a:p>
            <a:r>
              <a:rPr kumimoji="1" lang="en" altLang="zh-TW" dirty="0">
                <a:solidFill>
                  <a:schemeClr val="bg1"/>
                </a:solidFill>
                <a:latin typeface="PingFang TC" panose="020B0400000000000000" pitchFamily="34" charset="-120"/>
                <a:ea typeface="PingFang TC" panose="020B0400000000000000" pitchFamily="34" charset="-120"/>
              </a:rPr>
              <a:t>The </a:t>
            </a:r>
            <a:r>
              <a:rPr kumimoji="1" lang="zh-TW" altLang="en" dirty="0">
                <a:solidFill>
                  <a:schemeClr val="bg1"/>
                </a:solidFill>
                <a:latin typeface="PingFang TC" panose="020B0400000000000000" pitchFamily="34" charset="-120"/>
                <a:ea typeface="PingFang TC" panose="020B0400000000000000" pitchFamily="34" charset="-120"/>
              </a:rPr>
              <a:t>４ </a:t>
            </a:r>
            <a:r>
              <a:rPr kumimoji="1" lang="en" altLang="zh-TW" dirty="0">
                <a:solidFill>
                  <a:schemeClr val="bg1"/>
                </a:solidFill>
                <a:latin typeface="PingFang TC" panose="020B0400000000000000" pitchFamily="34" charset="-120"/>
                <a:ea typeface="PingFang TC" panose="020B0400000000000000" pitchFamily="34" charset="-120"/>
              </a:rPr>
              <a:t>rules</a:t>
            </a:r>
            <a:endParaRPr kumimoji="1" lang="zh-TW" altLang="en-US" dirty="0">
              <a:solidFill>
                <a:schemeClr val="bg1"/>
              </a:solidFill>
              <a:latin typeface="PingFang TC" panose="020B0400000000000000" pitchFamily="34" charset="-120"/>
              <a:ea typeface="PingFang TC" panose="020B0400000000000000" pitchFamily="34" charset="-120"/>
            </a:endParaRPr>
          </a:p>
        </p:txBody>
      </p:sp>
      <p:sp>
        <p:nvSpPr>
          <p:cNvPr id="3" name="內容版面配置區 2">
            <a:extLst>
              <a:ext uri="{FF2B5EF4-FFF2-40B4-BE49-F238E27FC236}">
                <a16:creationId xmlns:a16="http://schemas.microsoft.com/office/drawing/2014/main" id="{0B0D2591-7F52-2548-9B03-A7B34138A1D9}"/>
              </a:ext>
            </a:extLst>
          </p:cNvPr>
          <p:cNvSpPr>
            <a:spLocks noGrp="1"/>
          </p:cNvSpPr>
          <p:nvPr>
            <p:ph idx="1"/>
          </p:nvPr>
        </p:nvSpPr>
        <p:spPr>
          <a:xfrm>
            <a:off x="311700" y="1227551"/>
            <a:ext cx="8520600" cy="3341324"/>
          </a:xfrm>
        </p:spPr>
        <p:txBody>
          <a:bodyPr/>
          <a:lstStyle/>
          <a:p>
            <a:pPr marL="571500" indent="-342900">
              <a:lnSpc>
                <a:spcPct val="150000"/>
              </a:lnSpc>
              <a:buFont typeface="+mj-lt"/>
              <a:buAutoNum type="arabicPeriod"/>
            </a:pPr>
            <a:r>
              <a:rPr kumimoji="1" lang="zh-TW" altLang="en-US" dirty="0">
                <a:latin typeface="PingFang TC Light" panose="020B0300000000000000" pitchFamily="34" charset="-120"/>
                <a:ea typeface="PingFang TC Light" panose="020B0300000000000000" pitchFamily="34" charset="-120"/>
              </a:rPr>
              <a:t>兩兩一組</a:t>
            </a:r>
          </a:p>
          <a:p>
            <a:pPr marL="571500" indent="-342900">
              <a:lnSpc>
                <a:spcPct val="150000"/>
              </a:lnSpc>
              <a:buFont typeface="+mj-lt"/>
              <a:buAutoNum type="arabicPeriod"/>
            </a:pPr>
            <a:r>
              <a:rPr kumimoji="1" lang="zh-TW" altLang="en-US" dirty="0">
                <a:latin typeface="PingFang TC Light" panose="020B0300000000000000" pitchFamily="34" charset="-120"/>
                <a:ea typeface="PingFang TC Light" panose="020B0300000000000000" pitchFamily="34" charset="-120"/>
              </a:rPr>
              <a:t>跟上，每個步驟</a:t>
            </a:r>
            <a:r>
              <a:rPr kumimoji="1" lang="en-US" altLang="zh-TW" dirty="0">
                <a:latin typeface="PingFang TC Light" panose="020B0300000000000000" pitchFamily="34" charset="-120"/>
                <a:ea typeface="PingFang TC Light" panose="020B0300000000000000" pitchFamily="34" charset="-120"/>
              </a:rPr>
              <a:t> </a:t>
            </a:r>
            <a:r>
              <a:rPr kumimoji="1" lang="zh-TW" altLang="en-US" dirty="0">
                <a:solidFill>
                  <a:srgbClr val="C00000"/>
                </a:solidFill>
                <a:latin typeface="PingFang TC Light" panose="020B0300000000000000" pitchFamily="34" charset="-120"/>
                <a:ea typeface="PingFang TC Light" panose="020B0300000000000000" pitchFamily="34" charset="-120"/>
              </a:rPr>
              <a:t>“在時間內”</a:t>
            </a:r>
            <a:r>
              <a:rPr kumimoji="1" lang="en-US" altLang="zh-TW" dirty="0">
                <a:solidFill>
                  <a:srgbClr val="C00000"/>
                </a:solidFill>
                <a:latin typeface="PingFang TC Light" panose="020B0300000000000000" pitchFamily="34" charset="-120"/>
                <a:ea typeface="PingFang TC Light" panose="020B0300000000000000" pitchFamily="34" charset="-120"/>
              </a:rPr>
              <a:t> </a:t>
            </a:r>
            <a:r>
              <a:rPr kumimoji="1" lang="zh-TW" altLang="en-US" dirty="0">
                <a:latin typeface="PingFang TC Light" panose="020B0300000000000000" pitchFamily="34" charset="-120"/>
                <a:ea typeface="PingFang TC Light" panose="020B0300000000000000" pitchFamily="34" charset="-120"/>
              </a:rPr>
              <a:t>動腦想 </a:t>
            </a:r>
            <a:r>
              <a:rPr kumimoji="1" lang="en-US" altLang="zh-TW" dirty="0">
                <a:solidFill>
                  <a:srgbClr val="C00000"/>
                </a:solidFill>
                <a:latin typeface="PingFang TC Light" panose="020B0300000000000000" pitchFamily="34" charset="-120"/>
                <a:ea typeface="PingFang TC Light" panose="020B0300000000000000" pitchFamily="34" charset="-120"/>
              </a:rPr>
              <a:t>(</a:t>
            </a:r>
            <a:r>
              <a:rPr kumimoji="1" lang="en" altLang="zh-TW" dirty="0">
                <a:solidFill>
                  <a:srgbClr val="C00000"/>
                </a:solidFill>
                <a:latin typeface="PingFang TC Light" panose="020B0300000000000000" pitchFamily="34" charset="-120"/>
                <a:ea typeface="PingFang TC Light" panose="020B0300000000000000" pitchFamily="34" charset="-120"/>
              </a:rPr>
              <a:t>Thinking) </a:t>
            </a:r>
            <a:r>
              <a:rPr kumimoji="1" lang="zh-TW" altLang="en-US" dirty="0">
                <a:latin typeface="PingFang TC Light" panose="020B0300000000000000" pitchFamily="34" charset="-120"/>
                <a:ea typeface="PingFang TC Light" panose="020B0300000000000000" pitchFamily="34" charset="-120"/>
              </a:rPr>
              <a:t>動手做</a:t>
            </a:r>
            <a:r>
              <a:rPr kumimoji="1" lang="en-US" altLang="zh-TW" dirty="0">
                <a:latin typeface="PingFang TC Light" panose="020B0300000000000000" pitchFamily="34" charset="-120"/>
                <a:ea typeface="PingFang TC Light" panose="020B0300000000000000" pitchFamily="34" charset="-120"/>
              </a:rPr>
              <a:t> </a:t>
            </a:r>
            <a:r>
              <a:rPr kumimoji="1" lang="en-US" altLang="zh-TW" dirty="0">
                <a:solidFill>
                  <a:srgbClr val="C00000"/>
                </a:solidFill>
                <a:latin typeface="PingFang TC Light" panose="020B0300000000000000" pitchFamily="34" charset="-120"/>
                <a:ea typeface="PingFang TC Light" panose="020B0300000000000000" pitchFamily="34" charset="-120"/>
              </a:rPr>
              <a:t>(</a:t>
            </a:r>
            <a:r>
              <a:rPr kumimoji="1" lang="en" altLang="zh-TW" dirty="0">
                <a:solidFill>
                  <a:srgbClr val="C00000"/>
                </a:solidFill>
                <a:latin typeface="PingFang TC Light" panose="020B0300000000000000" pitchFamily="34" charset="-120"/>
                <a:ea typeface="PingFang TC Light" panose="020B0300000000000000" pitchFamily="34" charset="-120"/>
              </a:rPr>
              <a:t>Doing)</a:t>
            </a:r>
          </a:p>
          <a:p>
            <a:pPr marL="571500" indent="-342900">
              <a:lnSpc>
                <a:spcPct val="150000"/>
              </a:lnSpc>
              <a:buFont typeface="+mj-lt"/>
              <a:buAutoNum type="arabicPeriod"/>
            </a:pPr>
            <a:r>
              <a:rPr kumimoji="1" lang="zh-TW" altLang="en-US" dirty="0">
                <a:latin typeface="PingFang TC Light" panose="020B0300000000000000" pitchFamily="34" charset="-120"/>
                <a:ea typeface="PingFang TC Light" panose="020B0300000000000000" pitchFamily="34" charset="-120"/>
              </a:rPr>
              <a:t>有時</a:t>
            </a:r>
            <a:r>
              <a:rPr kumimoji="1" lang="zh-TW" altLang="en-US" dirty="0">
                <a:solidFill>
                  <a:srgbClr val="C00000"/>
                </a:solidFill>
                <a:latin typeface="PingFang TC Light" panose="020B0300000000000000" pitchFamily="34" charset="-120"/>
                <a:ea typeface="PingFang TC Light" panose="020B0300000000000000" pitchFamily="34" charset="-120"/>
              </a:rPr>
              <a:t>自己想、自己做</a:t>
            </a:r>
            <a:r>
              <a:rPr kumimoji="1" lang="zh-TW" altLang="en-US" dirty="0">
                <a:latin typeface="PingFang TC Light" panose="020B0300000000000000" pitchFamily="34" charset="-120"/>
                <a:ea typeface="PingFang TC Light" panose="020B0300000000000000" pitchFamily="34" charset="-120"/>
              </a:rPr>
              <a:t>，有時跟組員</a:t>
            </a:r>
            <a:r>
              <a:rPr kumimoji="1" lang="zh-TW" altLang="en-US" dirty="0">
                <a:solidFill>
                  <a:srgbClr val="C00000"/>
                </a:solidFill>
                <a:latin typeface="PingFang TC Light" panose="020B0300000000000000" pitchFamily="34" charset="-120"/>
                <a:ea typeface="PingFang TC Light" panose="020B0300000000000000" pitchFamily="34" charset="-120"/>
              </a:rPr>
              <a:t>一起想一起做</a:t>
            </a:r>
            <a:r>
              <a:rPr kumimoji="1" lang="en-US" altLang="zh-TW" dirty="0">
                <a:solidFill>
                  <a:srgbClr val="C00000"/>
                </a:solidFill>
                <a:latin typeface="PingFang TC Light" panose="020B0300000000000000" pitchFamily="34" charset="-120"/>
                <a:ea typeface="PingFang TC Light" panose="020B0300000000000000" pitchFamily="34" charset="-120"/>
              </a:rPr>
              <a:t> (</a:t>
            </a:r>
            <a:r>
              <a:rPr kumimoji="1" lang="en" altLang="zh-TW" dirty="0">
                <a:solidFill>
                  <a:srgbClr val="C00000"/>
                </a:solidFill>
                <a:latin typeface="PingFang TC Light" panose="020B0300000000000000" pitchFamily="34" charset="-120"/>
                <a:ea typeface="PingFang TC Light" panose="020B0300000000000000" pitchFamily="34" charset="-120"/>
              </a:rPr>
              <a:t>Team) </a:t>
            </a:r>
          </a:p>
          <a:p>
            <a:pPr marL="571500" indent="-342900">
              <a:lnSpc>
                <a:spcPct val="150000"/>
              </a:lnSpc>
              <a:buFont typeface="+mj-lt"/>
              <a:buAutoNum type="arabicPeriod"/>
            </a:pPr>
            <a:r>
              <a:rPr kumimoji="1" lang="zh-TW" altLang="en-US" dirty="0">
                <a:latin typeface="PingFang TC Light" panose="020B0300000000000000" pitchFamily="34" charset="-120"/>
                <a:ea typeface="PingFang TC Light" panose="020B0300000000000000" pitchFamily="34" charset="-120"/>
              </a:rPr>
              <a:t>聽到</a:t>
            </a:r>
            <a:r>
              <a:rPr kumimoji="1" lang="zh-TW" altLang="en-US" dirty="0">
                <a:solidFill>
                  <a:srgbClr val="C00000"/>
                </a:solidFill>
                <a:latin typeface="PingFang TC Light" panose="020B0300000000000000" pitchFamily="34" charset="-120"/>
                <a:ea typeface="PingFang TC Light" panose="020B0300000000000000" pitchFamily="34" charset="-120"/>
              </a:rPr>
              <a:t>鈴聲</a:t>
            </a:r>
            <a:r>
              <a:rPr kumimoji="1" lang="zh-TW" altLang="en-US" dirty="0">
                <a:latin typeface="PingFang TC Light" panose="020B0300000000000000" pitchFamily="34" charset="-120"/>
                <a:ea typeface="PingFang TC Light" panose="020B0300000000000000" pitchFamily="34" charset="-120"/>
              </a:rPr>
              <a:t>，停止動作，往下走</a:t>
            </a:r>
          </a:p>
          <a:p>
            <a:pPr marL="571500" indent="-342900">
              <a:lnSpc>
                <a:spcPct val="150000"/>
              </a:lnSpc>
              <a:buFont typeface="+mj-lt"/>
              <a:buAutoNum type="arabicPeriod"/>
            </a:pPr>
            <a:r>
              <a:rPr kumimoji="1" lang="zh-TW" altLang="en-US" dirty="0">
                <a:latin typeface="PingFang TC Light" panose="020B0300000000000000" pitchFamily="34" charset="-120"/>
                <a:ea typeface="PingFang TC Light" panose="020B0300000000000000" pitchFamily="34" charset="-120"/>
              </a:rPr>
              <a:t>玩一下，</a:t>
            </a:r>
            <a:r>
              <a:rPr kumimoji="1" lang="zh-TW" altLang="en-US" dirty="0">
                <a:solidFill>
                  <a:srgbClr val="C00000"/>
                </a:solidFill>
                <a:latin typeface="PingFang TC Light" panose="020B0300000000000000" pitchFamily="34" charset="-120"/>
                <a:ea typeface="PingFang TC Light" panose="020B0300000000000000" pitchFamily="34" charset="-120"/>
              </a:rPr>
              <a:t>享受</a:t>
            </a:r>
            <a:r>
              <a:rPr kumimoji="1" lang="zh-TW" altLang="en-US" dirty="0">
                <a:latin typeface="PingFang TC Light" panose="020B0300000000000000" pitchFamily="34" charset="-120"/>
                <a:ea typeface="PingFang TC Light" panose="020B0300000000000000" pitchFamily="34" charset="-120"/>
              </a:rPr>
              <a:t>充實設計挑戰</a:t>
            </a:r>
          </a:p>
        </p:txBody>
      </p:sp>
    </p:spTree>
    <p:extLst>
      <p:ext uri="{BB962C8B-B14F-4D97-AF65-F5344CB8AC3E}">
        <p14:creationId xmlns:p14="http://schemas.microsoft.com/office/powerpoint/2010/main" val="291360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18" name="圖片 17">
            <a:extLst>
              <a:ext uri="{FF2B5EF4-FFF2-40B4-BE49-F238E27FC236}">
                <a16:creationId xmlns:a16="http://schemas.microsoft.com/office/drawing/2014/main" id="{473E92E4-4361-CD4B-8FD1-9B99C9FD551E}"/>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508" name="Google Shape;508;p30"/>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Font typeface="Arial"/>
              <a:buNone/>
            </a:pPr>
            <a:r>
              <a:rPr lang="zh-TW" sz="2000" dirty="0">
                <a:solidFill>
                  <a:srgbClr val="FFFFFF"/>
                </a:solidFill>
              </a:rPr>
              <a:t>發想：不是提出”正確“的想法，而是產生最廣泛的可能性。</a:t>
            </a:r>
            <a:endParaRPr sz="2000" dirty="0"/>
          </a:p>
        </p:txBody>
      </p:sp>
      <p:sp>
        <p:nvSpPr>
          <p:cNvPr id="509" name="Google Shape;509;p30"/>
          <p:cNvSpPr txBox="1"/>
          <p:nvPr/>
        </p:nvSpPr>
        <p:spPr>
          <a:xfrm>
            <a:off x="2058266" y="539599"/>
            <a:ext cx="42707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3: Ideate(發想)</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19" name="Google Shape;350;p22">
            <a:extLst>
              <a:ext uri="{FF2B5EF4-FFF2-40B4-BE49-F238E27FC236}">
                <a16:creationId xmlns:a16="http://schemas.microsoft.com/office/drawing/2014/main" id="{3B4AEB7F-9EA7-0E49-A7AF-EEA59C8BDB6B}"/>
              </a:ext>
            </a:extLst>
          </p:cNvPr>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EMPATHY</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同理</a:t>
            </a:r>
            <a:endParaRPr/>
          </a:p>
        </p:txBody>
      </p:sp>
      <p:sp>
        <p:nvSpPr>
          <p:cNvPr id="20" name="Google Shape;351;p22">
            <a:extLst>
              <a:ext uri="{FF2B5EF4-FFF2-40B4-BE49-F238E27FC236}">
                <a16:creationId xmlns:a16="http://schemas.microsoft.com/office/drawing/2014/main" id="{0E539FB8-2079-C44F-ADDD-D921438CD9BB}"/>
              </a:ext>
            </a:extLst>
          </p:cNvPr>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DEFINE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釐清</a:t>
            </a:r>
            <a:endParaRPr/>
          </a:p>
        </p:txBody>
      </p:sp>
      <p:sp>
        <p:nvSpPr>
          <p:cNvPr id="21" name="Google Shape;352;p22">
            <a:extLst>
              <a:ext uri="{FF2B5EF4-FFF2-40B4-BE49-F238E27FC236}">
                <a16:creationId xmlns:a16="http://schemas.microsoft.com/office/drawing/2014/main" id="{6DD0F2CE-9149-AA40-94B6-4BCEA1F26E00}"/>
              </a:ext>
            </a:extLst>
          </p:cNvPr>
          <p:cNvSpPr/>
          <p:nvPr/>
        </p:nvSpPr>
        <p:spPr>
          <a:xfrm>
            <a:off x="3784746"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IDEATE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發想</a:t>
            </a:r>
            <a:endParaRPr/>
          </a:p>
        </p:txBody>
      </p:sp>
      <p:sp>
        <p:nvSpPr>
          <p:cNvPr id="22" name="Google Shape;353;p22">
            <a:extLst>
              <a:ext uri="{FF2B5EF4-FFF2-40B4-BE49-F238E27FC236}">
                <a16:creationId xmlns:a16="http://schemas.microsoft.com/office/drawing/2014/main" id="{E7125502-BC73-4449-A5DC-0432C5B5C7B5}"/>
              </a:ext>
            </a:extLst>
          </p:cNvPr>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54;p22">
            <a:extLst>
              <a:ext uri="{FF2B5EF4-FFF2-40B4-BE49-F238E27FC236}">
                <a16:creationId xmlns:a16="http://schemas.microsoft.com/office/drawing/2014/main" id="{ABC10B9A-1468-544E-8886-DF3618D58FE9}"/>
              </a:ext>
            </a:extLst>
          </p:cNvPr>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TEST</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驗證</a:t>
            </a:r>
            <a:endParaRPr/>
          </a:p>
        </p:txBody>
      </p:sp>
      <p:sp>
        <p:nvSpPr>
          <p:cNvPr id="24" name="Google Shape;355;p22">
            <a:extLst>
              <a:ext uri="{FF2B5EF4-FFF2-40B4-BE49-F238E27FC236}">
                <a16:creationId xmlns:a16="http://schemas.microsoft.com/office/drawing/2014/main" id="{156BBDEF-7FD4-9743-B3CB-55DC807BECEE}"/>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PROTOTYPE</a:t>
            </a:r>
            <a:endParaRPr/>
          </a:p>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原型</a:t>
            </a:r>
            <a:endParaRPr/>
          </a:p>
        </p:txBody>
      </p:sp>
      <p:cxnSp>
        <p:nvCxnSpPr>
          <p:cNvPr id="25" name="Google Shape;356;p22">
            <a:extLst>
              <a:ext uri="{FF2B5EF4-FFF2-40B4-BE49-F238E27FC236}">
                <a16:creationId xmlns:a16="http://schemas.microsoft.com/office/drawing/2014/main" id="{06D10BA9-3BC1-9A46-90E4-6484BC253B86}"/>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26" name="Google Shape;357;p22">
            <a:extLst>
              <a:ext uri="{FF2B5EF4-FFF2-40B4-BE49-F238E27FC236}">
                <a16:creationId xmlns:a16="http://schemas.microsoft.com/office/drawing/2014/main" id="{77CDC20D-9FDD-3146-B850-39E4AAC2F7C4}"/>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7" name="Google Shape;358;p22">
            <a:extLst>
              <a:ext uri="{FF2B5EF4-FFF2-40B4-BE49-F238E27FC236}">
                <a16:creationId xmlns:a16="http://schemas.microsoft.com/office/drawing/2014/main" id="{7A61100F-8577-314B-BD5E-4D738D269A08}"/>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28" name="Google Shape;359;p22">
            <a:extLst>
              <a:ext uri="{FF2B5EF4-FFF2-40B4-BE49-F238E27FC236}">
                <a16:creationId xmlns:a16="http://schemas.microsoft.com/office/drawing/2014/main" id="{8FC8E8F6-408A-3F41-9C00-AE8C24D7CCC4}"/>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9" name="Google Shape;360;p22">
            <a:extLst>
              <a:ext uri="{FF2B5EF4-FFF2-40B4-BE49-F238E27FC236}">
                <a16:creationId xmlns:a16="http://schemas.microsoft.com/office/drawing/2014/main" id="{249F93CB-3CEA-6641-AEBE-46C8215CC08F}"/>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30" name="Google Shape;361;p22">
            <a:extLst>
              <a:ext uri="{FF2B5EF4-FFF2-40B4-BE49-F238E27FC236}">
                <a16:creationId xmlns:a16="http://schemas.microsoft.com/office/drawing/2014/main" id="{719B3380-466C-4144-A6B7-90379302D706}"/>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31" name="Google Shape;362;p22">
            <a:extLst>
              <a:ext uri="{FF2B5EF4-FFF2-40B4-BE49-F238E27FC236}">
                <a16:creationId xmlns:a16="http://schemas.microsoft.com/office/drawing/2014/main" id="{6471C347-936D-D240-9B9C-4A98A4808C7E}"/>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32" name="Google Shape;363;p22">
            <a:extLst>
              <a:ext uri="{FF2B5EF4-FFF2-40B4-BE49-F238E27FC236}">
                <a16:creationId xmlns:a16="http://schemas.microsoft.com/office/drawing/2014/main" id="{0CA64E84-8757-D947-8259-8BFEB2BB0488}"/>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18" name="圖片 17">
            <a:extLst>
              <a:ext uri="{FF2B5EF4-FFF2-40B4-BE49-F238E27FC236}">
                <a16:creationId xmlns:a16="http://schemas.microsoft.com/office/drawing/2014/main" id="{675607BA-DAC6-844E-A17A-FD47E4760A70}"/>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528" name="Google Shape;528;p31"/>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2400"/>
              <a:buFont typeface="Arial"/>
              <a:buNone/>
            </a:pPr>
            <a:r>
              <a:rPr lang="zh-TW" sz="2000" dirty="0">
                <a:solidFill>
                  <a:srgbClr val="FFFFFF"/>
                </a:solidFill>
              </a:rPr>
              <a:t>原型</a:t>
            </a:r>
            <a:r>
              <a:rPr lang="zh-TW" dirty="0">
                <a:solidFill>
                  <a:srgbClr val="FFFFFF"/>
                </a:solidFill>
              </a:rPr>
              <a:t>：</a:t>
            </a:r>
            <a:r>
              <a:rPr lang="zh-TW" sz="2000" dirty="0">
                <a:solidFill>
                  <a:srgbClr val="FFFFFF"/>
                </a:solidFill>
              </a:rPr>
              <a:t>建立思考、測試學習。</a:t>
            </a:r>
            <a:r>
              <a:rPr lang="zh-TW" sz="2400" dirty="0">
                <a:solidFill>
                  <a:srgbClr val="FFFFFF"/>
                </a:solidFill>
              </a:rPr>
              <a:t>驗證</a:t>
            </a:r>
            <a:r>
              <a:rPr lang="zh-TW" sz="2000" dirty="0">
                <a:solidFill>
                  <a:srgbClr val="FFFFFF"/>
                </a:solidFill>
              </a:rPr>
              <a:t>：驗證是學習解決方案與使用者的最佳機會</a:t>
            </a:r>
            <a:r>
              <a:rPr lang="zh-TW" dirty="0">
                <a:solidFill>
                  <a:srgbClr val="FFFFFF"/>
                </a:solidFill>
              </a:rPr>
              <a:t>。</a:t>
            </a:r>
            <a:endParaRPr sz="2400" dirty="0"/>
          </a:p>
        </p:txBody>
      </p:sp>
      <p:sp>
        <p:nvSpPr>
          <p:cNvPr id="529" name="Google Shape;529;p31"/>
          <p:cNvSpPr txBox="1"/>
          <p:nvPr/>
        </p:nvSpPr>
        <p:spPr>
          <a:xfrm>
            <a:off x="837433" y="539598"/>
            <a:ext cx="767549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4/5: Prototype/Test(原型與驗證)</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19" name="Google Shape;350;p22">
            <a:extLst>
              <a:ext uri="{FF2B5EF4-FFF2-40B4-BE49-F238E27FC236}">
                <a16:creationId xmlns:a16="http://schemas.microsoft.com/office/drawing/2014/main" id="{D89F9E2A-4DB0-5143-AC89-A975F6A9FA26}"/>
              </a:ext>
            </a:extLst>
          </p:cNvPr>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EMPATHY</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同理</a:t>
            </a:r>
            <a:endParaRPr/>
          </a:p>
        </p:txBody>
      </p:sp>
      <p:sp>
        <p:nvSpPr>
          <p:cNvPr id="20" name="Google Shape;351;p22">
            <a:extLst>
              <a:ext uri="{FF2B5EF4-FFF2-40B4-BE49-F238E27FC236}">
                <a16:creationId xmlns:a16="http://schemas.microsoft.com/office/drawing/2014/main" id="{E69EF1B5-BD6E-FB4B-84DA-BBE892CF1603}"/>
              </a:ext>
            </a:extLst>
          </p:cNvPr>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DEFINE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釐清</a:t>
            </a:r>
            <a:endParaRPr/>
          </a:p>
        </p:txBody>
      </p:sp>
      <p:sp>
        <p:nvSpPr>
          <p:cNvPr id="21" name="Google Shape;352;p22">
            <a:extLst>
              <a:ext uri="{FF2B5EF4-FFF2-40B4-BE49-F238E27FC236}">
                <a16:creationId xmlns:a16="http://schemas.microsoft.com/office/drawing/2014/main" id="{D7B07029-AADE-5540-8D48-668ED3E6404A}"/>
              </a:ext>
            </a:extLst>
          </p:cNvPr>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IDEATE</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發想</a:t>
            </a:r>
            <a:endParaRPr/>
          </a:p>
        </p:txBody>
      </p:sp>
      <p:sp>
        <p:nvSpPr>
          <p:cNvPr id="22" name="Google Shape;353;p22">
            <a:extLst>
              <a:ext uri="{FF2B5EF4-FFF2-40B4-BE49-F238E27FC236}">
                <a16:creationId xmlns:a16="http://schemas.microsoft.com/office/drawing/2014/main" id="{963E3152-37A1-0A42-90A5-263B884A6BCC}"/>
              </a:ext>
            </a:extLst>
          </p:cNvPr>
          <p:cNvSpPr/>
          <p:nvPr/>
        </p:nvSpPr>
        <p:spPr>
          <a:xfrm>
            <a:off x="5422728"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54;p22">
            <a:extLst>
              <a:ext uri="{FF2B5EF4-FFF2-40B4-BE49-F238E27FC236}">
                <a16:creationId xmlns:a16="http://schemas.microsoft.com/office/drawing/2014/main" id="{B94AB46F-596E-B94D-899F-A7BA8E9800B6}"/>
              </a:ext>
            </a:extLst>
          </p:cNvPr>
          <p:cNvSpPr/>
          <p:nvPr/>
        </p:nvSpPr>
        <p:spPr>
          <a:xfrm>
            <a:off x="7060710"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TEST</a:t>
            </a:r>
            <a:endParaRPr/>
          </a:p>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a:solidFill>
                  <a:srgbClr val="000000"/>
                </a:solidFill>
                <a:latin typeface="Arial"/>
                <a:ea typeface="Arial"/>
                <a:cs typeface="Arial"/>
                <a:sym typeface="Arial"/>
              </a:rPr>
              <a:t>驗證</a:t>
            </a:r>
            <a:endParaRPr/>
          </a:p>
        </p:txBody>
      </p:sp>
      <p:sp>
        <p:nvSpPr>
          <p:cNvPr id="24" name="Google Shape;355;p22">
            <a:extLst>
              <a:ext uri="{FF2B5EF4-FFF2-40B4-BE49-F238E27FC236}">
                <a16:creationId xmlns:a16="http://schemas.microsoft.com/office/drawing/2014/main" id="{EBBB1AF1-93CE-AC4C-A07B-14FFF87EBFCD}"/>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PROTOTYPE</a:t>
            </a:r>
            <a:endParaRPr/>
          </a:p>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a:solidFill>
                  <a:schemeClr val="dk1"/>
                </a:solidFill>
                <a:latin typeface="Arial"/>
                <a:ea typeface="Arial"/>
                <a:cs typeface="Arial"/>
                <a:sym typeface="Arial"/>
              </a:rPr>
              <a:t>原型</a:t>
            </a:r>
            <a:endParaRPr/>
          </a:p>
        </p:txBody>
      </p:sp>
      <p:cxnSp>
        <p:nvCxnSpPr>
          <p:cNvPr id="25" name="Google Shape;356;p22">
            <a:extLst>
              <a:ext uri="{FF2B5EF4-FFF2-40B4-BE49-F238E27FC236}">
                <a16:creationId xmlns:a16="http://schemas.microsoft.com/office/drawing/2014/main" id="{947A1098-F9EB-194B-AB1F-A17401CDAF6C}"/>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26" name="Google Shape;357;p22">
            <a:extLst>
              <a:ext uri="{FF2B5EF4-FFF2-40B4-BE49-F238E27FC236}">
                <a16:creationId xmlns:a16="http://schemas.microsoft.com/office/drawing/2014/main" id="{7C75E149-441B-C348-9F7C-6FB14E5311E7}"/>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7" name="Google Shape;358;p22">
            <a:extLst>
              <a:ext uri="{FF2B5EF4-FFF2-40B4-BE49-F238E27FC236}">
                <a16:creationId xmlns:a16="http://schemas.microsoft.com/office/drawing/2014/main" id="{6DAB6584-E442-5C4D-B20C-4CDF74AB8EF7}"/>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28" name="Google Shape;359;p22">
            <a:extLst>
              <a:ext uri="{FF2B5EF4-FFF2-40B4-BE49-F238E27FC236}">
                <a16:creationId xmlns:a16="http://schemas.microsoft.com/office/drawing/2014/main" id="{12D4A82B-EA24-C248-B128-B127FC0C2DFA}"/>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9" name="Google Shape;360;p22">
            <a:extLst>
              <a:ext uri="{FF2B5EF4-FFF2-40B4-BE49-F238E27FC236}">
                <a16:creationId xmlns:a16="http://schemas.microsoft.com/office/drawing/2014/main" id="{E77CDE78-6FBF-014F-A953-8C24B0AF504C}"/>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30" name="Google Shape;361;p22">
            <a:extLst>
              <a:ext uri="{FF2B5EF4-FFF2-40B4-BE49-F238E27FC236}">
                <a16:creationId xmlns:a16="http://schemas.microsoft.com/office/drawing/2014/main" id="{157DFE7C-9E65-D04F-A69E-3647B46A6D97}"/>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31" name="Google Shape;362;p22">
            <a:extLst>
              <a:ext uri="{FF2B5EF4-FFF2-40B4-BE49-F238E27FC236}">
                <a16:creationId xmlns:a16="http://schemas.microsoft.com/office/drawing/2014/main" id="{29FA359C-A0ED-7C46-93EC-97FF36F3E506}"/>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32" name="Google Shape;363;p22">
            <a:extLst>
              <a:ext uri="{FF2B5EF4-FFF2-40B4-BE49-F238E27FC236}">
                <a16:creationId xmlns:a16="http://schemas.microsoft.com/office/drawing/2014/main" id="{C2C34214-66CA-C14E-9882-5910D04A4760}"/>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0" y="2119099"/>
            <a:ext cx="9139538" cy="1102519"/>
          </a:xfrm>
        </p:spPr>
        <p:txBody>
          <a:bodyPr/>
          <a:lstStyle/>
          <a:p>
            <a:r>
              <a:rPr lang="zh-CN" altLang="en-US" sz="8800" dirty="0">
                <a:latin typeface="PingFang TC Light" panose="020B0300000000000000" pitchFamily="34" charset="-120"/>
                <a:ea typeface="PingFang TC Light" panose="020B0300000000000000" pitchFamily="34" charset="-120"/>
              </a:rPr>
              <a:t>經歷這個歷程</a:t>
            </a:r>
            <a:br>
              <a:rPr lang="zh-CN" altLang="en-US" sz="8800" dirty="0">
                <a:latin typeface="PingFang TC Light" panose="020B0300000000000000" pitchFamily="34" charset="-120"/>
                <a:ea typeface="PingFang TC Light" panose="020B0300000000000000" pitchFamily="34" charset="-120"/>
              </a:rPr>
            </a:br>
            <a:r>
              <a:rPr lang="zh-CN" altLang="en-US" sz="8800" dirty="0">
                <a:latin typeface="PingFang TC Light" panose="020B0300000000000000" pitchFamily="34" charset="-120"/>
                <a:ea typeface="PingFang TC Light" panose="020B0300000000000000" pitchFamily="34" charset="-120"/>
              </a:rPr>
              <a:t>用一句話描述設計思考</a:t>
            </a:r>
            <a:br>
              <a:rPr lang="zh-CN" altLang="en-US" sz="8800" dirty="0">
                <a:latin typeface="PingFang TC Light" panose="020B0300000000000000" pitchFamily="34" charset="-120"/>
                <a:ea typeface="PingFang TC Light" panose="020B0300000000000000" pitchFamily="34" charset="-120"/>
              </a:rPr>
            </a:br>
            <a:r>
              <a:rPr lang="zh-CN" altLang="en-US" sz="4400" dirty="0">
                <a:solidFill>
                  <a:schemeClr val="accent4">
                    <a:lumMod val="60000"/>
                    <a:lumOff val="40000"/>
                  </a:schemeClr>
                </a:solidFill>
                <a:latin typeface="PingFang TC Light" panose="020B0300000000000000" pitchFamily="34" charset="-120"/>
                <a:ea typeface="PingFang TC Light" panose="020B0300000000000000" pitchFamily="34" charset="-120"/>
              </a:rPr>
              <a:t>我覺得設計思考是</a:t>
            </a:r>
            <a:r>
              <a:rPr lang="en-US" altLang="zh-CN" sz="4400" dirty="0">
                <a:solidFill>
                  <a:schemeClr val="accent4">
                    <a:lumMod val="60000"/>
                    <a:lumOff val="40000"/>
                  </a:schemeClr>
                </a:solidFill>
                <a:latin typeface="PingFang TC Light" panose="020B0300000000000000" pitchFamily="34" charset="-120"/>
                <a:ea typeface="PingFang TC Light" panose="020B0300000000000000" pitchFamily="34" charset="-120"/>
              </a:rPr>
              <a:t>…….</a:t>
            </a:r>
          </a:p>
        </p:txBody>
      </p:sp>
    </p:spTree>
    <p:extLst>
      <p:ext uri="{BB962C8B-B14F-4D97-AF65-F5344CB8AC3E}">
        <p14:creationId xmlns:p14="http://schemas.microsoft.com/office/powerpoint/2010/main" val="31314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4"/>
          <p:cNvSpPr txBox="1">
            <a:spLocks noGrp="1"/>
          </p:cNvSpPr>
          <p:nvPr>
            <p:ph type="title"/>
          </p:nvPr>
        </p:nvSpPr>
        <p:spPr>
          <a:xfrm>
            <a:off x="194571" y="1560991"/>
            <a:ext cx="8520600" cy="150621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000"/>
              <a:buFont typeface="Arial"/>
              <a:buNone/>
            </a:pPr>
            <a:r>
              <a:rPr lang="zh-TW" sz="4000" dirty="0">
                <a:solidFill>
                  <a:schemeClr val="tx2">
                    <a:lumMod val="75000"/>
                  </a:schemeClr>
                </a:solidFill>
                <a:latin typeface="+mn-lt"/>
              </a:rPr>
              <a:t>Thank you</a:t>
            </a:r>
            <a:br>
              <a:rPr lang="zh-TW" sz="6000" dirty="0">
                <a:solidFill>
                  <a:schemeClr val="tx2">
                    <a:lumMod val="75000"/>
                  </a:schemeClr>
                </a:solidFill>
                <a:latin typeface="+mn-lt"/>
              </a:rPr>
            </a:br>
            <a:r>
              <a:rPr lang="zh-TW" sz="9600" dirty="0">
                <a:solidFill>
                  <a:schemeClr val="tx2">
                    <a:lumMod val="75000"/>
                  </a:schemeClr>
                </a:solidFill>
                <a:latin typeface="+mn-lt"/>
              </a:rPr>
              <a:t>Q&amp;A</a:t>
            </a:r>
            <a:endParaRPr sz="9600" dirty="0">
              <a:solidFill>
                <a:schemeClr val="tx2">
                  <a:lumMod val="75000"/>
                </a:schemeClr>
              </a:solidFill>
              <a:latin typeface="+mn-lt"/>
            </a:endParaRPr>
          </a:p>
        </p:txBody>
      </p:sp>
      <p:sp>
        <p:nvSpPr>
          <p:cNvPr id="555" name="Google Shape;555;p34"/>
          <p:cNvSpPr txBox="1">
            <a:spLocks noGrp="1"/>
          </p:cNvSpPr>
          <p:nvPr>
            <p:ph type="body" idx="1"/>
          </p:nvPr>
        </p:nvSpPr>
        <p:spPr>
          <a:xfrm>
            <a:off x="0" y="4578015"/>
            <a:ext cx="9144000" cy="56548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400"/>
              <a:buFont typeface="Arial"/>
              <a:buNone/>
            </a:pPr>
            <a:r>
              <a:rPr lang="zh-TW" b="1" dirty="0">
                <a:solidFill>
                  <a:srgbClr val="FFFFFF"/>
                </a:solidFill>
              </a:rPr>
              <a:t>  </a:t>
            </a:r>
            <a:r>
              <a:rPr lang="zh-TW" dirty="0">
                <a:solidFill>
                  <a:srgbClr val="FFFFFF"/>
                </a:solidFill>
              </a:rPr>
              <a:t>史丹福大學D-School將設計思考過程，濃縮成五大步驟「同理」、「釐清」、「發想」、「原型」、「驗證」</a:t>
            </a:r>
            <a:endParaRPr dirty="0"/>
          </a:p>
        </p:txBody>
      </p:sp>
      <p:pic>
        <p:nvPicPr>
          <p:cNvPr id="5" name="圖片 4">
            <a:extLst>
              <a:ext uri="{FF2B5EF4-FFF2-40B4-BE49-F238E27FC236}">
                <a16:creationId xmlns:a16="http://schemas.microsoft.com/office/drawing/2014/main" id="{A8EA3249-3A20-4E76-9B78-53AEB019AA03}"/>
              </a:ext>
            </a:extLst>
          </p:cNvPr>
          <p:cNvPicPr>
            <a:picLocks noChangeAspect="1"/>
          </p:cNvPicPr>
          <p:nvPr/>
        </p:nvPicPr>
        <p:blipFill rotWithShape="1">
          <a:blip r:embed="rId3"/>
          <a:srcRect l="20842" t="13649" r="18784" b="16015"/>
          <a:stretch/>
        </p:blipFill>
        <p:spPr>
          <a:xfrm>
            <a:off x="4057069" y="600073"/>
            <a:ext cx="896372" cy="103235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8" name="圖片 7">
            <a:extLst>
              <a:ext uri="{FF2B5EF4-FFF2-40B4-BE49-F238E27FC236}">
                <a16:creationId xmlns:a16="http://schemas.microsoft.com/office/drawing/2014/main" id="{1325B838-79BF-4E8E-B04A-CB00CB3239C3}"/>
              </a:ext>
            </a:extLst>
          </p:cNvPr>
          <p:cNvPicPr>
            <a:picLocks noChangeAspect="1"/>
          </p:cNvPicPr>
          <p:nvPr/>
        </p:nvPicPr>
        <p:blipFill rotWithShape="1">
          <a:blip r:embed="rId3"/>
          <a:srcRect l="20842" t="13649" r="18784" b="16015"/>
          <a:stretch/>
        </p:blipFill>
        <p:spPr>
          <a:xfrm>
            <a:off x="117659" y="4287233"/>
            <a:ext cx="668214" cy="769583"/>
          </a:xfrm>
          <a:prstGeom prst="rect">
            <a:avLst/>
          </a:prstGeom>
        </p:spPr>
      </p:pic>
      <p:sp>
        <p:nvSpPr>
          <p:cNvPr id="2" name="文字方塊 1">
            <a:extLst>
              <a:ext uri="{FF2B5EF4-FFF2-40B4-BE49-F238E27FC236}">
                <a16:creationId xmlns:a16="http://schemas.microsoft.com/office/drawing/2014/main" id="{3DD13972-B5F3-4B6B-B38F-3DF9F9464E92}"/>
              </a:ext>
            </a:extLst>
          </p:cNvPr>
          <p:cNvSpPr txBox="1"/>
          <p:nvPr/>
        </p:nvSpPr>
        <p:spPr>
          <a:xfrm>
            <a:off x="824820" y="918821"/>
            <a:ext cx="7494359" cy="553998"/>
          </a:xfrm>
          <a:prstGeom prst="rect">
            <a:avLst/>
          </a:prstGeom>
          <a:noFill/>
        </p:spPr>
        <p:txBody>
          <a:bodyPr wrap="none" rtlCol="0">
            <a:spAutoFit/>
          </a:bodyPr>
          <a:lstStyle/>
          <a:p>
            <a:r>
              <a:rPr lang="zh-TW" altLang="en-US" sz="3000" b="1" dirty="0">
                <a:latin typeface="PingFang TC Light" panose="020B0300000000000000" pitchFamily="34" charset="-120"/>
                <a:ea typeface="PingFang TC Light" panose="020B0300000000000000" pitchFamily="34" charset="-120"/>
              </a:rPr>
              <a:t>此公版簡報特別感謝不斷迭代修正的教練們</a:t>
            </a:r>
          </a:p>
        </p:txBody>
      </p:sp>
      <p:sp>
        <p:nvSpPr>
          <p:cNvPr id="30" name="Shape 653">
            <a:extLst>
              <a:ext uri="{FF2B5EF4-FFF2-40B4-BE49-F238E27FC236}">
                <a16:creationId xmlns:a16="http://schemas.microsoft.com/office/drawing/2014/main" id="{63AD283F-5DF8-4DA6-9C99-A7B8DF99FBE3}"/>
              </a:ext>
            </a:extLst>
          </p:cNvPr>
          <p:cNvSpPr txBox="1"/>
          <p:nvPr/>
        </p:nvSpPr>
        <p:spPr>
          <a:xfrm>
            <a:off x="2788991" y="1522559"/>
            <a:ext cx="3566018" cy="640651"/>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苗圃計畫第一期主持人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康仕仲</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algn="ctr">
              <a:buClr>
                <a:schemeClr val="dk1"/>
              </a:buClr>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苗圃計畫第二、三、四期主持人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謝尚賢</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lvl="0" algn="ctr" rtl="0">
              <a:spcBef>
                <a:spcPts val="0"/>
              </a:spcBef>
              <a:buClr>
                <a:schemeClr val="dk1"/>
              </a:buClr>
              <a:buFont typeface="Arial"/>
              <a:buNone/>
            </a:pPr>
            <a:endParaRPr dirty="0">
              <a:solidFill>
                <a:srgbClr val="CC0000"/>
              </a:solidFill>
              <a:latin typeface="PingFang TC Light" panose="020B0300000000000000" pitchFamily="34" charset="-120"/>
              <a:ea typeface="PingFang TC Light" panose="020B0300000000000000" pitchFamily="34" charset="-120"/>
              <a:cs typeface="Heiti TC Light" charset="-120"/>
            </a:endParaRPr>
          </a:p>
        </p:txBody>
      </p:sp>
      <p:grpSp>
        <p:nvGrpSpPr>
          <p:cNvPr id="32" name="群組 31">
            <a:extLst>
              <a:ext uri="{FF2B5EF4-FFF2-40B4-BE49-F238E27FC236}">
                <a16:creationId xmlns:a16="http://schemas.microsoft.com/office/drawing/2014/main" id="{009C5F08-54D4-40A4-873B-EA987962BEDB}"/>
              </a:ext>
            </a:extLst>
          </p:cNvPr>
          <p:cNvGrpSpPr/>
          <p:nvPr/>
        </p:nvGrpSpPr>
        <p:grpSpPr>
          <a:xfrm>
            <a:off x="114237" y="314947"/>
            <a:ext cx="2191697" cy="262964"/>
            <a:chOff x="256228" y="178479"/>
            <a:chExt cx="2191697" cy="262964"/>
          </a:xfrm>
        </p:grpSpPr>
        <p:sp>
          <p:nvSpPr>
            <p:cNvPr id="33" name="文字方塊 32">
              <a:extLst>
                <a:ext uri="{FF2B5EF4-FFF2-40B4-BE49-F238E27FC236}">
                  <a16:creationId xmlns:a16="http://schemas.microsoft.com/office/drawing/2014/main" id="{7BF21913-95E7-4817-B9F4-A3EC45CF6774}"/>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lumMod val="50000"/>
                    </a:schemeClr>
                  </a:solidFill>
                  <a:latin typeface="PingFang TC Light" panose="020B0300000000000000" pitchFamily="34" charset="-120"/>
                  <a:ea typeface="PingFang TC Light" panose="020B0300000000000000" pitchFamily="34" charset="-120"/>
                </a:rPr>
                <a:t>教育部跨領域教師發展暨人才培育計畫</a:t>
              </a:r>
              <a:endParaRPr lang="zh-TW" altLang="en-US" sz="800" dirty="0">
                <a:solidFill>
                  <a:schemeClr val="bg1">
                    <a:lumMod val="50000"/>
                  </a:schemeClr>
                </a:solidFill>
                <a:latin typeface="PingFang TC Light" panose="020B0300000000000000" pitchFamily="34" charset="-120"/>
                <a:ea typeface="PingFang TC Light" panose="020B0300000000000000" pitchFamily="34" charset="-120"/>
              </a:endParaRPr>
            </a:p>
          </p:txBody>
        </p:sp>
        <p:pic>
          <p:nvPicPr>
            <p:cNvPr id="34" name="圖片 33">
              <a:extLst>
                <a:ext uri="{FF2B5EF4-FFF2-40B4-BE49-F238E27FC236}">
                  <a16:creationId xmlns:a16="http://schemas.microsoft.com/office/drawing/2014/main" id="{9D35F212-D40D-4FA4-9754-1982E2DF44D9}"/>
                </a:ext>
              </a:extLst>
            </p:cNvPr>
            <p:cNvPicPr>
              <a:picLocks noChangeAspect="1"/>
            </p:cNvPicPr>
            <p:nvPr/>
          </p:nvPicPr>
          <p:blipFill>
            <a:blip r:embed="rId4"/>
            <a:stretch>
              <a:fillRect/>
            </a:stretch>
          </p:blipFill>
          <p:spPr>
            <a:xfrm>
              <a:off x="256228" y="178479"/>
              <a:ext cx="262964" cy="262964"/>
            </a:xfrm>
            <a:prstGeom prst="rect">
              <a:avLst/>
            </a:prstGeom>
          </p:spPr>
        </p:pic>
      </p:grpSp>
      <p:sp>
        <p:nvSpPr>
          <p:cNvPr id="7" name="矩形 6">
            <a:extLst>
              <a:ext uri="{FF2B5EF4-FFF2-40B4-BE49-F238E27FC236}">
                <a16:creationId xmlns:a16="http://schemas.microsoft.com/office/drawing/2014/main" id="{B565FF56-3EEB-4B52-9B5B-2BFC4655403E}"/>
              </a:ext>
            </a:extLst>
          </p:cNvPr>
          <p:cNvSpPr/>
          <p:nvPr/>
        </p:nvSpPr>
        <p:spPr>
          <a:xfrm>
            <a:off x="2286000" y="2168774"/>
            <a:ext cx="4572000" cy="307777"/>
          </a:xfrm>
          <a:prstGeom prst="rect">
            <a:avLst/>
          </a:prstGeom>
        </p:spPr>
        <p:txBody>
          <a:bodyPr>
            <a:spAutoFit/>
          </a:bodyPr>
          <a:lstStyle/>
          <a:p>
            <a:r>
              <a:rPr lang="zh-TW" altLang="en-US" dirty="0">
                <a:latin typeface="PingFang TC Light" panose="020B0300000000000000" pitchFamily="34" charset="-120"/>
                <a:ea typeface="PingFang TC Light" panose="020B0300000000000000" pitchFamily="34" charset="-120"/>
              </a:rPr>
              <a:t>感謝以下參與公版簡報開發</a:t>
            </a:r>
            <a:r>
              <a:rPr lang="zh-TW" altLang="zh-TW" dirty="0">
                <a:latin typeface="PingFang TC Light" panose="020B0300000000000000" pitchFamily="34" charset="-120"/>
                <a:ea typeface="PingFang TC Light" panose="020B0300000000000000" pitchFamily="34" charset="-120"/>
              </a:rPr>
              <a:t>成員</a:t>
            </a:r>
            <a:r>
              <a:rPr lang="en-US" altLang="zh-TW" dirty="0">
                <a:latin typeface="PingFang TC Light" panose="020B0300000000000000" pitchFamily="34" charset="-120"/>
                <a:ea typeface="PingFang TC Light" panose="020B0300000000000000" pitchFamily="34" charset="-120"/>
              </a:rPr>
              <a:t>: (</a:t>
            </a:r>
            <a:r>
              <a:rPr lang="zh-TW" altLang="zh-TW" dirty="0">
                <a:latin typeface="PingFang TC Light" panose="020B0300000000000000" pitchFamily="34" charset="-120"/>
                <a:ea typeface="PingFang TC Light" panose="020B0300000000000000" pitchFamily="34" charset="-120"/>
              </a:rPr>
              <a:t>排序</a:t>
            </a:r>
            <a:r>
              <a:rPr lang="zh-TW" altLang="en-US" dirty="0">
                <a:latin typeface="PingFang TC Light" panose="020B0300000000000000" pitchFamily="34" charset="-120"/>
                <a:ea typeface="PingFang TC Light" panose="020B0300000000000000" pitchFamily="34" charset="-120"/>
              </a:rPr>
              <a:t>依</a:t>
            </a:r>
            <a:r>
              <a:rPr lang="zh-TW" altLang="zh-TW" dirty="0">
                <a:latin typeface="PingFang TC Light" panose="020B0300000000000000" pitchFamily="34" charset="-120"/>
                <a:ea typeface="PingFang TC Light" panose="020B0300000000000000" pitchFamily="34" charset="-120"/>
              </a:rPr>
              <a:t>筆畫順序排列</a:t>
            </a:r>
            <a:r>
              <a:rPr lang="en-US" altLang="zh-TW" dirty="0">
                <a:latin typeface="PingFang TC Light" panose="020B0300000000000000" pitchFamily="34" charset="-120"/>
                <a:ea typeface="PingFang TC Light" panose="020B0300000000000000" pitchFamily="34" charset="-120"/>
              </a:rPr>
              <a:t>)</a:t>
            </a:r>
            <a:endParaRPr lang="zh-TW" altLang="zh-TW" dirty="0">
              <a:latin typeface="PingFang TC Light" panose="020B0300000000000000" pitchFamily="34" charset="-120"/>
              <a:ea typeface="PingFang TC Light" panose="020B0300000000000000" pitchFamily="34" charset="-120"/>
            </a:endParaRPr>
          </a:p>
        </p:txBody>
      </p:sp>
      <p:sp>
        <p:nvSpPr>
          <p:cNvPr id="9" name="矩形 8">
            <a:extLst>
              <a:ext uri="{FF2B5EF4-FFF2-40B4-BE49-F238E27FC236}">
                <a16:creationId xmlns:a16="http://schemas.microsoft.com/office/drawing/2014/main" id="{371B46BE-9A82-48CE-AF8F-3254AB68EA50}"/>
              </a:ext>
            </a:extLst>
          </p:cNvPr>
          <p:cNvSpPr/>
          <p:nvPr/>
        </p:nvSpPr>
        <p:spPr>
          <a:xfrm>
            <a:off x="698270" y="4850486"/>
            <a:ext cx="2966847" cy="215444"/>
          </a:xfrm>
          <a:prstGeom prst="rect">
            <a:avLst/>
          </a:prstGeom>
          <a:noFill/>
        </p:spPr>
        <p:txBody>
          <a:bodyPr wrap="square" rtlCol="0">
            <a:spAutoFit/>
          </a:bodyPr>
          <a:lstStyle/>
          <a:p>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特別感謝 大同大學</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工業設計系</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助教 傅翊棋</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協助</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公版</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簡報修正</a:t>
            </a:r>
          </a:p>
        </p:txBody>
      </p:sp>
      <p:sp>
        <p:nvSpPr>
          <p:cNvPr id="35" name="矩形 34">
            <a:extLst>
              <a:ext uri="{FF2B5EF4-FFF2-40B4-BE49-F238E27FC236}">
                <a16:creationId xmlns:a16="http://schemas.microsoft.com/office/drawing/2014/main" id="{2C047BF8-3C28-4091-8DD9-ED9DCFE0D970}"/>
              </a:ext>
            </a:extLst>
          </p:cNvPr>
          <p:cNvSpPr/>
          <p:nvPr/>
        </p:nvSpPr>
        <p:spPr>
          <a:xfrm>
            <a:off x="4908591" y="4656706"/>
            <a:ext cx="4055035" cy="400110"/>
          </a:xfrm>
          <a:prstGeom prst="rect">
            <a:avLst/>
          </a:prstGeom>
        </p:spPr>
        <p:txBody>
          <a:bodyPr wrap="square">
            <a:spAutoFit/>
          </a:bodyPr>
          <a:lstStyle/>
          <a:p>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1">
                    <a:lumMod val="65000"/>
                    <a:lumOff val="3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b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台灣 授權條款釋出。</a:t>
            </a:r>
          </a:p>
        </p:txBody>
      </p:sp>
      <p:pic>
        <p:nvPicPr>
          <p:cNvPr id="36" name="Picture 2" descr="https://mirrors.creativecommons.org/presskit/buttons/88x31/png/by-nc-sa.png">
            <a:extLst>
              <a:ext uri="{FF2B5EF4-FFF2-40B4-BE49-F238E27FC236}">
                <a16:creationId xmlns:a16="http://schemas.microsoft.com/office/drawing/2014/main" id="{D6B1A33C-633F-4908-A74F-07E9DFD02DF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9702" y="4687484"/>
            <a:ext cx="967638"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15">
            <a:extLst>
              <a:ext uri="{FF2B5EF4-FFF2-40B4-BE49-F238E27FC236}">
                <a16:creationId xmlns:a16="http://schemas.microsoft.com/office/drawing/2014/main" id="{F7E2843A-3CFA-4570-B832-5BD514CDAA6A}"/>
              </a:ext>
            </a:extLst>
          </p:cNvPr>
          <p:cNvGrpSpPr/>
          <p:nvPr/>
        </p:nvGrpSpPr>
        <p:grpSpPr>
          <a:xfrm>
            <a:off x="1406771" y="2587095"/>
            <a:ext cx="6996970" cy="2005229"/>
            <a:chOff x="1413667" y="2195236"/>
            <a:chExt cx="6276671" cy="2005229"/>
          </a:xfrm>
        </p:grpSpPr>
        <p:sp>
          <p:nvSpPr>
            <p:cNvPr id="17" name="文字方塊 16">
              <a:extLst>
                <a:ext uri="{FF2B5EF4-FFF2-40B4-BE49-F238E27FC236}">
                  <a16:creationId xmlns:a16="http://schemas.microsoft.com/office/drawing/2014/main" id="{D08560C3-7A3A-4E65-A6E5-0F1D774C3E44}"/>
                </a:ext>
              </a:extLst>
            </p:cNvPr>
            <p:cNvSpPr txBox="1"/>
            <p:nvPr/>
          </p:nvSpPr>
          <p:spPr>
            <a:xfrm>
              <a:off x="1413667" y="2195236"/>
              <a:ext cx="2765212" cy="200522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工業設計學系 楊朝陽</a:t>
              </a:r>
            </a:p>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媒體設計系 陳彥甫</a:t>
              </a:r>
            </a:p>
            <a:p>
              <a:pPr>
                <a:lnSpc>
                  <a:spcPct val="125000"/>
                </a:lnSpc>
              </a:pPr>
              <a:r>
                <a:rPr lang="zh-TW" altLang="zh-TW" sz="1000" spc="100" dirty="0">
                  <a:latin typeface="PingFang TC Light" panose="020B0300000000000000" pitchFamily="34" charset="-120"/>
                  <a:ea typeface="PingFang TC Light" panose="020B0300000000000000" pitchFamily="34" charset="-120"/>
                </a:rPr>
                <a:t>中國文化大學 保健營養學系 翁德志</a:t>
              </a:r>
            </a:p>
            <a:p>
              <a:pPr>
                <a:lnSpc>
                  <a:spcPct val="125000"/>
                </a:lnSpc>
              </a:pPr>
              <a:r>
                <a:rPr lang="zh-TW" altLang="zh-TW" sz="1000" spc="100" dirty="0">
                  <a:latin typeface="PingFang TC Light" panose="020B0300000000000000" pitchFamily="34" charset="-120"/>
                  <a:ea typeface="PingFang TC Light" panose="020B0300000000000000" pitchFamily="34" charset="-120"/>
                </a:rPr>
                <a:t>明志科技大學 工業設計系 楊俊明</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網路學習與科技研究所 吳穎沺</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學習與教學研究所 詹明峰</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機械工程學系 蕭述三</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工業設計系 馬敏元</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a:t>
              </a:r>
              <a:r>
                <a:rPr lang="zh-TW" altLang="en-US" sz="1000" spc="100" dirty="0">
                  <a:latin typeface="PingFang TC Light" panose="020B0300000000000000" pitchFamily="34" charset="-120"/>
                  <a:ea typeface="PingFang TC Light" panose="020B0300000000000000" pitchFamily="34" charset="-120"/>
                </a:rPr>
                <a:t>不分系 </a:t>
              </a:r>
              <a:r>
                <a:rPr lang="zh-TW" altLang="zh-TW" sz="1000" spc="100" dirty="0">
                  <a:latin typeface="PingFang TC Light" panose="020B0300000000000000" pitchFamily="34" charset="-120"/>
                  <a:ea typeface="PingFang TC Light" panose="020B0300000000000000" pitchFamily="34" charset="-120"/>
                </a:rPr>
                <a:t>李孟學</a:t>
              </a:r>
            </a:p>
            <a:p>
              <a:pPr>
                <a:lnSpc>
                  <a:spcPct val="125000"/>
                </a:lnSpc>
              </a:pPr>
              <a:endParaRPr lang="zh-TW" altLang="en-US" sz="1000" spc="100" dirty="0">
                <a:latin typeface="PingFang TC Light" panose="020B0300000000000000" pitchFamily="34" charset="-120"/>
                <a:ea typeface="PingFang TC Light" panose="020B0300000000000000" pitchFamily="34" charset="-120"/>
              </a:endParaRPr>
            </a:p>
          </p:txBody>
        </p:sp>
        <p:sp>
          <p:nvSpPr>
            <p:cNvPr id="18" name="矩形 17">
              <a:extLst>
                <a:ext uri="{FF2B5EF4-FFF2-40B4-BE49-F238E27FC236}">
                  <a16:creationId xmlns:a16="http://schemas.microsoft.com/office/drawing/2014/main" id="{2B4D035B-FED9-45FD-979E-08D6E5AFC5D6}"/>
                </a:ext>
              </a:extLst>
            </p:cNvPr>
            <p:cNvSpPr/>
            <p:nvPr/>
          </p:nvSpPr>
          <p:spPr>
            <a:xfrm>
              <a:off x="4317725" y="2195236"/>
              <a:ext cx="3372613" cy="181286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國立彰化師範大學</a:t>
              </a:r>
              <a:r>
                <a:rPr lang="en-US" altLang="zh-TW" sz="1000" spc="100" dirty="0">
                  <a:latin typeface="PingFang TC Light" panose="020B0300000000000000" pitchFamily="34" charset="-120"/>
                  <a:ea typeface="PingFang TC Light" panose="020B0300000000000000" pitchFamily="34" charset="-120"/>
                </a:rPr>
                <a:t> </a:t>
              </a:r>
              <a:r>
                <a:rPr lang="zh-TW" altLang="zh-TW" sz="1000" spc="100" dirty="0">
                  <a:latin typeface="PingFang TC Light" panose="020B0300000000000000" pitchFamily="34" charset="-120"/>
                  <a:ea typeface="PingFang TC Light" panose="020B0300000000000000" pitchFamily="34" charset="-120"/>
                </a:rPr>
                <a:t>企業管理學系 江家瑜</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國立臺北商業大學 創意設計與經營所 黃鼎豪</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國立臺灣大學 智慧生活科技整合與創新研究中心 賴宏誌</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通識教育中心 邱佳慧</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跨領域學習中心 王明旭</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臺灣科技大學 設計系 董芳武</a:t>
              </a:r>
            </a:p>
            <a:p>
              <a:pPr>
                <a:lnSpc>
                  <a:spcPct val="125000"/>
                </a:lnSpc>
              </a:pPr>
              <a:r>
                <a:rPr lang="zh-TW" altLang="zh-TW" sz="1000" spc="100" dirty="0">
                  <a:latin typeface="PingFang TC Light" panose="020B0300000000000000" pitchFamily="34" charset="-120"/>
                  <a:ea typeface="PingFang TC Light" panose="020B0300000000000000" pitchFamily="34" charset="-120"/>
                </a:rPr>
                <a:t>輔仁大學 創意設計中心 林倩妏</a:t>
              </a:r>
            </a:p>
            <a:p>
              <a:pPr>
                <a:lnSpc>
                  <a:spcPct val="125000"/>
                </a:lnSpc>
              </a:pPr>
              <a:r>
                <a:rPr lang="zh-TW" altLang="zh-TW" sz="1000" spc="100" dirty="0">
                  <a:latin typeface="PingFang TC Light" panose="020B0300000000000000" pitchFamily="34" charset="-120"/>
                  <a:ea typeface="PingFang TC Light" panose="020B0300000000000000" pitchFamily="34" charset="-120"/>
                </a:rPr>
                <a:t>靜宜大學 國際企業學系 顏炘怡</a:t>
              </a:r>
            </a:p>
            <a:p>
              <a:pPr>
                <a:lnSpc>
                  <a:spcPct val="125000"/>
                </a:lnSpc>
              </a:pPr>
              <a:endParaRPr lang="zh-TW" altLang="zh-TW" sz="1000" spc="100" dirty="0">
                <a:latin typeface="PingFang TC Light" panose="020B0300000000000000" pitchFamily="34" charset="-120"/>
                <a:ea typeface="PingFang TC Light" panose="020B0300000000000000" pitchFamily="34" charset="-120"/>
              </a:endParaRPr>
            </a:p>
          </p:txBody>
        </p:sp>
      </p:grpSp>
    </p:spTree>
    <p:extLst>
      <p:ext uri="{BB962C8B-B14F-4D97-AF65-F5344CB8AC3E}">
        <p14:creationId xmlns:p14="http://schemas.microsoft.com/office/powerpoint/2010/main" val="342142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A24FE139-FE24-8847-AACF-AD06BC193C15}"/>
              </a:ext>
            </a:extLst>
          </p:cNvPr>
          <p:cNvPicPr>
            <a:picLocks noChangeAspect="1"/>
          </p:cNvPicPr>
          <p:nvPr/>
        </p:nvPicPr>
        <p:blipFill>
          <a:blip r:embed="rId3"/>
          <a:stretch>
            <a:fillRect/>
          </a:stretch>
        </p:blipFill>
        <p:spPr>
          <a:xfrm rot="19483076">
            <a:off x="7279735" y="2781433"/>
            <a:ext cx="1364159" cy="2007630"/>
          </a:xfrm>
          <a:prstGeom prst="rect">
            <a:avLst/>
          </a:prstGeom>
        </p:spPr>
      </p:pic>
      <p:pic>
        <p:nvPicPr>
          <p:cNvPr id="14" name="圖片 13">
            <a:extLst>
              <a:ext uri="{FF2B5EF4-FFF2-40B4-BE49-F238E27FC236}">
                <a16:creationId xmlns:a16="http://schemas.microsoft.com/office/drawing/2014/main" id="{AA02C80A-A4A8-2C47-ACE1-C2925B1D8C8B}"/>
              </a:ext>
            </a:extLst>
          </p:cNvPr>
          <p:cNvPicPr>
            <a:picLocks noChangeAspect="1"/>
          </p:cNvPicPr>
          <p:nvPr/>
        </p:nvPicPr>
        <p:blipFill>
          <a:blip r:embed="rId4"/>
          <a:stretch>
            <a:fillRect/>
          </a:stretch>
        </p:blipFill>
        <p:spPr>
          <a:xfrm rot="1149240">
            <a:off x="5188933" y="2055305"/>
            <a:ext cx="2043137" cy="1388286"/>
          </a:xfrm>
          <a:prstGeom prst="rect">
            <a:avLst/>
          </a:prstGeom>
        </p:spPr>
      </p:pic>
      <p:pic>
        <p:nvPicPr>
          <p:cNvPr id="13" name="圖片 12">
            <a:extLst>
              <a:ext uri="{FF2B5EF4-FFF2-40B4-BE49-F238E27FC236}">
                <a16:creationId xmlns:a16="http://schemas.microsoft.com/office/drawing/2014/main" id="{2DC6EAFC-65EF-1741-AD32-43C37642B18C}"/>
              </a:ext>
            </a:extLst>
          </p:cNvPr>
          <p:cNvPicPr>
            <a:picLocks noChangeAspect="1"/>
          </p:cNvPicPr>
          <p:nvPr/>
        </p:nvPicPr>
        <p:blipFill>
          <a:blip r:embed="rId5"/>
          <a:stretch>
            <a:fillRect/>
          </a:stretch>
        </p:blipFill>
        <p:spPr>
          <a:xfrm rot="2186205">
            <a:off x="2918662" y="1380236"/>
            <a:ext cx="2383218" cy="2383218"/>
          </a:xfrm>
          <a:prstGeom prst="rect">
            <a:avLst/>
          </a:prstGeom>
        </p:spPr>
      </p:pic>
      <p:sp>
        <p:nvSpPr>
          <p:cNvPr id="4" name="標題 3">
            <a:extLst>
              <a:ext uri="{FF2B5EF4-FFF2-40B4-BE49-F238E27FC236}">
                <a16:creationId xmlns:a16="http://schemas.microsoft.com/office/drawing/2014/main" id="{530036C0-AC29-5148-9C5D-F862CBCCFFB8}"/>
              </a:ext>
            </a:extLst>
          </p:cNvPr>
          <p:cNvSpPr>
            <a:spLocks noGrp="1"/>
          </p:cNvSpPr>
          <p:nvPr>
            <p:ph type="title"/>
          </p:nvPr>
        </p:nvSpPr>
        <p:spPr>
          <a:xfrm>
            <a:off x="628650" y="553245"/>
            <a:ext cx="7886700" cy="630465"/>
          </a:xfrm>
        </p:spPr>
        <p:txBody>
          <a:bodyPr>
            <a:normAutofit/>
          </a:bodyPr>
          <a:lstStyle/>
          <a:p>
            <a:pPr algn="ctr"/>
            <a:r>
              <a:rPr lang="zh-TW" altLang="en-US" dirty="0"/>
              <a:t>我們身上現金的好朋友：</a:t>
            </a:r>
            <a:r>
              <a:rPr lang="zh-TW" altLang="en-US" dirty="0">
                <a:solidFill>
                  <a:srgbClr val="C00000"/>
                </a:solidFill>
              </a:rPr>
              <a:t>皮夾</a:t>
            </a:r>
            <a:r>
              <a:rPr lang="en-US" altLang="zh-TW" dirty="0">
                <a:solidFill>
                  <a:srgbClr val="C00000"/>
                </a:solidFill>
              </a:rPr>
              <a:t>(</a:t>
            </a:r>
            <a:r>
              <a:rPr lang="en" altLang="zh-TW" dirty="0">
                <a:solidFill>
                  <a:srgbClr val="C00000"/>
                </a:solidFill>
              </a:rPr>
              <a:t>Wallet)</a:t>
            </a:r>
            <a:endParaRPr lang="zh-TW" altLang="en-US" dirty="0">
              <a:solidFill>
                <a:srgbClr val="C00000"/>
              </a:solidFill>
            </a:endParaRPr>
          </a:p>
        </p:txBody>
      </p:sp>
      <p:pic>
        <p:nvPicPr>
          <p:cNvPr id="11" name="圖形 10">
            <a:extLst>
              <a:ext uri="{FF2B5EF4-FFF2-40B4-BE49-F238E27FC236}">
                <a16:creationId xmlns:a16="http://schemas.microsoft.com/office/drawing/2014/main" id="{EF00554B-5BCE-D349-8221-C8D70295BB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07831">
            <a:off x="-180471" y="1715365"/>
            <a:ext cx="3854504" cy="3854504"/>
          </a:xfrm>
          <a:prstGeom prst="rect">
            <a:avLst/>
          </a:prstGeom>
        </p:spPr>
      </p:pic>
    </p:spTree>
    <p:extLst>
      <p:ext uri="{BB962C8B-B14F-4D97-AF65-F5344CB8AC3E}">
        <p14:creationId xmlns:p14="http://schemas.microsoft.com/office/powerpoint/2010/main" val="415671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259073" y="61522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Font typeface="Arial"/>
              <a:buNone/>
            </a:pPr>
            <a:r>
              <a:rPr lang="zh-TW" dirty="0">
                <a:latin typeface="PingFang TC" panose="020B0400000000000000" pitchFamily="34" charset="-120"/>
                <a:ea typeface="PingFang TC" panose="020B0400000000000000" pitchFamily="34" charset="-120"/>
              </a:rPr>
              <a:t>請為你的隊友設計一個</a:t>
            </a:r>
            <a:r>
              <a:rPr lang="zh-TW" dirty="0">
                <a:solidFill>
                  <a:srgbClr val="C00000"/>
                </a:solidFill>
                <a:latin typeface="PingFang TC" panose="020B0400000000000000" pitchFamily="34" charset="-120"/>
                <a:ea typeface="PingFang TC" panose="020B0400000000000000" pitchFamily="34" charset="-120"/>
              </a:rPr>
              <a:t>“超夢幻皮夾” </a:t>
            </a:r>
            <a:r>
              <a:rPr lang="zh-TW" dirty="0">
                <a:solidFill>
                  <a:schemeClr val="dk1"/>
                </a:solidFill>
                <a:latin typeface="PingFang TC" panose="020B0400000000000000" pitchFamily="34" charset="-120"/>
                <a:ea typeface="PingFang TC" panose="020B0400000000000000" pitchFamily="34" charset="-120"/>
              </a:rPr>
              <a:t>(3分鐘)</a:t>
            </a:r>
            <a:endParaRPr dirty="0">
              <a:solidFill>
                <a:schemeClr val="dk1"/>
              </a:solidFill>
              <a:latin typeface="PingFang TC" panose="020B0400000000000000" pitchFamily="34" charset="-120"/>
              <a:ea typeface="PingFang TC" panose="020B0400000000000000" pitchFamily="34" charset="-120"/>
            </a:endParaRPr>
          </a:p>
        </p:txBody>
      </p:sp>
      <p:sp>
        <p:nvSpPr>
          <p:cNvPr id="142" name="Google Shape;142;p5"/>
          <p:cNvSpPr txBox="1">
            <a:spLocks noGrp="1"/>
          </p:cNvSpPr>
          <p:nvPr>
            <p:ph type="body" idx="1"/>
          </p:nvPr>
        </p:nvSpPr>
        <p:spPr>
          <a:xfrm>
            <a:off x="311700" y="1237993"/>
            <a:ext cx="8520600" cy="2991928"/>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r>
              <a:rPr lang="zh-TW" dirty="0">
                <a:solidFill>
                  <a:srgbClr val="000000"/>
                </a:solidFill>
                <a:latin typeface="PingFang TC" panose="020B0400000000000000" pitchFamily="34" charset="-120"/>
                <a:ea typeface="PingFang TC" panose="020B0400000000000000" pitchFamily="34" charset="-120"/>
              </a:rPr>
              <a:t>請</a:t>
            </a:r>
            <a:r>
              <a:rPr lang="zh-TW" dirty="0">
                <a:solidFill>
                  <a:srgbClr val="C00000"/>
                </a:solidFill>
                <a:latin typeface="PingFang TC" panose="020B0400000000000000" pitchFamily="34" charset="-120"/>
                <a:ea typeface="PingFang TC" panose="020B0400000000000000" pitchFamily="34" charset="-120"/>
              </a:rPr>
              <a:t>畫(Sketch)</a:t>
            </a:r>
            <a:r>
              <a:rPr lang="en-US" altLang="zh-TW" dirty="0">
                <a:solidFill>
                  <a:srgbClr val="C00000"/>
                </a:solidFill>
                <a:latin typeface="PingFang TC" panose="020B0400000000000000" pitchFamily="34" charset="-120"/>
                <a:ea typeface="PingFang TC" panose="020B0400000000000000" pitchFamily="34" charset="-120"/>
              </a:rPr>
              <a:t> </a:t>
            </a:r>
            <a:r>
              <a:rPr lang="zh-TW" dirty="0">
                <a:solidFill>
                  <a:srgbClr val="000000"/>
                </a:solidFill>
                <a:latin typeface="PingFang TC" panose="020B0400000000000000" pitchFamily="34" charset="-120"/>
                <a:ea typeface="PingFang TC" panose="020B0400000000000000" pitchFamily="34" charset="-120"/>
              </a:rPr>
              <a:t>出你的想法，並可用</a:t>
            </a:r>
            <a:r>
              <a:rPr lang="zh-TW" dirty="0">
                <a:solidFill>
                  <a:srgbClr val="C00000"/>
                </a:solidFill>
                <a:latin typeface="PingFang TC" panose="020B0400000000000000" pitchFamily="34" charset="-120"/>
                <a:ea typeface="PingFang TC" panose="020B0400000000000000" pitchFamily="34" charset="-120"/>
              </a:rPr>
              <a:t>文字</a:t>
            </a:r>
            <a:r>
              <a:rPr lang="zh-TW" dirty="0">
                <a:solidFill>
                  <a:srgbClr val="000000"/>
                </a:solidFill>
                <a:latin typeface="PingFang TC" panose="020B0400000000000000" pitchFamily="34" charset="-120"/>
                <a:ea typeface="PingFang TC" panose="020B0400000000000000" pitchFamily="34" charset="-120"/>
              </a:rPr>
              <a:t>註解說明！</a:t>
            </a:r>
            <a:endParaRPr dirty="0">
              <a:solidFill>
                <a:srgbClr val="000000"/>
              </a:solidFill>
              <a:latin typeface="PingFang TC" panose="020B0400000000000000" pitchFamily="34" charset="-120"/>
              <a:ea typeface="PingFang TC" panose="020B0400000000000000" pitchFamily="34" charset="-120"/>
            </a:endParaRPr>
          </a:p>
          <a:p>
            <a:pPr marL="0" lvl="0" indent="0" algn="l" rtl="0">
              <a:lnSpc>
                <a:spcPct val="115000"/>
              </a:lnSpc>
              <a:spcBef>
                <a:spcPts val="1600"/>
              </a:spcBef>
              <a:spcAft>
                <a:spcPts val="0"/>
              </a:spcAft>
              <a:buSzPts val="1800"/>
              <a:buFont typeface="Arial"/>
              <a:buNone/>
            </a:pPr>
            <a:endParaRPr dirty="0"/>
          </a:p>
        </p:txBody>
      </p:sp>
      <p:sp>
        <p:nvSpPr>
          <p:cNvPr id="148" name="Google Shape;148;p5"/>
          <p:cNvSpPr txBox="1"/>
          <p:nvPr/>
        </p:nvSpPr>
        <p:spPr>
          <a:xfrm>
            <a:off x="934934" y="4360226"/>
            <a:ext cx="5788764" cy="64629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000"/>
              <a:buFont typeface="+mj-lt"/>
              <a:buAutoNum type="arabicPeriod"/>
            </a:pP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依照自己心中的想法進行皮夾繪製</a:t>
            </a:r>
            <a:endParaRPr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457200" marR="0" lvl="0" indent="-457200" algn="l" rtl="0">
              <a:lnSpc>
                <a:spcPct val="100000"/>
              </a:lnSpc>
              <a:spcBef>
                <a:spcPts val="0"/>
              </a:spcBef>
              <a:spcAft>
                <a:spcPts val="0"/>
              </a:spcAft>
              <a:buClr>
                <a:srgbClr val="000000"/>
              </a:buClr>
              <a:buSzPts val="2000"/>
              <a:buFont typeface="+mj-lt"/>
              <a:buAutoNum type="arabicPeriod"/>
            </a:pP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不需與隊友對話與討論</a:t>
            </a:r>
            <a:endParaRPr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pic>
        <p:nvPicPr>
          <p:cNvPr id="3" name="圖形 2">
            <a:extLst>
              <a:ext uri="{FF2B5EF4-FFF2-40B4-BE49-F238E27FC236}">
                <a16:creationId xmlns:a16="http://schemas.microsoft.com/office/drawing/2014/main" id="{DC338BAA-0691-EF46-A959-2D7C3BA020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700" y="4428877"/>
            <a:ext cx="449362" cy="449362"/>
          </a:xfrm>
          <a:prstGeom prst="rect">
            <a:avLst/>
          </a:prstGeom>
        </p:spPr>
      </p:pic>
      <p:pic>
        <p:nvPicPr>
          <p:cNvPr id="6" name="video 5" descr="video 5">
            <a:hlinkClick r:id="" action="ppaction://media"/>
            <a:extLst>
              <a:ext uri="{FF2B5EF4-FFF2-40B4-BE49-F238E27FC236}">
                <a16:creationId xmlns:a16="http://schemas.microsoft.com/office/drawing/2014/main" id="{B596F53E-95EB-4042-9C28-81B1CEA74C6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19860" y="0"/>
            <a:ext cx="1633664" cy="918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11932E1C-A86D-EE41-85C5-5C424CD03C89}"/>
              </a:ext>
            </a:extLst>
          </p:cNvPr>
          <p:cNvSpPr txBox="1"/>
          <p:nvPr/>
        </p:nvSpPr>
        <p:spPr>
          <a:xfrm>
            <a:off x="348915" y="300790"/>
            <a:ext cx="8590550" cy="4708981"/>
          </a:xfrm>
          <a:prstGeom prst="rect">
            <a:avLst/>
          </a:prstGeom>
          <a:noFill/>
        </p:spPr>
        <p:txBody>
          <a:bodyPr wrap="square" rtlCol="0">
            <a:spAutoFit/>
          </a:bodyPr>
          <a:lstStyle/>
          <a:p>
            <a:r>
              <a:rPr lang="zh-TW" altLang="zh-TW" sz="10000" dirty="0">
                <a:solidFill>
                  <a:schemeClr val="bg1"/>
                </a:solidFill>
                <a:latin typeface="PingFang TC Light" panose="020B0300000000000000" pitchFamily="34" charset="-120"/>
                <a:ea typeface="PingFang TC Light" panose="020B0300000000000000" pitchFamily="34" charset="-120"/>
                <a:cs typeface="Microsoft JhengHei"/>
                <a:sym typeface="Microsoft JhengHei"/>
              </a:rPr>
              <a:t>現在我們都已經為隊友畫了</a:t>
            </a:r>
            <a:r>
              <a:rPr lang="zh-TW" altLang="zh-TW" sz="10000" dirty="0">
                <a:solidFill>
                  <a:srgbClr val="FFC000"/>
                </a:solidFill>
                <a:latin typeface="PingFang TC Light" panose="020B0300000000000000" pitchFamily="34" charset="-120"/>
                <a:ea typeface="PingFang TC Light" panose="020B0300000000000000" pitchFamily="34" charset="-120"/>
                <a:cs typeface="Microsoft JhengHei"/>
                <a:sym typeface="Microsoft JhengHei"/>
              </a:rPr>
              <a:t>一個皮夾</a:t>
            </a:r>
            <a:endParaRPr kumimoji="1" lang="zh-TW" altLang="en-US" sz="10000" dirty="0">
              <a:solidFill>
                <a:srgbClr val="FFC000"/>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201358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604E3B-F938-424B-9C95-11A2465F5E95}"/>
              </a:ext>
            </a:extLst>
          </p:cNvPr>
          <p:cNvSpPr>
            <a:spLocks noGrp="1"/>
          </p:cNvSpPr>
          <p:nvPr>
            <p:ph type="ctrTitle"/>
          </p:nvPr>
        </p:nvSpPr>
        <p:spPr>
          <a:xfrm>
            <a:off x="445168" y="596625"/>
            <a:ext cx="8249202" cy="3188368"/>
          </a:xfrm>
        </p:spPr>
        <p:txBody>
          <a:bodyPr/>
          <a:lstStyle/>
          <a:p>
            <a:pPr algn="ctr"/>
            <a:r>
              <a:rPr lang="zh-TW" altLang="en-US" sz="15000" dirty="0">
                <a:solidFill>
                  <a:srgbClr val="CA3356"/>
                </a:solidFill>
                <a:latin typeface="PingFang TC Light" panose="020B0300000000000000" pitchFamily="34" charset="-120"/>
                <a:ea typeface="PingFang TC Light" panose="020B0300000000000000" pitchFamily="34" charset="-120"/>
              </a:rPr>
              <a:t>開始體驗</a:t>
            </a:r>
            <a:br>
              <a:rPr lang="en-US" altLang="zh-TW" sz="12000" dirty="0">
                <a:solidFill>
                  <a:schemeClr val="bg1"/>
                </a:solidFill>
                <a:latin typeface="PingFang TC Light" panose="020B0300000000000000" pitchFamily="34" charset="-120"/>
                <a:ea typeface="PingFang TC Light" panose="020B0300000000000000" pitchFamily="34" charset="-120"/>
              </a:rPr>
            </a:br>
            <a:r>
              <a:rPr lang="zh-TW" altLang="en-US" sz="10000" dirty="0">
                <a:solidFill>
                  <a:schemeClr val="bg1"/>
                </a:solidFill>
                <a:latin typeface="PingFang TC Light" panose="020B0300000000000000" pitchFamily="34" charset="-120"/>
                <a:ea typeface="PingFang TC Light" panose="020B0300000000000000" pitchFamily="34" charset="-120"/>
              </a:rPr>
              <a:t>設計思考歷程</a:t>
            </a:r>
          </a:p>
        </p:txBody>
      </p:sp>
    </p:spTree>
    <p:extLst>
      <p:ext uri="{BB962C8B-B14F-4D97-AF65-F5344CB8AC3E}">
        <p14:creationId xmlns:p14="http://schemas.microsoft.com/office/powerpoint/2010/main" val="316147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8"/>
          <p:cNvSpPr txBox="1">
            <a:spLocks noGrp="1"/>
          </p:cNvSpPr>
          <p:nvPr>
            <p:ph type="body" idx="1"/>
          </p:nvPr>
        </p:nvSpPr>
        <p:spPr>
          <a:xfrm>
            <a:off x="311700" y="1669224"/>
            <a:ext cx="3999900" cy="27939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請寫下第一次訪談內容 (關於皮夾你想問組員什麼問題？)</a:t>
            </a:r>
            <a:endParaRPr>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SzPts val="1400"/>
              <a:buFont typeface="Arial"/>
              <a:buChar char="•"/>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你好奇什麼？隊友在想什麼？</a:t>
            </a:r>
            <a:endParaRPr>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lgn="l" rtl="0">
              <a:lnSpc>
                <a:spcPct val="115000"/>
              </a:lnSpc>
              <a:spcBef>
                <a:spcPts val="1600"/>
              </a:spcBef>
              <a:spcAft>
                <a:spcPts val="0"/>
              </a:spcAft>
              <a:buSzPts val="1400"/>
              <a:buFont typeface="Arial"/>
              <a:buChar char="•"/>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關於皮夾有沒有擔心什麼？</a:t>
            </a:r>
            <a:endParaRPr>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68" name="Google Shape;168;p8"/>
          <p:cNvSpPr txBox="1">
            <a:spLocks noGrp="1"/>
          </p:cNvSpPr>
          <p:nvPr>
            <p:ph type="body" idx="2"/>
          </p:nvPr>
        </p:nvSpPr>
        <p:spPr>
          <a:xfrm>
            <a:off x="4832400" y="1669225"/>
            <a:ext cx="3999900" cy="27939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a:solidFill>
                  <a:srgbClr val="BFBFBF"/>
                </a:solidFill>
                <a:latin typeface="PingFang TC Light" panose="020B0300000000000000" pitchFamily="34" charset="-120"/>
                <a:ea typeface="PingFang TC Light" panose="020B0300000000000000" pitchFamily="34" charset="-120"/>
                <a:cs typeface="Microsoft JhengHei"/>
                <a:sym typeface="Microsoft JhengHei"/>
              </a:rPr>
              <a:t>請寫下第二次訪談內容</a:t>
            </a:r>
            <a:endParaRPr>
              <a:latin typeface="PingFang TC Light" panose="020B0300000000000000" pitchFamily="34" charset="-120"/>
              <a:ea typeface="PingFang TC Light" panose="020B0300000000000000" pitchFamily="34" charset="-120"/>
            </a:endParaRPr>
          </a:p>
        </p:txBody>
      </p:sp>
      <p:sp>
        <p:nvSpPr>
          <p:cNvPr id="169" name="Google Shape;169;p8"/>
          <p:cNvSpPr txBox="1"/>
          <p:nvPr/>
        </p:nvSpPr>
        <p:spPr>
          <a:xfrm>
            <a:off x="1311600" y="4463274"/>
            <a:ext cx="3000000" cy="33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Microsoft JhengHei"/>
              <a:buNone/>
            </a:pPr>
            <a:r>
              <a:rPr lang="zh-TW" sz="1400" u="none" strike="noStrike" cap="none">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角色互換 &amp; 輪流訪談</a:t>
            </a:r>
            <a:endParaRPr>
              <a:latin typeface="PingFang TC Light" panose="020B0300000000000000" pitchFamily="34" charset="-120"/>
              <a:ea typeface="PingFang TC Light" panose="020B0300000000000000" pitchFamily="34" charset="-120"/>
            </a:endParaRPr>
          </a:p>
        </p:txBody>
      </p:sp>
      <p:sp>
        <p:nvSpPr>
          <p:cNvPr id="170" name="Google Shape;170;p8"/>
          <p:cNvSpPr txBox="1"/>
          <p:nvPr/>
        </p:nvSpPr>
        <p:spPr>
          <a:xfrm>
            <a:off x="5832300" y="4463275"/>
            <a:ext cx="3000000" cy="33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Microsoft JhengHei"/>
              <a:buNone/>
            </a:pPr>
            <a:r>
              <a:rPr lang="zh-TW" sz="1400" u="none" strike="noStrike" cap="none">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角色互換 &amp; 輪流訪談</a:t>
            </a:r>
            <a:endParaRPr>
              <a:latin typeface="PingFang TC Light" panose="020B0300000000000000" pitchFamily="34" charset="-120"/>
              <a:ea typeface="PingFang TC Light" panose="020B0300000000000000" pitchFamily="34" charset="-120"/>
            </a:endParaRPr>
          </a:p>
        </p:txBody>
      </p:sp>
      <p:sp>
        <p:nvSpPr>
          <p:cNvPr id="171" name="Google Shape;171;p8"/>
          <p:cNvSpPr txBox="1"/>
          <p:nvPr/>
        </p:nvSpPr>
        <p:spPr>
          <a:xfrm>
            <a:off x="311700" y="1002740"/>
            <a:ext cx="3309300" cy="674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FF0000"/>
              </a:buClr>
              <a:buSzPts val="1800"/>
              <a:buFont typeface="Microsoft JhengHei"/>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步驟1 初步訪談 </a:t>
            </a:r>
            <a:br>
              <a:rPr lang="zh-TW" sz="1800" u="none" strike="noStrike" cap="none" dirty="0">
                <a:solidFill>
                  <a:srgbClr val="FF0000"/>
                </a:solidFill>
                <a:latin typeface="PingFang TC Light" panose="020B0300000000000000" pitchFamily="34" charset="-120"/>
                <a:ea typeface="PingFang TC Light" panose="020B0300000000000000" pitchFamily="34" charset="-120"/>
                <a:cs typeface="Microsoft JhengHei"/>
                <a:sym typeface="Microsoft JhengHei"/>
              </a:rPr>
            </a:b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8分鐘 (2 人 x 每人4 分鐘)</a:t>
            </a:r>
            <a:endParaRPr dirty="0">
              <a:latin typeface="PingFang TC Light" panose="020B0300000000000000" pitchFamily="34" charset="-120"/>
              <a:ea typeface="PingFang TC Light" panose="020B0300000000000000" pitchFamily="34" charset="-120"/>
            </a:endParaRPr>
          </a:p>
        </p:txBody>
      </p:sp>
      <p:sp>
        <p:nvSpPr>
          <p:cNvPr id="172" name="Google Shape;172;p8"/>
          <p:cNvSpPr txBox="1"/>
          <p:nvPr/>
        </p:nvSpPr>
        <p:spPr>
          <a:xfrm>
            <a:off x="4832400" y="1008331"/>
            <a:ext cx="3613200" cy="674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Microsoft JhengHei"/>
              <a:buNone/>
            </a:pPr>
            <a:r>
              <a:rPr lang="zh-TW" sz="18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t>步驟2 深入訪談</a:t>
            </a:r>
            <a:br>
              <a:rPr lang="zh-TW" sz="18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sz="1800" u="none" strike="noStrike" cap="none">
                <a:solidFill>
                  <a:srgbClr val="BFBFBF"/>
                </a:solidFill>
                <a:latin typeface="PingFang TC Light" panose="020B0300000000000000" pitchFamily="34" charset="-120"/>
                <a:ea typeface="PingFang TC Light" panose="020B0300000000000000" pitchFamily="34" charset="-120"/>
                <a:cs typeface="Microsoft JhengHei"/>
                <a:sym typeface="Microsoft JhengHei"/>
              </a:rPr>
              <a:t>6分鐘 (2 人 x 每人3分鐘)</a:t>
            </a:r>
            <a:endParaRPr>
              <a:latin typeface="PingFang TC Light" panose="020B0300000000000000" pitchFamily="34" charset="-120"/>
              <a:ea typeface="PingFang TC Light" panose="020B0300000000000000" pitchFamily="34" charset="-120"/>
            </a:endParaRPr>
          </a:p>
        </p:txBody>
      </p:sp>
      <p:sp>
        <p:nvSpPr>
          <p:cNvPr id="174" name="Google Shape;174;p8"/>
          <p:cNvSpPr txBox="1"/>
          <p:nvPr/>
        </p:nvSpPr>
        <p:spPr>
          <a:xfrm>
            <a:off x="761062" y="4723908"/>
            <a:ext cx="39192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Microsoft JhengHei"/>
              <a:buNone/>
            </a:pP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一邊對話討論，一邊要記錄寫下！</a:t>
            </a:r>
            <a:endParaRPr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pic>
        <p:nvPicPr>
          <p:cNvPr id="14" name="圖形 13">
            <a:extLst>
              <a:ext uri="{FF2B5EF4-FFF2-40B4-BE49-F238E27FC236}">
                <a16:creationId xmlns:a16="http://schemas.microsoft.com/office/drawing/2014/main" id="{0D33F00D-1B8F-1048-9A14-9C0FAC0A17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700" y="4611139"/>
            <a:ext cx="449362" cy="449362"/>
          </a:xfrm>
          <a:prstGeom prst="rect">
            <a:avLst/>
          </a:prstGeom>
        </p:spPr>
      </p:pic>
      <p:sp>
        <p:nvSpPr>
          <p:cNvPr id="2" name="文字方塊 1">
            <a:extLst>
              <a:ext uri="{FF2B5EF4-FFF2-40B4-BE49-F238E27FC236}">
                <a16:creationId xmlns:a16="http://schemas.microsoft.com/office/drawing/2014/main" id="{B3961779-852C-2744-AA3B-857F86347B34}"/>
              </a:ext>
            </a:extLst>
          </p:cNvPr>
          <p:cNvSpPr txBox="1"/>
          <p:nvPr/>
        </p:nvSpPr>
        <p:spPr>
          <a:xfrm>
            <a:off x="264678" y="310177"/>
            <a:ext cx="2093843"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1.</a:t>
            </a:r>
            <a:r>
              <a:rPr kumimoji="1" lang="zh-TW" altLang="en-US" sz="3200" dirty="0">
                <a:latin typeface="PingFang TC Light" panose="020B0300000000000000" pitchFamily="34" charset="-120"/>
                <a:ea typeface="PingFang TC Light" panose="020B0300000000000000" pitchFamily="34" charset="-120"/>
              </a:rPr>
              <a:t>初步訪談</a:t>
            </a:r>
          </a:p>
        </p:txBody>
      </p:sp>
      <p:sp>
        <p:nvSpPr>
          <p:cNvPr id="6" name="文字方塊 5">
            <a:extLst>
              <a:ext uri="{FF2B5EF4-FFF2-40B4-BE49-F238E27FC236}">
                <a16:creationId xmlns:a16="http://schemas.microsoft.com/office/drawing/2014/main" id="{B6C3783B-D3D5-714D-8986-E34101A756E5}"/>
              </a:ext>
            </a:extLst>
          </p:cNvPr>
          <p:cNvSpPr txBox="1"/>
          <p:nvPr/>
        </p:nvSpPr>
        <p:spPr>
          <a:xfrm>
            <a:off x="1781752" y="3393187"/>
            <a:ext cx="2550698" cy="1200329"/>
          </a:xfrm>
          <a:prstGeom prst="rect">
            <a:avLst/>
          </a:prstGeom>
          <a:noFill/>
        </p:spPr>
        <p:txBody>
          <a:bodyPr wrap="none" rtlCol="0">
            <a:spAutoFit/>
          </a:bodyPr>
          <a:lstStyle/>
          <a:p>
            <a:r>
              <a:rPr kumimoji="1" lang="zh-TW" altLang="en-US" sz="7200" dirty="0">
                <a:solidFill>
                  <a:schemeClr val="accent5">
                    <a:lumMod val="75000"/>
                    <a:alpha val="47000"/>
                  </a:schemeClr>
                </a:solidFill>
                <a:latin typeface="PingFang TC Light" panose="020B0300000000000000" pitchFamily="34" charset="-120"/>
                <a:ea typeface="PingFang TC Light" panose="020B0300000000000000" pitchFamily="34" charset="-120"/>
              </a:rPr>
              <a:t>多</a:t>
            </a:r>
            <a:r>
              <a:rPr kumimoji="1" lang="en-US" altLang="zh-TW" sz="7200" dirty="0">
                <a:solidFill>
                  <a:schemeClr val="accent5">
                    <a:lumMod val="75000"/>
                    <a:alpha val="47000"/>
                  </a:schemeClr>
                </a:solidFill>
                <a:latin typeface="PingFang TC Light" panose="020B0300000000000000" pitchFamily="34" charset="-120"/>
                <a:ea typeface="PingFang TC Light" panose="020B0300000000000000" pitchFamily="34" charset="-120"/>
              </a:rPr>
              <a:t>/</a:t>
            </a:r>
            <a:r>
              <a:rPr kumimoji="1" lang="zh-CN" altLang="en-US" sz="7200" dirty="0">
                <a:solidFill>
                  <a:schemeClr val="accent5">
                    <a:lumMod val="75000"/>
                    <a:alpha val="47000"/>
                  </a:schemeClr>
                </a:solidFill>
                <a:latin typeface="PingFang TC Light" panose="020B0300000000000000" pitchFamily="34" charset="-120"/>
                <a:ea typeface="PingFang TC Light" panose="020B0300000000000000" pitchFamily="34" charset="-120"/>
              </a:rPr>
              <a:t>廣</a:t>
            </a:r>
            <a:endParaRPr kumimoji="1" lang="zh-TW" altLang="en-US" sz="7200" dirty="0">
              <a:solidFill>
                <a:schemeClr val="accent5">
                  <a:lumMod val="75000"/>
                  <a:alpha val="47000"/>
                </a:schemeClr>
              </a:solidFill>
              <a:latin typeface="PingFang TC Light" panose="020B0300000000000000" pitchFamily="34" charset="-120"/>
              <a:ea typeface="PingFang TC Light" panose="020B0300000000000000" pitchFamily="34" charset="-120"/>
            </a:endParaRPr>
          </a:p>
        </p:txBody>
      </p:sp>
      <p:pic>
        <p:nvPicPr>
          <p:cNvPr id="4" name="video" descr="video">
            <a:hlinkClick r:id="" action="ppaction://media"/>
            <a:extLst>
              <a:ext uri="{FF2B5EF4-FFF2-40B4-BE49-F238E27FC236}">
                <a16:creationId xmlns:a16="http://schemas.microsoft.com/office/drawing/2014/main" id="{32970A30-93AA-F247-A4B6-05FE3CB42D5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21179" y="0"/>
            <a:ext cx="1622821" cy="911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body" idx="1"/>
          </p:nvPr>
        </p:nvSpPr>
        <p:spPr>
          <a:xfrm>
            <a:off x="311700" y="1669225"/>
            <a:ext cx="3999900" cy="27939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Arial"/>
              <a:buNone/>
            </a:pPr>
            <a:r>
              <a:rPr lang="zh-TW" dirty="0">
                <a:solidFill>
                  <a:srgbClr val="BFBFBF"/>
                </a:solidFill>
                <a:latin typeface="PingFang TC Light" panose="020B0300000000000000" pitchFamily="34" charset="-120"/>
                <a:ea typeface="PingFang TC Light" panose="020B0300000000000000" pitchFamily="34" charset="-120"/>
              </a:rPr>
              <a:t>請寫下第一次訪談內容</a:t>
            </a:r>
            <a:endParaRPr dirty="0">
              <a:latin typeface="PingFang TC Light" panose="020B0300000000000000" pitchFamily="34" charset="-120"/>
              <a:ea typeface="PingFang TC Light" panose="020B0300000000000000" pitchFamily="34" charset="-120"/>
            </a:endParaRPr>
          </a:p>
        </p:txBody>
      </p:sp>
      <p:sp>
        <p:nvSpPr>
          <p:cNvPr id="183" name="Google Shape;183;p9"/>
          <p:cNvSpPr txBox="1">
            <a:spLocks noGrp="1"/>
          </p:cNvSpPr>
          <p:nvPr>
            <p:ph type="body" idx="2"/>
          </p:nvPr>
        </p:nvSpPr>
        <p:spPr>
          <a:xfrm>
            <a:off x="4832400" y="1669225"/>
            <a:ext cx="3999900" cy="27939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dirty="0">
                <a:solidFill>
                  <a:srgbClr val="000000"/>
                </a:solidFill>
                <a:latin typeface="PingFang TC Light" panose="020B0300000000000000" pitchFamily="34" charset="-120"/>
                <a:ea typeface="PingFang TC Light" panose="020B0300000000000000" pitchFamily="34" charset="-120"/>
              </a:rPr>
              <a:t>請寫下第二次訪談內容</a:t>
            </a: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(從剛剛的訪談中探索，有沒有發現什麼</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值得再深入</a:t>
            </a: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討論的議題？)</a:t>
            </a:r>
            <a:endParaRPr dirty="0">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Clr>
                <a:schemeClr val="dk1"/>
              </a:buClr>
              <a:buSzPts val="1100"/>
              <a:buFont typeface="Arial"/>
              <a:buChar char="•"/>
            </a:pPr>
            <a:r>
              <a:rPr lang="zh-TW" dirty="0">
                <a:solidFill>
                  <a:srgbClr val="000000"/>
                </a:solidFill>
                <a:latin typeface="PingFang TC Light" panose="020B0300000000000000" pitchFamily="34" charset="-120"/>
                <a:ea typeface="PingFang TC Light" panose="020B0300000000000000" pitchFamily="34" charset="-120"/>
              </a:rPr>
              <a:t>很重要的</a:t>
            </a:r>
            <a:endParaRPr dirty="0">
              <a:solidFill>
                <a:srgbClr val="000000"/>
              </a:solidFill>
              <a:latin typeface="PingFang TC Light" panose="020B0300000000000000" pitchFamily="34" charset="-120"/>
              <a:ea typeface="PingFang TC Light" panose="020B0300000000000000" pitchFamily="34" charset="-120"/>
            </a:endParaRPr>
          </a:p>
          <a:p>
            <a:pPr marL="285750" lvl="0" indent="-285750" algn="l" rtl="0">
              <a:lnSpc>
                <a:spcPct val="115000"/>
              </a:lnSpc>
              <a:spcBef>
                <a:spcPts val="1600"/>
              </a:spcBef>
              <a:spcAft>
                <a:spcPts val="0"/>
              </a:spcAft>
              <a:buClr>
                <a:schemeClr val="dk1"/>
              </a:buClr>
              <a:buSzPts val="1100"/>
              <a:buFont typeface="Arial"/>
              <a:buChar char="•"/>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很有趣的</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lgn="l" rtl="0">
              <a:lnSpc>
                <a:spcPct val="115000"/>
              </a:lnSpc>
              <a:spcBef>
                <a:spcPts val="1600"/>
              </a:spcBef>
              <a:spcAft>
                <a:spcPts val="0"/>
              </a:spcAft>
              <a:buClr>
                <a:schemeClr val="dk1"/>
              </a:buClr>
              <a:buSzPts val="1100"/>
              <a:buFont typeface="Arial"/>
              <a:buChar char="•"/>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更細微的</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lgn="l" rtl="0">
              <a:lnSpc>
                <a:spcPct val="115000"/>
              </a:lnSpc>
              <a:spcBef>
                <a:spcPts val="1600"/>
              </a:spcBef>
              <a:spcAft>
                <a:spcPts val="0"/>
              </a:spcAft>
              <a:buClr>
                <a:schemeClr val="dk1"/>
              </a:buClr>
              <a:buSzPts val="1100"/>
              <a:buFont typeface="Arial"/>
              <a:buChar char="•"/>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值得討論的</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lgn="l" rtl="0">
              <a:lnSpc>
                <a:spcPct val="115000"/>
              </a:lnSpc>
              <a:spcBef>
                <a:spcPts val="1600"/>
              </a:spcBef>
              <a:spcAft>
                <a:spcPts val="0"/>
              </a:spcAft>
              <a:buClr>
                <a:schemeClr val="dk1"/>
              </a:buClr>
              <a:buSzPts val="1100"/>
              <a:buFont typeface="Arial"/>
              <a:buChar char="•"/>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84" name="Google Shape;184;p9"/>
          <p:cNvSpPr txBox="1"/>
          <p:nvPr/>
        </p:nvSpPr>
        <p:spPr>
          <a:xfrm>
            <a:off x="1311600" y="4404070"/>
            <a:ext cx="3000000" cy="33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D8D8D8"/>
              </a:buClr>
              <a:buSzPts val="1400"/>
              <a:buFont typeface="Arial"/>
              <a:buNone/>
            </a:pPr>
            <a:r>
              <a:rPr lang="zh-TW" sz="1400" u="none" strike="noStrike" cap="none">
                <a:solidFill>
                  <a:srgbClr val="D8D8D8"/>
                </a:solidFill>
                <a:latin typeface="PingFang TC Light" panose="020B0300000000000000" pitchFamily="34" charset="-120"/>
                <a:ea typeface="PingFang TC Light" panose="020B0300000000000000" pitchFamily="34" charset="-120"/>
                <a:sym typeface="Arial"/>
              </a:rPr>
              <a:t>角色互換 &amp; 輪流訪談</a:t>
            </a:r>
            <a:endParaRPr>
              <a:latin typeface="PingFang TC Light" panose="020B0300000000000000" pitchFamily="34" charset="-120"/>
              <a:ea typeface="PingFang TC Light" panose="020B0300000000000000" pitchFamily="34" charset="-120"/>
            </a:endParaRPr>
          </a:p>
        </p:txBody>
      </p:sp>
      <p:sp>
        <p:nvSpPr>
          <p:cNvPr id="185" name="Google Shape;185;p9"/>
          <p:cNvSpPr txBox="1"/>
          <p:nvPr/>
        </p:nvSpPr>
        <p:spPr>
          <a:xfrm>
            <a:off x="5832300" y="4463275"/>
            <a:ext cx="3000000" cy="33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zh-TW" sz="1400" u="none" strike="noStrike" cap="none">
                <a:solidFill>
                  <a:srgbClr val="000000"/>
                </a:solidFill>
                <a:latin typeface="PingFang TC Light" panose="020B0300000000000000" pitchFamily="34" charset="-120"/>
                <a:ea typeface="PingFang TC Light" panose="020B0300000000000000" pitchFamily="34" charset="-120"/>
                <a:sym typeface="Arial"/>
              </a:rPr>
              <a:t>角色互換 &amp; 輪流訪談</a:t>
            </a:r>
            <a:endParaRPr>
              <a:latin typeface="PingFang TC Light" panose="020B0300000000000000" pitchFamily="34" charset="-120"/>
              <a:ea typeface="PingFang TC Light" panose="020B0300000000000000" pitchFamily="34" charset="-120"/>
            </a:endParaRPr>
          </a:p>
        </p:txBody>
      </p:sp>
      <p:sp>
        <p:nvSpPr>
          <p:cNvPr id="186" name="Google Shape;186;p9"/>
          <p:cNvSpPr txBox="1"/>
          <p:nvPr/>
        </p:nvSpPr>
        <p:spPr>
          <a:xfrm>
            <a:off x="311700" y="1020818"/>
            <a:ext cx="3309300" cy="674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BFBFBF"/>
              </a:buClr>
              <a:buSzPts val="1800"/>
              <a:buFont typeface="Arial"/>
              <a:buNone/>
            </a:pPr>
            <a:r>
              <a:rPr lang="zh-TW" sz="1800" u="none" strike="noStrike" cap="none">
                <a:solidFill>
                  <a:srgbClr val="BFBFBF"/>
                </a:solidFill>
                <a:latin typeface="PingFang TC Light" panose="020B0300000000000000" pitchFamily="34" charset="-120"/>
                <a:ea typeface="PingFang TC Light" panose="020B0300000000000000" pitchFamily="34" charset="-120"/>
                <a:sym typeface="Arial"/>
              </a:rPr>
              <a:t>步驟1 訪談 </a:t>
            </a:r>
            <a:br>
              <a:rPr lang="zh-TW" sz="1800" u="none" strike="noStrike" cap="none">
                <a:solidFill>
                  <a:srgbClr val="BFBFBF"/>
                </a:solidFill>
                <a:latin typeface="PingFang TC Light" panose="020B0300000000000000" pitchFamily="34" charset="-120"/>
                <a:ea typeface="PingFang TC Light" panose="020B0300000000000000" pitchFamily="34" charset="-120"/>
                <a:sym typeface="Arial"/>
              </a:rPr>
            </a:br>
            <a:r>
              <a:rPr lang="zh-TW" sz="1800" u="none" strike="noStrike" cap="none">
                <a:solidFill>
                  <a:srgbClr val="BFBFBF"/>
                </a:solidFill>
                <a:latin typeface="PingFang TC Light" panose="020B0300000000000000" pitchFamily="34" charset="-120"/>
                <a:ea typeface="PingFang TC Light" panose="020B0300000000000000" pitchFamily="34" charset="-120"/>
                <a:sym typeface="Arial"/>
              </a:rPr>
              <a:t>8分鐘 (2 人 x 每人4 分鐘)</a:t>
            </a:r>
            <a:endParaRPr>
              <a:latin typeface="PingFang TC Light" panose="020B0300000000000000" pitchFamily="34" charset="-120"/>
              <a:ea typeface="PingFang TC Light" panose="020B0300000000000000" pitchFamily="34" charset="-120"/>
            </a:endParaRPr>
          </a:p>
        </p:txBody>
      </p:sp>
      <p:sp>
        <p:nvSpPr>
          <p:cNvPr id="187" name="Google Shape;187;p9"/>
          <p:cNvSpPr txBox="1"/>
          <p:nvPr/>
        </p:nvSpPr>
        <p:spPr>
          <a:xfrm>
            <a:off x="4832400" y="1020818"/>
            <a:ext cx="3613200" cy="674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FF0000"/>
              </a:buClr>
              <a:buSzPts val="1800"/>
              <a:buFont typeface="Arial"/>
              <a:buNone/>
            </a:pPr>
            <a:r>
              <a:rPr lang="zh-TW" sz="1800" u="none" strike="noStrike" cap="none" dirty="0">
                <a:solidFill>
                  <a:srgbClr val="C00000"/>
                </a:solidFill>
                <a:latin typeface="PingFang TC Light" panose="020B0300000000000000" pitchFamily="34" charset="-120"/>
                <a:ea typeface="PingFang TC Light" panose="020B0300000000000000" pitchFamily="34" charset="-120"/>
                <a:sym typeface="Arial"/>
              </a:rPr>
              <a:t>步驟2 深入訪談</a:t>
            </a:r>
            <a:br>
              <a:rPr lang="zh-TW" sz="1800" u="none" strike="noStrike" cap="none" dirty="0">
                <a:solidFill>
                  <a:srgbClr val="FF0000"/>
                </a:solidFill>
                <a:latin typeface="PingFang TC Light" panose="020B0300000000000000" pitchFamily="34" charset="-120"/>
                <a:ea typeface="PingFang TC Light" panose="020B0300000000000000" pitchFamily="34" charset="-120"/>
                <a:sym typeface="Arial"/>
              </a:rPr>
            </a:br>
            <a:r>
              <a:rPr lang="zh-TW" sz="1800" u="none" strike="noStrike" cap="none" dirty="0">
                <a:solidFill>
                  <a:srgbClr val="000000"/>
                </a:solidFill>
                <a:latin typeface="PingFang TC Light" panose="020B0300000000000000" pitchFamily="34" charset="-120"/>
                <a:ea typeface="PingFang TC Light" panose="020B0300000000000000" pitchFamily="34" charset="-120"/>
                <a:sym typeface="Arial"/>
              </a:rPr>
              <a:t>6分鐘 (2 人 x 每人3分鐘)</a:t>
            </a:r>
            <a:endParaRPr dirty="0">
              <a:latin typeface="PingFang TC Light" panose="020B0300000000000000" pitchFamily="34" charset="-120"/>
              <a:ea typeface="PingFang TC Light" panose="020B0300000000000000" pitchFamily="34" charset="-120"/>
            </a:endParaRPr>
          </a:p>
        </p:txBody>
      </p:sp>
      <p:sp>
        <p:nvSpPr>
          <p:cNvPr id="15" name="文字方塊 14">
            <a:extLst>
              <a:ext uri="{FF2B5EF4-FFF2-40B4-BE49-F238E27FC236}">
                <a16:creationId xmlns:a16="http://schemas.microsoft.com/office/drawing/2014/main" id="{E1B9C214-DCC3-FE4F-B9AF-415869B09C84}"/>
              </a:ext>
            </a:extLst>
          </p:cNvPr>
          <p:cNvSpPr txBox="1"/>
          <p:nvPr/>
        </p:nvSpPr>
        <p:spPr>
          <a:xfrm>
            <a:off x="264678" y="310177"/>
            <a:ext cx="2178802"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2.</a:t>
            </a:r>
            <a:r>
              <a:rPr kumimoji="1" lang="zh-CN" altLang="en-US" sz="3200" dirty="0">
                <a:latin typeface="PingFang TC Light" panose="020B0300000000000000" pitchFamily="34" charset="-120"/>
                <a:ea typeface="PingFang TC Light" panose="020B0300000000000000" pitchFamily="34" charset="-120"/>
              </a:rPr>
              <a:t>深入</a:t>
            </a:r>
            <a:r>
              <a:rPr kumimoji="1" lang="zh-TW" altLang="en-US" sz="3200" dirty="0">
                <a:latin typeface="PingFang TC Light" panose="020B0300000000000000" pitchFamily="34" charset="-120"/>
                <a:ea typeface="PingFang TC Light" panose="020B0300000000000000" pitchFamily="34" charset="-120"/>
              </a:rPr>
              <a:t>訪談</a:t>
            </a:r>
          </a:p>
        </p:txBody>
      </p:sp>
      <p:sp>
        <p:nvSpPr>
          <p:cNvPr id="16" name="文字方塊 15">
            <a:extLst>
              <a:ext uri="{FF2B5EF4-FFF2-40B4-BE49-F238E27FC236}">
                <a16:creationId xmlns:a16="http://schemas.microsoft.com/office/drawing/2014/main" id="{3F9B132F-701D-8F4D-A9E7-E41B77E823FA}"/>
              </a:ext>
            </a:extLst>
          </p:cNvPr>
          <p:cNvSpPr txBox="1"/>
          <p:nvPr/>
        </p:nvSpPr>
        <p:spPr>
          <a:xfrm>
            <a:off x="5415980" y="3393187"/>
            <a:ext cx="3416320" cy="1200329"/>
          </a:xfrm>
          <a:prstGeom prst="rect">
            <a:avLst/>
          </a:prstGeom>
          <a:noFill/>
        </p:spPr>
        <p:txBody>
          <a:bodyPr wrap="none" rtlCol="0">
            <a:spAutoFit/>
          </a:bodyPr>
          <a:lstStyle/>
          <a:p>
            <a:r>
              <a:rPr kumimoji="1" lang="zh-TW" altLang="en-US" sz="7200" dirty="0">
                <a:solidFill>
                  <a:schemeClr val="accent5">
                    <a:lumMod val="75000"/>
                    <a:alpha val="47000"/>
                  </a:schemeClr>
                </a:solidFill>
                <a:latin typeface="PingFang TC Light" panose="020B0300000000000000" pitchFamily="34" charset="-120"/>
                <a:ea typeface="PingFang TC Light" panose="020B0300000000000000" pitchFamily="34" charset="-120"/>
              </a:rPr>
              <a:t>深</a:t>
            </a:r>
            <a:r>
              <a:rPr kumimoji="1" lang="en-US" altLang="zh-TW" sz="7200" dirty="0">
                <a:solidFill>
                  <a:schemeClr val="accent5">
                    <a:lumMod val="75000"/>
                    <a:alpha val="47000"/>
                  </a:schemeClr>
                </a:solidFill>
                <a:latin typeface="PingFang TC Light" panose="020B0300000000000000" pitchFamily="34" charset="-120"/>
                <a:ea typeface="PingFang TC Light" panose="020B0300000000000000" pitchFamily="34" charset="-120"/>
              </a:rPr>
              <a:t>/</a:t>
            </a:r>
            <a:r>
              <a:rPr kumimoji="1" lang="zh-CN" altLang="en-US" sz="7200" dirty="0">
                <a:solidFill>
                  <a:schemeClr val="accent5">
                    <a:lumMod val="75000"/>
                    <a:alpha val="47000"/>
                  </a:schemeClr>
                </a:solidFill>
                <a:latin typeface="PingFang TC Light" panose="020B0300000000000000" pitchFamily="34" charset="-120"/>
                <a:ea typeface="PingFang TC Light" panose="020B0300000000000000" pitchFamily="34" charset="-120"/>
              </a:rPr>
              <a:t>獨特</a:t>
            </a:r>
            <a:endParaRPr kumimoji="1" lang="zh-TW" altLang="en-US" sz="7200" dirty="0">
              <a:solidFill>
                <a:schemeClr val="accent5">
                  <a:lumMod val="75000"/>
                  <a:alpha val="47000"/>
                </a:schemeClr>
              </a:solidFill>
              <a:latin typeface="PingFang TC Light" panose="020B0300000000000000" pitchFamily="34" charset="-120"/>
              <a:ea typeface="PingFang TC Light" panose="020B0300000000000000" pitchFamily="34" charset="-120"/>
            </a:endParaRPr>
          </a:p>
        </p:txBody>
      </p:sp>
      <p:sp>
        <p:nvSpPr>
          <p:cNvPr id="17" name="Google Shape;174;p8">
            <a:extLst>
              <a:ext uri="{FF2B5EF4-FFF2-40B4-BE49-F238E27FC236}">
                <a16:creationId xmlns:a16="http://schemas.microsoft.com/office/drawing/2014/main" id="{083579A3-3258-8442-AAF6-60EFF974479A}"/>
              </a:ext>
            </a:extLst>
          </p:cNvPr>
          <p:cNvSpPr txBox="1"/>
          <p:nvPr/>
        </p:nvSpPr>
        <p:spPr>
          <a:xfrm>
            <a:off x="761062" y="4723908"/>
            <a:ext cx="5071238" cy="369291"/>
          </a:xfrm>
          <a:prstGeom prst="rect">
            <a:avLst/>
          </a:prstGeom>
          <a:noFill/>
          <a:ln>
            <a:noFill/>
          </a:ln>
        </p:spPr>
        <p:txBody>
          <a:bodyPr spcFirstLastPara="1" wrap="square" lIns="91425" tIns="45700" rIns="91425" bIns="45700" anchor="t" anchorCtr="0">
            <a:spAutoFit/>
          </a:bodyPr>
          <a:lstStyle/>
          <a:p>
            <a:pPr lvl="0">
              <a:buSzPts val="2000"/>
            </a:pPr>
            <a:r>
              <a:rPr lang="zh-TW" altLang="en-US" sz="1800" dirty="0">
                <a:latin typeface="PingFang TC Light" panose="020B0300000000000000" pitchFamily="34" charset="-120"/>
                <a:ea typeface="PingFang TC Light" panose="020B0300000000000000" pitchFamily="34" charset="-120"/>
                <a:cs typeface="Microsoft JhengHei"/>
                <a:sym typeface="Microsoft JhengHei"/>
              </a:rPr>
              <a:t>一邊對話討論，一邊要記錄寫下！</a:t>
            </a:r>
          </a:p>
        </p:txBody>
      </p:sp>
      <p:pic>
        <p:nvPicPr>
          <p:cNvPr id="18" name="圖形 17">
            <a:extLst>
              <a:ext uri="{FF2B5EF4-FFF2-40B4-BE49-F238E27FC236}">
                <a16:creationId xmlns:a16="http://schemas.microsoft.com/office/drawing/2014/main" id="{043610F2-6B21-F641-BDC5-1D96302B8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700" y="4611139"/>
            <a:ext cx="449362" cy="449362"/>
          </a:xfrm>
          <a:prstGeom prst="rect">
            <a:avLst/>
          </a:prstGeom>
        </p:spPr>
      </p:pic>
      <p:pic>
        <p:nvPicPr>
          <p:cNvPr id="3" name="video 3" descr="video 3">
            <a:hlinkClick r:id="" action="ppaction://media"/>
            <a:extLst>
              <a:ext uri="{FF2B5EF4-FFF2-40B4-BE49-F238E27FC236}">
                <a16:creationId xmlns:a16="http://schemas.microsoft.com/office/drawing/2014/main" id="{5929F22A-34C9-354F-A1E7-DFCED8AE7A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19859" y="0"/>
            <a:ext cx="1633665" cy="918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3185</TotalTime>
  <Words>2377</Words>
  <Application>Microsoft Macintosh PowerPoint</Application>
  <PresentationFormat>如螢幕大小 (16:9)</PresentationFormat>
  <Paragraphs>267</Paragraphs>
  <Slides>34</Slides>
  <Notes>27</Notes>
  <HiddenSlides>0</HiddenSlides>
  <MMClips>10</MMClips>
  <ScaleCrop>false</ScaleCrop>
  <HeadingPairs>
    <vt:vector size="6" baseType="variant">
      <vt:variant>
        <vt:lpstr>使用字型</vt:lpstr>
      </vt:variant>
      <vt:variant>
        <vt:i4>9</vt:i4>
      </vt:variant>
      <vt:variant>
        <vt:lpstr>佈景主題</vt:lpstr>
      </vt:variant>
      <vt:variant>
        <vt:i4>3</vt:i4>
      </vt:variant>
      <vt:variant>
        <vt:lpstr>投影片標題</vt:lpstr>
      </vt:variant>
      <vt:variant>
        <vt:i4>34</vt:i4>
      </vt:variant>
    </vt:vector>
  </HeadingPairs>
  <TitlesOfParts>
    <vt:vector size="46" baseType="lpstr">
      <vt:lpstr>微軟正黑體</vt:lpstr>
      <vt:lpstr>微軟正黑體</vt:lpstr>
      <vt:lpstr>新細明體</vt:lpstr>
      <vt:lpstr>PingFang TC</vt:lpstr>
      <vt:lpstr>PingFang TC Light</vt:lpstr>
      <vt:lpstr>Arial</vt:lpstr>
      <vt:lpstr>Calibri</vt:lpstr>
      <vt:lpstr>Calibri Light</vt:lpstr>
      <vt:lpstr>Helvetica Neue</vt:lpstr>
      <vt:lpstr>simple-light-2</vt:lpstr>
      <vt:lpstr>自訂設計</vt:lpstr>
      <vt:lpstr>Office 佈景主題</vt:lpstr>
      <vt:lpstr>PowerPoint 簡報</vt:lpstr>
      <vt:lpstr>PowerPoint 簡報</vt:lpstr>
      <vt:lpstr>The ４ rules</vt:lpstr>
      <vt:lpstr>我們身上現金的好朋友：皮夾(Wallet)</vt:lpstr>
      <vt:lpstr>請為你的隊友設計一個“超夢幻皮夾” (3分鐘)</vt:lpstr>
      <vt:lpstr>PowerPoint 簡報</vt:lpstr>
      <vt:lpstr>開始體驗 設計思考歷程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給彼此一個掌聲 謝謝他為你動手做了夢幻皮夾</vt:lpstr>
      <vt:lpstr>相較於 第一個想像皮夾 你比較 愛夢幻皮夾嗎？</vt:lpstr>
      <vt:lpstr>跟你的夥伴說說 你比較愛哪一個？為什麼？</vt:lpstr>
      <vt:lpstr>反思</vt:lpstr>
      <vt:lpstr>PowerPoint 簡報</vt:lpstr>
      <vt:lpstr>PowerPoint 簡報</vt:lpstr>
      <vt:lpstr>PowerPoint 簡報</vt:lpstr>
      <vt:lpstr>兩兩分享</vt:lpstr>
      <vt:lpstr>設計思考迷你工作坊說明</vt:lpstr>
      <vt:lpstr>PowerPoint 簡報</vt:lpstr>
      <vt:lpstr>同理心的第一步：訪談(Interview)</vt:lpstr>
      <vt:lpstr>關於組員對皮夾的思考，我們收集了很多想法</vt:lpstr>
      <vt:lpstr>PowerPoint 簡報</vt:lpstr>
      <vt:lpstr>PowerPoint 簡報</vt:lpstr>
      <vt:lpstr>PowerPoint 簡報</vt:lpstr>
      <vt:lpstr>經歷這個歷程 用一句話描述設計思考 我覺得設計思考是…….</vt:lpstr>
      <vt:lpstr>Thank you Q&amp;A</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張鐵懷</dc:creator>
  <cp:lastModifiedBy>OEY Z</cp:lastModifiedBy>
  <cp:revision>60</cp:revision>
  <dcterms:modified xsi:type="dcterms:W3CDTF">2023-04-19T07:05:08Z</dcterms:modified>
</cp:coreProperties>
</file>